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FA41932-1E13-4116-ABD7-F3D90D17DC36}">
  <a:tblStyle styleId="{4FA41932-1E13-4116-ABD7-F3D90D17DC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bedfa986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bedfa986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bedfa986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bedfa986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bedfa986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bedfa986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bedfa986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bedfa986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bedfa986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bedfa986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bedfa986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bedfa986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bedfa986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bedfa986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bedfa986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bedfa986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cfb822b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cfb822b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bedfa986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bedfa986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cfb822b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cfb822b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bedfa986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bedfa986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bedfa986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bedfa986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bedfa98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bedfa986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Answers: pan, hat, fan, mad, tap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bedfa98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bedfa98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bedfa986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bedfa986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bedfa986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bedfa986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bedfa986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bedfa986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youtube.com/watch?v=BGrIyCT7nK0&amp;index=10&amp;list=PLU64Y8D9Ds5yNcBJKqoKFgDKK81YxCavd&amp;t=0s&amp;app=deskto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www.youtube.com/watch?v=pL5AZnxfEfU" TargetMode="External"/><Relationship Id="rId4" Type="http://schemas.openxmlformats.org/officeDocument/2006/relationships/hyperlink" Target="https://www.youtube.com/watch?v=4nOacQTEIik&amp;list=PLScnAOeIJnBHJVP6z2_XQTiVBsiuNxYJ7&amp;index=1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scootle.edu.au/ec/search?accContentId=ACELA1474" TargetMode="External"/><Relationship Id="rId4" Type="http://schemas.openxmlformats.org/officeDocument/2006/relationships/hyperlink" Target="http://www.scootle.edu.au/ec/search?accContentId=ACELA1471" TargetMode="External"/><Relationship Id="rId11" Type="http://schemas.openxmlformats.org/officeDocument/2006/relationships/hyperlink" Target="http://www.scootle.edu.au/ec/search?accContentId=ACELA1827" TargetMode="External"/><Relationship Id="rId10" Type="http://schemas.openxmlformats.org/officeDocument/2006/relationships/hyperlink" Target="http://www.scootle.edu.au/ec/search?accContentId=ACELA1826" TargetMode="External"/><Relationship Id="rId9" Type="http://schemas.openxmlformats.org/officeDocument/2006/relationships/hyperlink" Target="http://www.scootle.edu.au/ec/search?accContentId=ACELA1486" TargetMode="External"/><Relationship Id="rId5" Type="http://schemas.openxmlformats.org/officeDocument/2006/relationships/hyperlink" Target="http://www.scootle.edu.au/ec/search?accContentId=ACELA1472" TargetMode="External"/><Relationship Id="rId6" Type="http://schemas.openxmlformats.org/officeDocument/2006/relationships/hyperlink" Target="http://www.scootle.edu.au/ec/search?accContentId=ACELA1823" TargetMode="External"/><Relationship Id="rId7" Type="http://schemas.openxmlformats.org/officeDocument/2006/relationships/hyperlink" Target="http://www.scootle.edu.au/ec/search?accContentId=ACELA1824" TargetMode="External"/><Relationship Id="rId8" Type="http://schemas.openxmlformats.org/officeDocument/2006/relationships/hyperlink" Target="http://www.scootle.edu.au/ec/search?accContentId=ACELA14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youtube.com/watch?v=8XqGqbso_4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www.youtube.com/watch?v=ZSgoItXUcHQ&amp;t=47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6.png"/><Relationship Id="rId6" Type="http://schemas.openxmlformats.org/officeDocument/2006/relationships/image" Target="../media/image11.jp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www.spelfabet.com.au/spelling-lists/sorted-by-sound/ay/" TargetMode="External"/><Relationship Id="rId4" Type="http://schemas.openxmlformats.org/officeDocument/2006/relationships/hyperlink" Target="https://www.spelfabet.com.au/spelling-lists/sorted-by-sound/a/" TargetMode="External"/><Relationship Id="rId5" Type="http://schemas.openxmlformats.org/officeDocument/2006/relationships/hyperlink" Target="https://www.youtube.com/watch?v=_4_Jx-7lOeM" TargetMode="External"/><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Long a sound </a:t>
            </a:r>
            <a:r>
              <a:rPr lang="en-GB" sz="4400"/>
              <a:t>/ā/</a:t>
            </a:r>
            <a:endParaRPr sz="82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000"/>
              <a:t>Created by Jen Graham</a:t>
            </a:r>
            <a:endParaRPr sz="2000"/>
          </a:p>
          <a:p>
            <a:pPr indent="0" lvl="0" marL="0" rtl="0" algn="ctr">
              <a:spcBef>
                <a:spcPts val="0"/>
              </a:spcBef>
              <a:spcAft>
                <a:spcPts val="0"/>
              </a:spcAft>
              <a:buNone/>
            </a:pPr>
            <a:r>
              <a:rPr lang="en-GB" sz="2000"/>
              <a:t>Australian Curriculum Lessons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nvSpPr>
        <p:spPr>
          <a:xfrm>
            <a:off x="195250" y="220975"/>
            <a:ext cx="8607300" cy="47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4" name="Google Shape;114;p22"/>
          <p:cNvGraphicFramePr/>
          <p:nvPr/>
        </p:nvGraphicFramePr>
        <p:xfrm>
          <a:off x="563175" y="831175"/>
          <a:ext cx="3000000" cy="3000000"/>
        </p:xfrm>
        <a:graphic>
          <a:graphicData uri="http://schemas.openxmlformats.org/drawingml/2006/table">
            <a:tbl>
              <a:tblPr>
                <a:noFill/>
                <a:tableStyleId>{4FA41932-1E13-4116-ABD7-F3D90D17DC36}</a:tableStyleId>
              </a:tblPr>
              <a:tblGrid>
                <a:gridCol w="2413000"/>
                <a:gridCol w="2413000"/>
                <a:gridCol w="2413000"/>
              </a:tblGrid>
              <a:tr h="381000">
                <a:tc>
                  <a:txBody>
                    <a:bodyPr/>
                    <a:lstStyle/>
                    <a:p>
                      <a:pPr indent="0" lvl="0" marL="0" rtl="0" algn="l">
                        <a:spcBef>
                          <a:spcPts val="0"/>
                        </a:spcBef>
                        <a:spcAft>
                          <a:spcPts val="0"/>
                        </a:spcAft>
                        <a:buNone/>
                      </a:pPr>
                      <a:r>
                        <a:rPr lang="en-GB"/>
                        <a:t>a-e as in date</a:t>
                      </a:r>
                      <a:endParaRPr/>
                    </a:p>
                  </a:txBody>
                  <a:tcPr marT="91425" marB="91425" marR="91425" marL="91425"/>
                </a:tc>
                <a:tc>
                  <a:txBody>
                    <a:bodyPr/>
                    <a:lstStyle/>
                    <a:p>
                      <a:pPr indent="0" lvl="0" marL="0" rtl="0" algn="l">
                        <a:spcBef>
                          <a:spcPts val="0"/>
                        </a:spcBef>
                        <a:spcAft>
                          <a:spcPts val="0"/>
                        </a:spcAft>
                        <a:buNone/>
                      </a:pPr>
                      <a:r>
                        <a:rPr lang="en-GB"/>
                        <a:t>ai as in rain</a:t>
                      </a:r>
                      <a:endParaRPr/>
                    </a:p>
                  </a:txBody>
                  <a:tcPr marT="91425" marB="91425" marR="91425" marL="91425"/>
                </a:tc>
                <a:tc>
                  <a:txBody>
                    <a:bodyPr/>
                    <a:lstStyle/>
                    <a:p>
                      <a:pPr indent="0" lvl="0" marL="0" rtl="0" algn="l">
                        <a:spcBef>
                          <a:spcPts val="0"/>
                        </a:spcBef>
                        <a:spcAft>
                          <a:spcPts val="0"/>
                        </a:spcAft>
                        <a:buNone/>
                      </a:pPr>
                      <a:r>
                        <a:rPr lang="en-GB"/>
                        <a:t>ay as in pay</a:t>
                      </a:r>
                      <a:endParaRPr/>
                    </a:p>
                  </a:txBody>
                  <a:tcPr marT="91425" marB="91425" marR="91425" marL="91425"/>
                </a:tc>
              </a:tr>
              <a:tr h="381000">
                <a:tc>
                  <a:txBody>
                    <a:bodyPr/>
                    <a:lstStyle/>
                    <a:p>
                      <a:pPr indent="0" lvl="0" marL="0" rtl="0" algn="l">
                        <a:spcBef>
                          <a:spcPts val="0"/>
                        </a:spcBef>
                        <a:spcAft>
                          <a:spcPts val="0"/>
                        </a:spcAft>
                        <a:buNone/>
                      </a:pPr>
                      <a:r>
                        <a:rPr lang="en-GB"/>
                        <a:t>ape</a:t>
                      </a:r>
                      <a:endParaRPr/>
                    </a:p>
                    <a:p>
                      <a:pPr indent="0" lvl="0" marL="0" rtl="0" algn="l">
                        <a:spcBef>
                          <a:spcPts val="0"/>
                        </a:spcBef>
                        <a:spcAft>
                          <a:spcPts val="0"/>
                        </a:spcAft>
                        <a:buNone/>
                      </a:pPr>
                      <a:r>
                        <a:rPr lang="en-GB"/>
                        <a:t>make</a:t>
                      </a:r>
                      <a:endParaRPr/>
                    </a:p>
                    <a:p>
                      <a:pPr indent="0" lvl="0" marL="0" rtl="0" algn="l">
                        <a:spcBef>
                          <a:spcPts val="0"/>
                        </a:spcBef>
                        <a:spcAft>
                          <a:spcPts val="0"/>
                        </a:spcAft>
                        <a:buNone/>
                      </a:pPr>
                      <a:r>
                        <a:rPr lang="en-GB"/>
                        <a:t>base</a:t>
                      </a:r>
                      <a:endParaRPr/>
                    </a:p>
                    <a:p>
                      <a:pPr indent="0" lvl="0" marL="0" rtl="0" algn="l">
                        <a:spcBef>
                          <a:spcPts val="0"/>
                        </a:spcBef>
                        <a:spcAft>
                          <a:spcPts val="0"/>
                        </a:spcAft>
                        <a:buNone/>
                      </a:pPr>
                      <a:r>
                        <a:rPr lang="en-GB"/>
                        <a:t>blade</a:t>
                      </a:r>
                      <a:endParaRPr/>
                    </a:p>
                    <a:p>
                      <a:pPr indent="0" lvl="0" marL="0" rtl="0" algn="l">
                        <a:spcBef>
                          <a:spcPts val="0"/>
                        </a:spcBef>
                        <a:spcAft>
                          <a:spcPts val="0"/>
                        </a:spcAft>
                        <a:buNone/>
                      </a:pPr>
                      <a:r>
                        <a:rPr lang="en-GB"/>
                        <a:t>flame</a:t>
                      </a:r>
                      <a:endParaRPr/>
                    </a:p>
                    <a:p>
                      <a:pPr indent="0" lvl="0" marL="0" rtl="0" algn="l">
                        <a:spcBef>
                          <a:spcPts val="0"/>
                        </a:spcBef>
                        <a:spcAft>
                          <a:spcPts val="0"/>
                        </a:spcAft>
                        <a:buNone/>
                      </a:pPr>
                      <a:r>
                        <a:rPr lang="en-GB"/>
                        <a:t>game</a:t>
                      </a:r>
                      <a:endParaRPr/>
                    </a:p>
                    <a:p>
                      <a:pPr indent="0" lvl="0" marL="0" rtl="0" algn="l">
                        <a:spcBef>
                          <a:spcPts val="0"/>
                        </a:spcBef>
                        <a:spcAft>
                          <a:spcPts val="0"/>
                        </a:spcAft>
                        <a:buNone/>
                      </a:pPr>
                      <a:r>
                        <a:rPr lang="en-GB"/>
                        <a:t>grade</a:t>
                      </a:r>
                      <a:endParaRPr/>
                    </a:p>
                    <a:p>
                      <a:pPr indent="0" lvl="0" marL="0" rtl="0" algn="l">
                        <a:spcBef>
                          <a:spcPts val="0"/>
                        </a:spcBef>
                        <a:spcAft>
                          <a:spcPts val="0"/>
                        </a:spcAft>
                        <a:buNone/>
                      </a:pPr>
                      <a:r>
                        <a:rPr lang="en-GB"/>
                        <a:t>mate</a:t>
                      </a:r>
                      <a:endParaRPr/>
                    </a:p>
                    <a:p>
                      <a:pPr indent="0" lvl="0" marL="0" rtl="0" algn="l">
                        <a:spcBef>
                          <a:spcPts val="0"/>
                        </a:spcBef>
                        <a:spcAft>
                          <a:spcPts val="0"/>
                        </a:spcAft>
                        <a:buNone/>
                      </a:pPr>
                      <a:r>
                        <a:rPr lang="en-GB"/>
                        <a:t>wake</a:t>
                      </a:r>
                      <a:endParaRPr/>
                    </a:p>
                    <a:p>
                      <a:pPr indent="0" lvl="0" marL="0" rtl="0" algn="l">
                        <a:spcBef>
                          <a:spcPts val="0"/>
                        </a:spcBef>
                        <a:spcAft>
                          <a:spcPts val="0"/>
                        </a:spcAft>
                        <a:buNone/>
                      </a:pPr>
                      <a:r>
                        <a:rPr lang="en-GB"/>
                        <a:t>wave</a:t>
                      </a:r>
                      <a:endParaRPr/>
                    </a:p>
                    <a:p>
                      <a:pPr indent="0" lvl="0" marL="0" rtl="0" algn="l">
                        <a:spcBef>
                          <a:spcPts val="0"/>
                        </a:spcBef>
                        <a:spcAft>
                          <a:spcPts val="0"/>
                        </a:spcAft>
                        <a:buNone/>
                      </a:pPr>
                      <a:r>
                        <a:rPr lang="en-GB"/>
                        <a:t>Take</a:t>
                      </a:r>
                      <a:endParaRPr/>
                    </a:p>
                    <a:p>
                      <a:pPr indent="0" lvl="0" marL="0" rtl="0" algn="l">
                        <a:spcBef>
                          <a:spcPts val="0"/>
                        </a:spcBef>
                        <a:spcAft>
                          <a:spcPts val="0"/>
                        </a:spcAft>
                        <a:buNone/>
                      </a:pPr>
                      <a:r>
                        <a:rPr lang="en-GB"/>
                        <a:t>tape</a:t>
                      </a:r>
                      <a:endParaRPr/>
                    </a:p>
                    <a:p>
                      <a:pPr indent="0" lvl="0" marL="0" rtl="0" algn="l">
                        <a:spcBef>
                          <a:spcPts val="0"/>
                        </a:spcBef>
                        <a:spcAft>
                          <a:spcPts val="0"/>
                        </a:spcAft>
                        <a:buNone/>
                      </a:pPr>
                      <a:r>
                        <a:rPr lang="en-GB"/>
                        <a:t>flake</a:t>
                      </a:r>
                      <a:endParaRPr/>
                    </a:p>
                    <a:p>
                      <a:pPr indent="0" lvl="0" marL="0" rtl="0" algn="l">
                        <a:spcBef>
                          <a:spcPts val="0"/>
                        </a:spcBef>
                        <a:spcAft>
                          <a:spcPts val="0"/>
                        </a:spcAft>
                        <a:buNone/>
                      </a:pPr>
                      <a:r>
                        <a:rPr lang="en-GB"/>
                        <a:t>snake</a:t>
                      </a:r>
                      <a:endParaRPr/>
                    </a:p>
                  </a:txBody>
                  <a:tcPr marT="91425" marB="91425" marR="91425" marL="91425"/>
                </a:tc>
                <a:tc>
                  <a:txBody>
                    <a:bodyPr/>
                    <a:lstStyle/>
                    <a:p>
                      <a:pPr indent="0" lvl="0" marL="0" rtl="0" algn="l">
                        <a:spcBef>
                          <a:spcPts val="0"/>
                        </a:spcBef>
                        <a:spcAft>
                          <a:spcPts val="0"/>
                        </a:spcAft>
                        <a:buNone/>
                      </a:pPr>
                      <a:r>
                        <a:rPr lang="en-GB"/>
                        <a:t>aim</a:t>
                      </a:r>
                      <a:endParaRPr/>
                    </a:p>
                    <a:p>
                      <a:pPr indent="0" lvl="0" marL="0" rtl="0" algn="l">
                        <a:spcBef>
                          <a:spcPts val="0"/>
                        </a:spcBef>
                        <a:spcAft>
                          <a:spcPts val="0"/>
                        </a:spcAft>
                        <a:buNone/>
                      </a:pPr>
                      <a:r>
                        <a:rPr lang="en-GB"/>
                        <a:t>bait</a:t>
                      </a:r>
                      <a:endParaRPr/>
                    </a:p>
                    <a:p>
                      <a:pPr indent="0" lvl="0" marL="0" rtl="0" algn="l">
                        <a:spcBef>
                          <a:spcPts val="0"/>
                        </a:spcBef>
                        <a:spcAft>
                          <a:spcPts val="0"/>
                        </a:spcAft>
                        <a:buNone/>
                      </a:pPr>
                      <a:r>
                        <a:rPr lang="en-GB"/>
                        <a:t>chain</a:t>
                      </a:r>
                      <a:endParaRPr/>
                    </a:p>
                    <a:p>
                      <a:pPr indent="0" lvl="0" marL="0" rtl="0" algn="l">
                        <a:spcBef>
                          <a:spcPts val="0"/>
                        </a:spcBef>
                        <a:spcAft>
                          <a:spcPts val="0"/>
                        </a:spcAft>
                        <a:buNone/>
                      </a:pPr>
                      <a:r>
                        <a:rPr lang="en-GB"/>
                        <a:t>claim</a:t>
                      </a:r>
                      <a:endParaRPr/>
                    </a:p>
                    <a:p>
                      <a:pPr indent="0" lvl="0" marL="0" rtl="0" algn="l">
                        <a:spcBef>
                          <a:spcPts val="0"/>
                        </a:spcBef>
                        <a:spcAft>
                          <a:spcPts val="0"/>
                        </a:spcAft>
                        <a:buNone/>
                      </a:pPr>
                      <a:r>
                        <a:rPr lang="en-GB"/>
                        <a:t>fail</a:t>
                      </a:r>
                      <a:endParaRPr/>
                    </a:p>
                    <a:p>
                      <a:pPr indent="0" lvl="0" marL="0" rtl="0" algn="l">
                        <a:spcBef>
                          <a:spcPts val="0"/>
                        </a:spcBef>
                        <a:spcAft>
                          <a:spcPts val="0"/>
                        </a:spcAft>
                        <a:buNone/>
                      </a:pPr>
                      <a:r>
                        <a:rPr lang="en-GB"/>
                        <a:t>faint</a:t>
                      </a:r>
                      <a:endParaRPr/>
                    </a:p>
                    <a:p>
                      <a:pPr indent="0" lvl="0" marL="0" rtl="0" algn="l">
                        <a:spcBef>
                          <a:spcPts val="0"/>
                        </a:spcBef>
                        <a:spcAft>
                          <a:spcPts val="0"/>
                        </a:spcAft>
                        <a:buNone/>
                      </a:pPr>
                      <a:r>
                        <a:rPr lang="en-GB"/>
                        <a:t>faith</a:t>
                      </a:r>
                      <a:endParaRPr/>
                    </a:p>
                    <a:p>
                      <a:pPr indent="0" lvl="0" marL="0" rtl="0" algn="l">
                        <a:spcBef>
                          <a:spcPts val="0"/>
                        </a:spcBef>
                        <a:spcAft>
                          <a:spcPts val="0"/>
                        </a:spcAft>
                        <a:buNone/>
                      </a:pPr>
                      <a:r>
                        <a:rPr lang="en-GB"/>
                        <a:t>mail</a:t>
                      </a:r>
                      <a:endParaRPr/>
                    </a:p>
                    <a:p>
                      <a:pPr indent="0" lvl="0" marL="0" rtl="0" algn="l">
                        <a:spcBef>
                          <a:spcPts val="0"/>
                        </a:spcBef>
                        <a:spcAft>
                          <a:spcPts val="0"/>
                        </a:spcAft>
                        <a:buNone/>
                      </a:pPr>
                      <a:r>
                        <a:rPr lang="en-GB"/>
                        <a:t>saint</a:t>
                      </a:r>
                      <a:endParaRPr/>
                    </a:p>
                    <a:p>
                      <a:pPr indent="0" lvl="0" marL="0" rtl="0" algn="l">
                        <a:spcBef>
                          <a:spcPts val="0"/>
                        </a:spcBef>
                        <a:spcAft>
                          <a:spcPts val="0"/>
                        </a:spcAft>
                        <a:buNone/>
                      </a:pPr>
                      <a:r>
                        <a:rPr lang="en-GB"/>
                        <a:t>tail</a:t>
                      </a:r>
                      <a:endParaRPr/>
                    </a:p>
                    <a:p>
                      <a:pPr indent="0" lvl="0" marL="0" rtl="0" algn="l">
                        <a:spcBef>
                          <a:spcPts val="0"/>
                        </a:spcBef>
                        <a:spcAft>
                          <a:spcPts val="0"/>
                        </a:spcAft>
                        <a:buNone/>
                      </a:pPr>
                      <a:r>
                        <a:rPr lang="en-GB"/>
                        <a:t>sprain</a:t>
                      </a:r>
                      <a:endParaRPr/>
                    </a:p>
                    <a:p>
                      <a:pPr indent="0" lvl="0" marL="0" rtl="0" algn="l">
                        <a:spcBef>
                          <a:spcPts val="0"/>
                        </a:spcBef>
                        <a:spcAft>
                          <a:spcPts val="0"/>
                        </a:spcAft>
                        <a:buNone/>
                      </a:pPr>
                      <a:r>
                        <a:rPr lang="en-GB"/>
                        <a:t>faint</a:t>
                      </a:r>
                      <a:endParaRPr/>
                    </a:p>
                    <a:p>
                      <a:pPr indent="0" lvl="0" marL="0" rtl="0" algn="l">
                        <a:spcBef>
                          <a:spcPts val="0"/>
                        </a:spcBef>
                        <a:spcAft>
                          <a:spcPts val="0"/>
                        </a:spcAft>
                        <a:buNone/>
                      </a:pPr>
                      <a:r>
                        <a:rPr lang="en-GB"/>
                        <a:t>waist</a:t>
                      </a:r>
                      <a:endParaRPr/>
                    </a:p>
                    <a:p>
                      <a:pPr indent="0" lvl="0" marL="0" rtl="0" algn="l">
                        <a:spcBef>
                          <a:spcPts val="0"/>
                        </a:spcBef>
                        <a:spcAft>
                          <a:spcPts val="0"/>
                        </a:spcAft>
                        <a:buNone/>
                      </a:pPr>
                      <a:r>
                        <a:rPr lang="en-GB"/>
                        <a:t>train</a:t>
                      </a:r>
                      <a:endParaRPr/>
                    </a:p>
                  </a:txBody>
                  <a:tcPr marT="91425" marB="91425" marR="91425" marL="91425"/>
                </a:tc>
                <a:tc>
                  <a:txBody>
                    <a:bodyPr/>
                    <a:lstStyle/>
                    <a:p>
                      <a:pPr indent="0" lvl="0" marL="0" rtl="0" algn="l">
                        <a:spcBef>
                          <a:spcPts val="0"/>
                        </a:spcBef>
                        <a:spcAft>
                          <a:spcPts val="0"/>
                        </a:spcAft>
                        <a:buNone/>
                      </a:pPr>
                      <a:r>
                        <a:rPr lang="en-GB"/>
                        <a:t>bay</a:t>
                      </a:r>
                      <a:endParaRPr/>
                    </a:p>
                    <a:p>
                      <a:pPr indent="0" lvl="0" marL="0" rtl="0" algn="l">
                        <a:spcBef>
                          <a:spcPts val="0"/>
                        </a:spcBef>
                        <a:spcAft>
                          <a:spcPts val="0"/>
                        </a:spcAft>
                        <a:buNone/>
                      </a:pPr>
                      <a:r>
                        <a:rPr lang="en-GB"/>
                        <a:t>cray</a:t>
                      </a:r>
                      <a:endParaRPr/>
                    </a:p>
                    <a:p>
                      <a:pPr indent="0" lvl="0" marL="0" rtl="0" algn="l">
                        <a:spcBef>
                          <a:spcPts val="0"/>
                        </a:spcBef>
                        <a:spcAft>
                          <a:spcPts val="0"/>
                        </a:spcAft>
                        <a:buNone/>
                      </a:pPr>
                      <a:r>
                        <a:rPr lang="en-GB"/>
                        <a:t>day</a:t>
                      </a:r>
                      <a:endParaRPr/>
                    </a:p>
                    <a:p>
                      <a:pPr indent="0" lvl="0" marL="0" rtl="0" algn="l">
                        <a:spcBef>
                          <a:spcPts val="0"/>
                        </a:spcBef>
                        <a:spcAft>
                          <a:spcPts val="0"/>
                        </a:spcAft>
                        <a:buNone/>
                      </a:pPr>
                      <a:r>
                        <a:rPr lang="en-GB"/>
                        <a:t>say</a:t>
                      </a:r>
                      <a:endParaRPr/>
                    </a:p>
                    <a:p>
                      <a:pPr indent="0" lvl="0" marL="0" rtl="0" algn="l">
                        <a:spcBef>
                          <a:spcPts val="0"/>
                        </a:spcBef>
                        <a:spcAft>
                          <a:spcPts val="0"/>
                        </a:spcAft>
                        <a:buNone/>
                      </a:pPr>
                      <a:r>
                        <a:rPr lang="en-GB"/>
                        <a:t>pay</a:t>
                      </a:r>
                      <a:endParaRPr/>
                    </a:p>
                    <a:p>
                      <a:pPr indent="0" lvl="0" marL="0" rtl="0" algn="l">
                        <a:spcBef>
                          <a:spcPts val="0"/>
                        </a:spcBef>
                        <a:spcAft>
                          <a:spcPts val="0"/>
                        </a:spcAft>
                        <a:buNone/>
                      </a:pPr>
                      <a:r>
                        <a:rPr lang="en-GB"/>
                        <a:t>ray</a:t>
                      </a:r>
                      <a:endParaRPr/>
                    </a:p>
                    <a:p>
                      <a:pPr indent="0" lvl="0" marL="0" rtl="0" algn="l">
                        <a:spcBef>
                          <a:spcPts val="0"/>
                        </a:spcBef>
                        <a:spcAft>
                          <a:spcPts val="0"/>
                        </a:spcAft>
                        <a:buNone/>
                      </a:pPr>
                      <a:r>
                        <a:rPr lang="en-GB"/>
                        <a:t>stay</a:t>
                      </a:r>
                      <a:endParaRPr/>
                    </a:p>
                    <a:p>
                      <a:pPr indent="0" lvl="0" marL="0" rtl="0" algn="l">
                        <a:spcBef>
                          <a:spcPts val="0"/>
                        </a:spcBef>
                        <a:spcAft>
                          <a:spcPts val="0"/>
                        </a:spcAft>
                        <a:buNone/>
                      </a:pPr>
                      <a:r>
                        <a:rPr lang="en-GB"/>
                        <a:t>play</a:t>
                      </a:r>
                      <a:endParaRPr/>
                    </a:p>
                    <a:p>
                      <a:pPr indent="0" lvl="0" marL="0" rtl="0" algn="l">
                        <a:spcBef>
                          <a:spcPts val="0"/>
                        </a:spcBef>
                        <a:spcAft>
                          <a:spcPts val="0"/>
                        </a:spcAft>
                        <a:buNone/>
                      </a:pPr>
                      <a:r>
                        <a:rPr lang="en-GB"/>
                        <a:t>may</a:t>
                      </a:r>
                      <a:endParaRPr/>
                    </a:p>
                    <a:p>
                      <a:pPr indent="0" lvl="0" marL="0" rtl="0" algn="l">
                        <a:spcBef>
                          <a:spcPts val="0"/>
                        </a:spcBef>
                        <a:spcAft>
                          <a:spcPts val="0"/>
                        </a:spcAft>
                        <a:buNone/>
                      </a:pPr>
                      <a:r>
                        <a:rPr lang="en-GB"/>
                        <a:t>way</a:t>
                      </a:r>
                      <a:endParaRPr/>
                    </a:p>
                    <a:p>
                      <a:pPr indent="0" lvl="0" marL="0" rtl="0" algn="l">
                        <a:spcBef>
                          <a:spcPts val="0"/>
                        </a:spcBef>
                        <a:spcAft>
                          <a:spcPts val="0"/>
                        </a:spcAft>
                        <a:buNone/>
                      </a:pPr>
                      <a:r>
                        <a:rPr lang="en-GB"/>
                        <a:t>sway</a:t>
                      </a:r>
                      <a:endParaRPr/>
                    </a:p>
                    <a:p>
                      <a:pPr indent="0" lvl="0" marL="0" rtl="0" algn="l">
                        <a:spcBef>
                          <a:spcPts val="0"/>
                        </a:spcBef>
                        <a:spcAft>
                          <a:spcPts val="0"/>
                        </a:spcAft>
                        <a:buNone/>
                      </a:pPr>
                      <a:r>
                        <a:rPr lang="en-GB"/>
                        <a:t>spray</a:t>
                      </a:r>
                      <a:endParaRPr/>
                    </a:p>
                    <a:p>
                      <a:pPr indent="0" lvl="0" marL="0" rtl="0" algn="l">
                        <a:spcBef>
                          <a:spcPts val="0"/>
                        </a:spcBef>
                        <a:spcAft>
                          <a:spcPts val="0"/>
                        </a:spcAft>
                        <a:buNone/>
                      </a:pPr>
                      <a:r>
                        <a:t/>
                      </a:r>
                      <a:endParaRPr/>
                    </a:p>
                  </a:txBody>
                  <a:tcPr marT="91425" marB="91425" marR="91425" marL="91425"/>
                </a:tc>
              </a:tr>
            </a:tbl>
          </a:graphicData>
        </a:graphic>
      </p:graphicFrame>
      <p:sp>
        <p:nvSpPr>
          <p:cNvPr id="115" name="Google Shape;115;p22"/>
          <p:cNvSpPr txBox="1"/>
          <p:nvPr/>
        </p:nvSpPr>
        <p:spPr>
          <a:xfrm>
            <a:off x="636300" y="84175"/>
            <a:ext cx="75552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Some of the words which may be on your list - add these to your Word Wall or Sound Study section in the classroom.</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nvSpPr>
        <p:spPr>
          <a:xfrm>
            <a:off x="292675" y="153250"/>
            <a:ext cx="8649000" cy="48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Some of the other letter combinations you may have found which make the long a vowel sound.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eigh as in eight, </a:t>
            </a:r>
            <a:r>
              <a:rPr lang="en-GB"/>
              <a:t>freight</a:t>
            </a:r>
            <a:r>
              <a:rPr lang="en-GB"/>
              <a:t>, sleigh, weigh, neighbour, weight</a:t>
            </a:r>
            <a:endParaRPr/>
          </a:p>
          <a:p>
            <a:pPr indent="0" lvl="0" marL="0" rtl="0" algn="l">
              <a:spcBef>
                <a:spcPts val="0"/>
              </a:spcBef>
              <a:spcAft>
                <a:spcPts val="0"/>
              </a:spcAft>
              <a:buNone/>
            </a:pPr>
            <a:r>
              <a:rPr lang="en-GB"/>
              <a:t>ea as in great, break, steak</a:t>
            </a:r>
            <a:endParaRPr/>
          </a:p>
          <a:p>
            <a:pPr indent="0" lvl="0" marL="0" rtl="0" algn="l">
              <a:spcBef>
                <a:spcPts val="0"/>
              </a:spcBef>
              <a:spcAft>
                <a:spcPts val="0"/>
              </a:spcAft>
              <a:buNone/>
            </a:pPr>
            <a:r>
              <a:rPr lang="en-GB"/>
              <a:t>ei as in vein</a:t>
            </a:r>
            <a:endParaRPr/>
          </a:p>
          <a:p>
            <a:pPr indent="0" lvl="0" marL="0" rtl="0" algn="l">
              <a:spcBef>
                <a:spcPts val="0"/>
              </a:spcBef>
              <a:spcAft>
                <a:spcPts val="0"/>
              </a:spcAft>
              <a:buNone/>
            </a:pPr>
            <a:r>
              <a:rPr lang="en-GB"/>
              <a:t>ey as in they grey </a:t>
            </a:r>
            <a:endParaRPr/>
          </a:p>
          <a:p>
            <a:pPr indent="0" lvl="0" marL="0" rtl="0" algn="l">
              <a:spcBef>
                <a:spcPts val="0"/>
              </a:spcBef>
              <a:spcAft>
                <a:spcPts val="0"/>
              </a:spcAft>
              <a:buNone/>
            </a:pPr>
            <a:r>
              <a:rPr lang="en-GB"/>
              <a:t>è as in café</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some more rare combinations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ae as in sundae, </a:t>
            </a:r>
            <a:r>
              <a:rPr lang="en-GB"/>
              <a:t>vertebrae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ê</a:t>
            </a:r>
            <a:r>
              <a:rPr lang="en-GB">
                <a:solidFill>
                  <a:schemeClr val="dk1"/>
                </a:solidFill>
              </a:rPr>
              <a:t>  as in fête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aigh as in straight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152400" y="152400"/>
            <a:ext cx="2589275" cy="4838701"/>
          </a:xfrm>
          <a:prstGeom prst="rect">
            <a:avLst/>
          </a:prstGeom>
          <a:noFill/>
          <a:ln>
            <a:noFill/>
          </a:ln>
        </p:spPr>
      </p:pic>
      <p:sp>
        <p:nvSpPr>
          <p:cNvPr id="126" name="Google Shape;126;p24"/>
          <p:cNvSpPr txBox="1"/>
          <p:nvPr/>
        </p:nvSpPr>
        <p:spPr>
          <a:xfrm>
            <a:off x="3057350" y="315675"/>
            <a:ext cx="5871600" cy="46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t>With so many letter combinations how do you know which to use when you hear the long a sound?</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GB" sz="2000"/>
              <a:t>Good question.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GB" sz="2000" u="sng"/>
              <a:t>Spelling generalisations </a:t>
            </a:r>
            <a:r>
              <a:rPr lang="en-GB" sz="2000"/>
              <a:t> may help</a:t>
            </a:r>
            <a:r>
              <a:rPr lang="en-GB" sz="2000"/>
              <a:t>. </a:t>
            </a:r>
            <a:r>
              <a:rPr lang="en-GB" sz="2000"/>
              <a: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GB" sz="2000"/>
              <a:t>Spelling generalisations can help us to choose the right letter combination for the sounds we hear in the word. </a:t>
            </a:r>
            <a:endParaRPr sz="2000"/>
          </a:p>
          <a:p>
            <a:pPr indent="0" lvl="0" marL="0" rtl="0" algn="l">
              <a:spcBef>
                <a:spcPts val="0"/>
              </a:spcBef>
              <a:spcAft>
                <a:spcPts val="0"/>
              </a:spcAft>
              <a:buNone/>
            </a:pPr>
            <a:r>
              <a:rPr lang="en-GB" sz="2000"/>
              <a:t>We don’t say ‘spelling rules’ because we want you to remember that </a:t>
            </a:r>
            <a:r>
              <a:rPr b="1" lang="en-GB" sz="2000" u="sng"/>
              <a:t>‘generally’</a:t>
            </a:r>
            <a:r>
              <a:rPr lang="en-GB" sz="2000"/>
              <a:t> the letter combination is correct but sometimes there are words which are an exception.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nvSpPr>
        <p:spPr>
          <a:xfrm>
            <a:off x="300475" y="204450"/>
            <a:ext cx="8533800" cy="47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GB" sz="3600"/>
              <a:t>ay</a:t>
            </a:r>
            <a:endParaRPr sz="3600"/>
          </a:p>
          <a:p>
            <a:pPr indent="0" lvl="0" marL="0" rtl="0" algn="l">
              <a:spcBef>
                <a:spcPts val="0"/>
              </a:spcBef>
              <a:spcAft>
                <a:spcPts val="0"/>
              </a:spcAft>
              <a:buNone/>
            </a:pPr>
            <a:r>
              <a:t/>
            </a:r>
            <a:endParaRPr/>
          </a:p>
          <a:p>
            <a:pPr indent="0" lvl="0" marL="0" rtl="0" algn="l">
              <a:spcBef>
                <a:spcPts val="0"/>
              </a:spcBef>
              <a:spcAft>
                <a:spcPts val="0"/>
              </a:spcAft>
              <a:buNone/>
            </a:pPr>
            <a:r>
              <a:rPr b="1" lang="en-GB"/>
              <a:t>Spelling Generalisation </a:t>
            </a:r>
            <a:r>
              <a:rPr lang="en-GB"/>
              <a:t>- when you say a word and you hear the long a sound at the end of the word, use the letters ay to represent this sound for example, day, say, today and pray.</a:t>
            </a:r>
            <a:endParaRPr/>
          </a:p>
          <a:p>
            <a:pPr indent="0" lvl="0" marL="0" rtl="0" algn="l">
              <a:spcBef>
                <a:spcPts val="0"/>
              </a:spcBef>
              <a:spcAft>
                <a:spcPts val="0"/>
              </a:spcAft>
              <a:buNone/>
            </a:pPr>
            <a:r>
              <a:rPr lang="en-GB"/>
              <a:t>If you hear the long a sound at the end of a syllable use the letters ay to represent this sound, such as payment and haywire. This may also be due to suffixes added to base words or a compound word.</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There are some words which are an exception to this spelling generalisation such as - </a:t>
            </a:r>
            <a:r>
              <a:rPr lang="en-GB"/>
              <a:t>they, weigh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                                                     Levelled Spelling List</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graphicFrame>
        <p:nvGraphicFramePr>
          <p:cNvPr id="132" name="Google Shape;132;p25"/>
          <p:cNvGraphicFramePr/>
          <p:nvPr/>
        </p:nvGraphicFramePr>
        <p:xfrm>
          <a:off x="817650" y="3142175"/>
          <a:ext cx="3000000" cy="3000000"/>
        </p:xfrm>
        <a:graphic>
          <a:graphicData uri="http://schemas.openxmlformats.org/drawingml/2006/table">
            <a:tbl>
              <a:tblPr>
                <a:noFill/>
                <a:tableStyleId>{4FA41932-1E13-4116-ABD7-F3D90D17DC36}</a:tableStyleId>
              </a:tblPr>
              <a:tblGrid>
                <a:gridCol w="1809750"/>
                <a:gridCol w="1809750"/>
                <a:gridCol w="1809750"/>
                <a:gridCol w="1809750"/>
              </a:tblGrid>
              <a:tr h="381000">
                <a:tc>
                  <a:txBody>
                    <a:bodyPr/>
                    <a:lstStyle/>
                    <a:p>
                      <a:pPr indent="0" lvl="0" marL="0" rtl="0" algn="l">
                        <a:spcBef>
                          <a:spcPts val="0"/>
                        </a:spcBef>
                        <a:spcAft>
                          <a:spcPts val="0"/>
                        </a:spcAft>
                        <a:buNone/>
                      </a:pPr>
                      <a:r>
                        <a:rPr lang="en-GB"/>
                        <a:t>day</a:t>
                      </a:r>
                      <a:endParaRPr/>
                    </a:p>
                    <a:p>
                      <a:pPr indent="0" lvl="0" marL="0" rtl="0" algn="l">
                        <a:spcBef>
                          <a:spcPts val="0"/>
                        </a:spcBef>
                        <a:spcAft>
                          <a:spcPts val="0"/>
                        </a:spcAft>
                        <a:buNone/>
                      </a:pPr>
                      <a:r>
                        <a:rPr lang="en-GB"/>
                        <a:t>say</a:t>
                      </a:r>
                      <a:endParaRPr/>
                    </a:p>
                    <a:p>
                      <a:pPr indent="0" lvl="0" marL="0" rtl="0" algn="l">
                        <a:spcBef>
                          <a:spcPts val="0"/>
                        </a:spcBef>
                        <a:spcAft>
                          <a:spcPts val="0"/>
                        </a:spcAft>
                        <a:buNone/>
                      </a:pPr>
                      <a:r>
                        <a:rPr lang="en-GB"/>
                        <a:t>may</a:t>
                      </a:r>
                      <a:endParaRPr/>
                    </a:p>
                    <a:p>
                      <a:pPr indent="0" lvl="0" marL="0" rtl="0" algn="l">
                        <a:spcBef>
                          <a:spcPts val="0"/>
                        </a:spcBef>
                        <a:spcAft>
                          <a:spcPts val="0"/>
                        </a:spcAft>
                        <a:buNone/>
                      </a:pPr>
                      <a:r>
                        <a:rPr lang="en-GB"/>
                        <a:t>lay</a:t>
                      </a:r>
                      <a:endParaRPr/>
                    </a:p>
                    <a:p>
                      <a:pPr indent="0" lvl="0" marL="0" rtl="0" algn="l">
                        <a:spcBef>
                          <a:spcPts val="0"/>
                        </a:spcBef>
                        <a:spcAft>
                          <a:spcPts val="0"/>
                        </a:spcAft>
                        <a:buNone/>
                      </a:pPr>
                      <a:r>
                        <a:rPr lang="en-GB"/>
                        <a:t>ray</a:t>
                      </a:r>
                      <a:endParaRPr/>
                    </a:p>
                  </a:txBody>
                  <a:tcPr marT="91425" marB="91425" marR="91425" marL="91425"/>
                </a:tc>
                <a:tc>
                  <a:txBody>
                    <a:bodyPr/>
                    <a:lstStyle/>
                    <a:p>
                      <a:pPr indent="0" lvl="0" marL="0" rtl="0" algn="l">
                        <a:spcBef>
                          <a:spcPts val="0"/>
                        </a:spcBef>
                        <a:spcAft>
                          <a:spcPts val="0"/>
                        </a:spcAft>
                        <a:buNone/>
                      </a:pPr>
                      <a:r>
                        <a:rPr lang="en-GB"/>
                        <a:t>play</a:t>
                      </a:r>
                      <a:endParaRPr/>
                    </a:p>
                    <a:p>
                      <a:pPr indent="0" lvl="0" marL="0" rtl="0" algn="l">
                        <a:spcBef>
                          <a:spcPts val="0"/>
                        </a:spcBef>
                        <a:spcAft>
                          <a:spcPts val="0"/>
                        </a:spcAft>
                        <a:buNone/>
                      </a:pPr>
                      <a:r>
                        <a:rPr lang="en-GB"/>
                        <a:t>stay</a:t>
                      </a:r>
                      <a:endParaRPr/>
                    </a:p>
                    <a:p>
                      <a:pPr indent="0" lvl="0" marL="0" rtl="0" algn="l">
                        <a:spcBef>
                          <a:spcPts val="0"/>
                        </a:spcBef>
                        <a:spcAft>
                          <a:spcPts val="0"/>
                        </a:spcAft>
                        <a:buNone/>
                      </a:pPr>
                      <a:r>
                        <a:rPr lang="en-GB"/>
                        <a:t>today</a:t>
                      </a:r>
                      <a:endParaRPr/>
                    </a:p>
                    <a:p>
                      <a:pPr indent="0" lvl="0" marL="0" rtl="0" algn="l">
                        <a:spcBef>
                          <a:spcPts val="0"/>
                        </a:spcBef>
                        <a:spcAft>
                          <a:spcPts val="0"/>
                        </a:spcAft>
                        <a:buNone/>
                      </a:pPr>
                      <a:r>
                        <a:rPr lang="en-GB"/>
                        <a:t>tray</a:t>
                      </a:r>
                      <a:endParaRPr/>
                    </a:p>
                    <a:p>
                      <a:pPr indent="0" lvl="0" marL="0" rtl="0" algn="l">
                        <a:spcBef>
                          <a:spcPts val="0"/>
                        </a:spcBef>
                        <a:spcAft>
                          <a:spcPts val="0"/>
                        </a:spcAft>
                        <a:buNone/>
                      </a:pPr>
                      <a:r>
                        <a:rPr lang="en-GB"/>
                        <a:t>pray</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a:t>maybe</a:t>
                      </a:r>
                      <a:endParaRPr/>
                    </a:p>
                    <a:p>
                      <a:pPr indent="0" lvl="0" marL="0" rtl="0" algn="l">
                        <a:spcBef>
                          <a:spcPts val="0"/>
                        </a:spcBef>
                        <a:spcAft>
                          <a:spcPts val="0"/>
                        </a:spcAft>
                        <a:buNone/>
                      </a:pPr>
                      <a:r>
                        <a:rPr lang="en-GB"/>
                        <a:t>replay</a:t>
                      </a:r>
                      <a:endParaRPr/>
                    </a:p>
                    <a:p>
                      <a:pPr indent="0" lvl="0" marL="0" rtl="0" algn="l">
                        <a:spcBef>
                          <a:spcPts val="0"/>
                        </a:spcBef>
                        <a:spcAft>
                          <a:spcPts val="0"/>
                        </a:spcAft>
                        <a:buNone/>
                      </a:pPr>
                      <a:r>
                        <a:rPr lang="en-GB"/>
                        <a:t>midday</a:t>
                      </a:r>
                      <a:endParaRPr/>
                    </a:p>
                    <a:p>
                      <a:pPr indent="0" lvl="0" marL="0" rtl="0" algn="l">
                        <a:spcBef>
                          <a:spcPts val="0"/>
                        </a:spcBef>
                        <a:spcAft>
                          <a:spcPts val="0"/>
                        </a:spcAft>
                        <a:buNone/>
                      </a:pPr>
                      <a:r>
                        <a:rPr lang="en-GB"/>
                        <a:t>anyway</a:t>
                      </a:r>
                      <a:endParaRPr/>
                    </a:p>
                    <a:p>
                      <a:pPr indent="0" lvl="0" marL="0" rtl="0" algn="l">
                        <a:spcBef>
                          <a:spcPts val="0"/>
                        </a:spcBef>
                        <a:spcAft>
                          <a:spcPts val="0"/>
                        </a:spcAft>
                        <a:buNone/>
                      </a:pPr>
                      <a:r>
                        <a:rPr lang="en-GB"/>
                        <a:t>betray</a:t>
                      </a:r>
                      <a:endParaRPr/>
                    </a:p>
                  </a:txBody>
                  <a:tcPr marT="91425" marB="91425" marR="91425" marL="91425"/>
                </a:tc>
                <a:tc>
                  <a:txBody>
                    <a:bodyPr/>
                    <a:lstStyle/>
                    <a:p>
                      <a:pPr indent="0" lvl="0" marL="0" rtl="0" algn="l">
                        <a:spcBef>
                          <a:spcPts val="0"/>
                        </a:spcBef>
                        <a:spcAft>
                          <a:spcPts val="0"/>
                        </a:spcAft>
                        <a:buNone/>
                      </a:pPr>
                      <a:r>
                        <a:rPr lang="en-GB"/>
                        <a:t>Saturday</a:t>
                      </a:r>
                      <a:endParaRPr/>
                    </a:p>
                    <a:p>
                      <a:pPr indent="0" lvl="0" marL="0" rtl="0" algn="l">
                        <a:spcBef>
                          <a:spcPts val="0"/>
                        </a:spcBef>
                        <a:spcAft>
                          <a:spcPts val="0"/>
                        </a:spcAft>
                        <a:buNone/>
                      </a:pPr>
                      <a:r>
                        <a:rPr lang="en-GB"/>
                        <a:t>hooray</a:t>
                      </a:r>
                      <a:endParaRPr/>
                    </a:p>
                    <a:p>
                      <a:pPr indent="0" lvl="0" marL="0" rtl="0" algn="l">
                        <a:spcBef>
                          <a:spcPts val="0"/>
                        </a:spcBef>
                        <a:spcAft>
                          <a:spcPts val="0"/>
                        </a:spcAft>
                        <a:buNone/>
                      </a:pPr>
                      <a:r>
                        <a:rPr lang="en-GB"/>
                        <a:t>birthday</a:t>
                      </a:r>
                      <a:endParaRPr/>
                    </a:p>
                    <a:p>
                      <a:pPr indent="0" lvl="0" marL="0" rtl="0" algn="l">
                        <a:spcBef>
                          <a:spcPts val="0"/>
                        </a:spcBef>
                        <a:spcAft>
                          <a:spcPts val="0"/>
                        </a:spcAft>
                        <a:buNone/>
                      </a:pPr>
                      <a:r>
                        <a:rPr lang="en-GB"/>
                        <a:t>holiday</a:t>
                      </a:r>
                      <a:endParaRPr/>
                    </a:p>
                    <a:p>
                      <a:pPr indent="0" lvl="0" marL="0" rtl="0" algn="l">
                        <a:spcBef>
                          <a:spcPts val="0"/>
                        </a:spcBef>
                        <a:spcAft>
                          <a:spcPts val="0"/>
                        </a:spcAft>
                        <a:buNone/>
                      </a:pPr>
                      <a:r>
                        <a:rPr lang="en-GB"/>
                        <a:t>payment</a:t>
                      </a:r>
                      <a:endParaRPr/>
                    </a:p>
                  </a:txBody>
                  <a:tcPr marT="91425" marB="91425" marR="91425" marL="91425"/>
                </a:tc>
              </a:tr>
            </a:tbl>
          </a:graphicData>
        </a:graphic>
      </p:graphicFrame>
      <p:sp>
        <p:nvSpPr>
          <p:cNvPr id="133" name="Google Shape;133;p25"/>
          <p:cNvSpPr txBox="1"/>
          <p:nvPr/>
        </p:nvSpPr>
        <p:spPr>
          <a:xfrm>
            <a:off x="279425" y="4539700"/>
            <a:ext cx="85338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This section may lead into adding suffixes such as ed, ing, s on the end of base words or compound words.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nvSpPr>
        <p:spPr>
          <a:xfrm>
            <a:off x="195250" y="178875"/>
            <a:ext cx="8638800" cy="46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GB" sz="2800"/>
              <a:t>  a...e</a:t>
            </a:r>
            <a:endParaRPr sz="2800"/>
          </a:p>
          <a:p>
            <a:pPr indent="0" lvl="0" marL="0" rtl="0" algn="l">
              <a:spcBef>
                <a:spcPts val="0"/>
              </a:spcBef>
              <a:spcAft>
                <a:spcPts val="0"/>
              </a:spcAft>
              <a:buNone/>
            </a:pPr>
            <a:r>
              <a:rPr lang="en-GB" sz="1600"/>
              <a:t>Spelling generalisation - the most common letters which represent the long a sound in the middle of a word are a...e.    The </a:t>
            </a:r>
            <a:r>
              <a:rPr lang="en-GB" sz="1600"/>
              <a:t>...</a:t>
            </a:r>
            <a:r>
              <a:rPr lang="en-GB" sz="1600"/>
              <a:t>. represents the consonant which is in the middle of the a and e. </a:t>
            </a:r>
            <a:endParaRPr sz="1600"/>
          </a:p>
          <a:p>
            <a:pPr indent="0" lvl="0" marL="0" rtl="0" algn="l">
              <a:spcBef>
                <a:spcPts val="0"/>
              </a:spcBef>
              <a:spcAft>
                <a:spcPts val="0"/>
              </a:spcAft>
              <a:buNone/>
            </a:pPr>
            <a:r>
              <a:rPr lang="en-GB" sz="1600"/>
              <a:t>Exceptions - there are many exceptions to this generalisation as another common spelling is ai.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ctr">
              <a:spcBef>
                <a:spcPts val="0"/>
              </a:spcBef>
              <a:spcAft>
                <a:spcPts val="0"/>
              </a:spcAft>
              <a:buNone/>
            </a:pPr>
            <a:r>
              <a:rPr lang="en-GB" sz="1600"/>
              <a:t>Levelled Spelling List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graphicFrame>
        <p:nvGraphicFramePr>
          <p:cNvPr id="139" name="Google Shape;139;p26"/>
          <p:cNvGraphicFramePr/>
          <p:nvPr/>
        </p:nvGraphicFramePr>
        <p:xfrm>
          <a:off x="895150" y="3438800"/>
          <a:ext cx="3000000" cy="3000000"/>
        </p:xfrm>
        <a:graphic>
          <a:graphicData uri="http://schemas.openxmlformats.org/drawingml/2006/table">
            <a:tbl>
              <a:tblPr>
                <a:noFill/>
                <a:tableStyleId>{4FA41932-1E13-4116-ABD7-F3D90D17DC36}</a:tableStyleId>
              </a:tblPr>
              <a:tblGrid>
                <a:gridCol w="1809750"/>
                <a:gridCol w="1809750"/>
                <a:gridCol w="1809750"/>
                <a:gridCol w="1809750"/>
              </a:tblGrid>
              <a:tr h="381000">
                <a:tc>
                  <a:txBody>
                    <a:bodyPr/>
                    <a:lstStyle/>
                    <a:p>
                      <a:pPr indent="0" lvl="0" marL="0" rtl="0" algn="l">
                        <a:spcBef>
                          <a:spcPts val="0"/>
                        </a:spcBef>
                        <a:spcAft>
                          <a:spcPts val="0"/>
                        </a:spcAft>
                        <a:buNone/>
                      </a:pPr>
                      <a:r>
                        <a:rPr lang="en-GB"/>
                        <a:t>made</a:t>
                      </a:r>
                      <a:endParaRPr/>
                    </a:p>
                    <a:p>
                      <a:pPr indent="0" lvl="0" marL="0" rtl="0" algn="l">
                        <a:spcBef>
                          <a:spcPts val="0"/>
                        </a:spcBef>
                        <a:spcAft>
                          <a:spcPts val="0"/>
                        </a:spcAft>
                        <a:buNone/>
                      </a:pPr>
                      <a:r>
                        <a:rPr lang="en-GB"/>
                        <a:t>cake</a:t>
                      </a:r>
                      <a:endParaRPr/>
                    </a:p>
                    <a:p>
                      <a:pPr indent="0" lvl="0" marL="0" rtl="0" algn="l">
                        <a:spcBef>
                          <a:spcPts val="0"/>
                        </a:spcBef>
                        <a:spcAft>
                          <a:spcPts val="0"/>
                        </a:spcAft>
                        <a:buNone/>
                      </a:pPr>
                      <a:r>
                        <a:rPr lang="en-GB"/>
                        <a:t>make</a:t>
                      </a:r>
                      <a:endParaRPr/>
                    </a:p>
                    <a:p>
                      <a:pPr indent="0" lvl="0" marL="0" rtl="0" algn="l">
                        <a:spcBef>
                          <a:spcPts val="0"/>
                        </a:spcBef>
                        <a:spcAft>
                          <a:spcPts val="0"/>
                        </a:spcAft>
                        <a:buNone/>
                      </a:pPr>
                      <a:r>
                        <a:rPr lang="en-GB"/>
                        <a:t>name</a:t>
                      </a:r>
                      <a:endParaRPr/>
                    </a:p>
                    <a:p>
                      <a:pPr indent="0" lvl="0" marL="0" rtl="0" algn="l">
                        <a:spcBef>
                          <a:spcPts val="0"/>
                        </a:spcBef>
                        <a:spcAft>
                          <a:spcPts val="0"/>
                        </a:spcAft>
                        <a:buNone/>
                      </a:pPr>
                      <a:r>
                        <a:rPr lang="en-GB"/>
                        <a:t>came</a:t>
                      </a:r>
                      <a:endParaRPr/>
                    </a:p>
                  </a:txBody>
                  <a:tcPr marT="91425" marB="91425" marR="91425" marL="91425"/>
                </a:tc>
                <a:tc>
                  <a:txBody>
                    <a:bodyPr/>
                    <a:lstStyle/>
                    <a:p>
                      <a:pPr indent="0" lvl="0" marL="0" rtl="0" algn="l">
                        <a:spcBef>
                          <a:spcPts val="0"/>
                        </a:spcBef>
                        <a:spcAft>
                          <a:spcPts val="0"/>
                        </a:spcAft>
                        <a:buNone/>
                      </a:pPr>
                      <a:r>
                        <a:rPr lang="en-GB"/>
                        <a:t>place</a:t>
                      </a:r>
                      <a:endParaRPr/>
                    </a:p>
                    <a:p>
                      <a:pPr indent="0" lvl="0" marL="0" rtl="0" algn="l">
                        <a:spcBef>
                          <a:spcPts val="0"/>
                        </a:spcBef>
                        <a:spcAft>
                          <a:spcPts val="0"/>
                        </a:spcAft>
                        <a:buNone/>
                      </a:pPr>
                      <a:r>
                        <a:rPr lang="en-GB"/>
                        <a:t>space</a:t>
                      </a:r>
                      <a:endParaRPr/>
                    </a:p>
                    <a:p>
                      <a:pPr indent="0" lvl="0" marL="0" rtl="0" algn="l">
                        <a:spcBef>
                          <a:spcPts val="0"/>
                        </a:spcBef>
                        <a:spcAft>
                          <a:spcPts val="0"/>
                        </a:spcAft>
                        <a:buNone/>
                      </a:pPr>
                      <a:r>
                        <a:rPr lang="en-GB"/>
                        <a:t>shave</a:t>
                      </a:r>
                      <a:endParaRPr/>
                    </a:p>
                    <a:p>
                      <a:pPr indent="0" lvl="0" marL="0" rtl="0" algn="l">
                        <a:spcBef>
                          <a:spcPts val="0"/>
                        </a:spcBef>
                        <a:spcAft>
                          <a:spcPts val="0"/>
                        </a:spcAft>
                        <a:buNone/>
                      </a:pPr>
                      <a:r>
                        <a:rPr lang="en-GB"/>
                        <a:t>blame</a:t>
                      </a:r>
                      <a:endParaRPr/>
                    </a:p>
                    <a:p>
                      <a:pPr indent="0" lvl="0" marL="0" rtl="0" algn="l">
                        <a:spcBef>
                          <a:spcPts val="0"/>
                        </a:spcBef>
                        <a:spcAft>
                          <a:spcPts val="0"/>
                        </a:spcAft>
                        <a:buNone/>
                      </a:pPr>
                      <a:r>
                        <a:rPr lang="en-GB"/>
                        <a:t>replace</a:t>
                      </a:r>
                      <a:endParaRPr/>
                    </a:p>
                  </a:txBody>
                  <a:tcPr marT="91425" marB="91425" marR="91425" marL="91425"/>
                </a:tc>
                <a:tc>
                  <a:txBody>
                    <a:bodyPr/>
                    <a:lstStyle/>
                    <a:p>
                      <a:pPr indent="0" lvl="0" marL="0" rtl="0" algn="l">
                        <a:spcBef>
                          <a:spcPts val="0"/>
                        </a:spcBef>
                        <a:spcAft>
                          <a:spcPts val="0"/>
                        </a:spcAft>
                        <a:buNone/>
                      </a:pPr>
                      <a:r>
                        <a:rPr lang="en-GB"/>
                        <a:t>locate</a:t>
                      </a:r>
                      <a:endParaRPr/>
                    </a:p>
                    <a:p>
                      <a:pPr indent="0" lvl="0" marL="0" rtl="0" algn="l">
                        <a:spcBef>
                          <a:spcPts val="0"/>
                        </a:spcBef>
                        <a:spcAft>
                          <a:spcPts val="0"/>
                        </a:spcAft>
                        <a:buNone/>
                      </a:pPr>
                      <a:r>
                        <a:rPr lang="en-GB"/>
                        <a:t>became</a:t>
                      </a:r>
                      <a:endParaRPr/>
                    </a:p>
                    <a:p>
                      <a:pPr indent="0" lvl="0" marL="0" rtl="0" algn="l">
                        <a:spcBef>
                          <a:spcPts val="0"/>
                        </a:spcBef>
                        <a:spcAft>
                          <a:spcPts val="0"/>
                        </a:spcAft>
                        <a:buNone/>
                      </a:pPr>
                      <a:r>
                        <a:rPr lang="en-GB"/>
                        <a:t>disgrace</a:t>
                      </a:r>
                      <a:endParaRPr/>
                    </a:p>
                    <a:p>
                      <a:pPr indent="0" lvl="0" marL="0" rtl="0" algn="l">
                        <a:spcBef>
                          <a:spcPts val="0"/>
                        </a:spcBef>
                        <a:spcAft>
                          <a:spcPts val="0"/>
                        </a:spcAft>
                        <a:buNone/>
                      </a:pPr>
                      <a:r>
                        <a:rPr lang="en-GB"/>
                        <a:t>Inflate</a:t>
                      </a:r>
                      <a:endParaRPr/>
                    </a:p>
                    <a:p>
                      <a:pPr indent="0" lvl="0" marL="0" rtl="0" algn="l">
                        <a:spcBef>
                          <a:spcPts val="0"/>
                        </a:spcBef>
                        <a:spcAft>
                          <a:spcPts val="0"/>
                        </a:spcAft>
                        <a:buNone/>
                      </a:pPr>
                      <a:r>
                        <a:rPr lang="en-GB"/>
                        <a:t>replaced</a:t>
                      </a:r>
                      <a:endParaRPr/>
                    </a:p>
                  </a:txBody>
                  <a:tcPr marT="91425" marB="91425" marR="91425" marL="91425"/>
                </a:tc>
                <a:tc>
                  <a:txBody>
                    <a:bodyPr/>
                    <a:lstStyle/>
                    <a:p>
                      <a:pPr indent="0" lvl="0" marL="0" rtl="0" algn="l">
                        <a:spcBef>
                          <a:spcPts val="0"/>
                        </a:spcBef>
                        <a:spcAft>
                          <a:spcPts val="0"/>
                        </a:spcAft>
                        <a:buNone/>
                      </a:pPr>
                      <a:r>
                        <a:rPr lang="en-GB"/>
                        <a:t>anticipate</a:t>
                      </a:r>
                      <a:endParaRPr/>
                    </a:p>
                    <a:p>
                      <a:pPr indent="0" lvl="0" marL="0" rtl="0" algn="l">
                        <a:spcBef>
                          <a:spcPts val="0"/>
                        </a:spcBef>
                        <a:spcAft>
                          <a:spcPts val="0"/>
                        </a:spcAft>
                        <a:buNone/>
                      </a:pPr>
                      <a:r>
                        <a:rPr lang="en-GB"/>
                        <a:t>hibernate</a:t>
                      </a:r>
                      <a:endParaRPr/>
                    </a:p>
                    <a:p>
                      <a:pPr indent="0" lvl="0" marL="0" rtl="0" algn="l">
                        <a:spcBef>
                          <a:spcPts val="0"/>
                        </a:spcBef>
                        <a:spcAft>
                          <a:spcPts val="0"/>
                        </a:spcAft>
                        <a:buNone/>
                      </a:pPr>
                      <a:r>
                        <a:rPr lang="en-GB"/>
                        <a:t>devastate</a:t>
                      </a:r>
                      <a:endParaRPr/>
                    </a:p>
                    <a:p>
                      <a:pPr indent="0" lvl="0" marL="0" rtl="0" algn="l">
                        <a:spcBef>
                          <a:spcPts val="0"/>
                        </a:spcBef>
                        <a:spcAft>
                          <a:spcPts val="0"/>
                        </a:spcAft>
                        <a:buNone/>
                      </a:pPr>
                      <a:r>
                        <a:rPr lang="en-GB"/>
                        <a:t>earthquake</a:t>
                      </a:r>
                      <a:endParaRPr/>
                    </a:p>
                    <a:p>
                      <a:pPr indent="0" lvl="0" marL="0" rtl="0" algn="l">
                        <a:spcBef>
                          <a:spcPts val="0"/>
                        </a:spcBef>
                        <a:spcAft>
                          <a:spcPts val="0"/>
                        </a:spcAft>
                        <a:buNone/>
                      </a:pPr>
                      <a:r>
                        <a:rPr lang="en-GB"/>
                        <a:t>navigate</a:t>
                      </a:r>
                      <a:endParaRPr/>
                    </a:p>
                  </a:txBody>
                  <a:tcPr marT="91425" marB="91425" marR="91425" marL="91425"/>
                </a:tc>
              </a:tr>
            </a:tbl>
          </a:graphicData>
        </a:graphic>
      </p:graphicFrame>
      <p:sp>
        <p:nvSpPr>
          <p:cNvPr id="140" name="Google Shape;140;p26"/>
          <p:cNvSpPr txBox="1"/>
          <p:nvPr/>
        </p:nvSpPr>
        <p:spPr>
          <a:xfrm>
            <a:off x="1363225" y="4133175"/>
            <a:ext cx="6060900" cy="7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graphicFrame>
        <p:nvGraphicFramePr>
          <p:cNvPr id="145" name="Google Shape;145;p27"/>
          <p:cNvGraphicFramePr/>
          <p:nvPr/>
        </p:nvGraphicFramePr>
        <p:xfrm>
          <a:off x="952500" y="2381250"/>
          <a:ext cx="3000000" cy="3000000"/>
        </p:xfrm>
        <a:graphic>
          <a:graphicData uri="http://schemas.openxmlformats.org/drawingml/2006/table">
            <a:tbl>
              <a:tblPr>
                <a:noFill/>
                <a:tableStyleId>{4FA41932-1E13-4116-ABD7-F3D90D17DC36}</a:tableStyleId>
              </a:tblPr>
              <a:tblGrid>
                <a:gridCol w="1809750"/>
                <a:gridCol w="1809750"/>
                <a:gridCol w="1809750"/>
                <a:gridCol w="1809750"/>
              </a:tblGrid>
              <a:tr h="381000">
                <a:tc>
                  <a:txBody>
                    <a:bodyPr/>
                    <a:lstStyle/>
                    <a:p>
                      <a:pPr indent="0" lvl="0" marL="0" rtl="0" algn="l">
                        <a:spcBef>
                          <a:spcPts val="0"/>
                        </a:spcBef>
                        <a:spcAft>
                          <a:spcPts val="0"/>
                        </a:spcAft>
                        <a:buClr>
                          <a:schemeClr val="dk1"/>
                        </a:buClr>
                        <a:buSzPts val="1100"/>
                        <a:buFont typeface="Arial"/>
                        <a:buNone/>
                      </a:pPr>
                      <a:r>
                        <a:rPr lang="en-GB">
                          <a:solidFill>
                            <a:schemeClr val="dk1"/>
                          </a:solidFill>
                        </a:rPr>
                        <a:t>mail</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paid</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nail</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fail</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sail</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rPr>
                        <a:t>trail</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train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snail</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chain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paint</a:t>
                      </a:r>
                      <a:endParaRPr/>
                    </a:p>
                  </a:txBody>
                  <a:tcPr marT="91425" marB="91425" marR="91425" marL="91425"/>
                </a:tc>
                <a:tc>
                  <a:txBody>
                    <a:bodyPr/>
                    <a:lstStyle/>
                    <a:p>
                      <a:pPr indent="0" lvl="0" marL="0" rtl="0" algn="l">
                        <a:spcBef>
                          <a:spcPts val="0"/>
                        </a:spcBef>
                        <a:spcAft>
                          <a:spcPts val="0"/>
                        </a:spcAft>
                        <a:buNone/>
                      </a:pPr>
                      <a:r>
                        <a:rPr lang="en-GB"/>
                        <a:t>bandaid</a:t>
                      </a:r>
                      <a:endParaRPr/>
                    </a:p>
                    <a:p>
                      <a:pPr indent="0" lvl="0" marL="0" rtl="0" algn="l">
                        <a:spcBef>
                          <a:spcPts val="0"/>
                        </a:spcBef>
                        <a:spcAft>
                          <a:spcPts val="0"/>
                        </a:spcAft>
                        <a:buNone/>
                      </a:pPr>
                      <a:r>
                        <a:rPr lang="en-GB"/>
                        <a:t>painful</a:t>
                      </a:r>
                      <a:endParaRPr/>
                    </a:p>
                    <a:p>
                      <a:pPr indent="0" lvl="0" marL="0" rtl="0" algn="l">
                        <a:spcBef>
                          <a:spcPts val="0"/>
                        </a:spcBef>
                        <a:spcAft>
                          <a:spcPts val="0"/>
                        </a:spcAft>
                        <a:buNone/>
                      </a:pPr>
                      <a:r>
                        <a:rPr lang="en-GB"/>
                        <a:t>complain</a:t>
                      </a:r>
                      <a:endParaRPr/>
                    </a:p>
                    <a:p>
                      <a:pPr indent="0" lvl="0" marL="0" rtl="0" algn="l">
                        <a:spcBef>
                          <a:spcPts val="0"/>
                        </a:spcBef>
                        <a:spcAft>
                          <a:spcPts val="0"/>
                        </a:spcAft>
                        <a:buNone/>
                      </a:pPr>
                      <a:r>
                        <a:rPr lang="en-GB"/>
                        <a:t>reclaim</a:t>
                      </a:r>
                      <a:endParaRPr/>
                    </a:p>
                    <a:p>
                      <a:pPr indent="0" lvl="0" marL="0" rtl="0" algn="l">
                        <a:spcBef>
                          <a:spcPts val="0"/>
                        </a:spcBef>
                        <a:spcAft>
                          <a:spcPts val="0"/>
                        </a:spcAft>
                        <a:buNone/>
                      </a:pPr>
                      <a:r>
                        <a:rPr lang="en-GB"/>
                        <a:t>sustain</a:t>
                      </a:r>
                      <a:endParaRPr/>
                    </a:p>
                  </a:txBody>
                  <a:tcPr marT="91425" marB="91425" marR="91425" marL="91425"/>
                </a:tc>
                <a:tc>
                  <a:txBody>
                    <a:bodyPr/>
                    <a:lstStyle/>
                    <a:p>
                      <a:pPr indent="0" lvl="0" marL="0" rtl="0" algn="l">
                        <a:spcBef>
                          <a:spcPts val="0"/>
                        </a:spcBef>
                        <a:spcAft>
                          <a:spcPts val="0"/>
                        </a:spcAft>
                        <a:buNone/>
                      </a:pPr>
                      <a:r>
                        <a:rPr lang="en-GB"/>
                        <a:t>sustainability</a:t>
                      </a:r>
                      <a:endParaRPr/>
                    </a:p>
                    <a:p>
                      <a:pPr indent="0" lvl="0" marL="0" rtl="0" algn="l">
                        <a:spcBef>
                          <a:spcPts val="0"/>
                        </a:spcBef>
                        <a:spcAft>
                          <a:spcPts val="0"/>
                        </a:spcAft>
                        <a:buNone/>
                      </a:pPr>
                      <a:r>
                        <a:rPr lang="en-GB"/>
                        <a:t>entertainment</a:t>
                      </a:r>
                      <a:endParaRPr/>
                    </a:p>
                    <a:p>
                      <a:pPr indent="0" lvl="0" marL="0" rtl="0" algn="l">
                        <a:spcBef>
                          <a:spcPts val="0"/>
                        </a:spcBef>
                        <a:spcAft>
                          <a:spcPts val="0"/>
                        </a:spcAft>
                        <a:buNone/>
                      </a:pPr>
                      <a:r>
                        <a:rPr lang="en-GB"/>
                        <a:t>mermaid</a:t>
                      </a:r>
                      <a:endParaRPr/>
                    </a:p>
                    <a:p>
                      <a:pPr indent="0" lvl="0" marL="0" rtl="0" algn="l">
                        <a:spcBef>
                          <a:spcPts val="0"/>
                        </a:spcBef>
                        <a:spcAft>
                          <a:spcPts val="0"/>
                        </a:spcAft>
                        <a:buNone/>
                      </a:pPr>
                      <a:r>
                        <a:rPr lang="en-GB"/>
                        <a:t>complaint</a:t>
                      </a:r>
                      <a:endParaRPr/>
                    </a:p>
                    <a:p>
                      <a:pPr indent="0" lvl="0" marL="0" rtl="0" algn="l">
                        <a:spcBef>
                          <a:spcPts val="0"/>
                        </a:spcBef>
                        <a:spcAft>
                          <a:spcPts val="0"/>
                        </a:spcAft>
                        <a:buNone/>
                      </a:pPr>
                      <a:r>
                        <a:rPr lang="en-GB"/>
                        <a:t>explain</a:t>
                      </a:r>
                      <a:endParaRPr/>
                    </a:p>
                  </a:txBody>
                  <a:tcPr marT="91425" marB="91425" marR="91425" marL="91425"/>
                </a:tc>
              </a:tr>
            </a:tbl>
          </a:graphicData>
        </a:graphic>
      </p:graphicFrame>
      <p:sp>
        <p:nvSpPr>
          <p:cNvPr id="146" name="Google Shape;146;p27"/>
          <p:cNvSpPr txBox="1"/>
          <p:nvPr/>
        </p:nvSpPr>
        <p:spPr>
          <a:xfrm>
            <a:off x="669950" y="202275"/>
            <a:ext cx="8360700" cy="18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t>a</a:t>
            </a:r>
            <a:r>
              <a:rPr lang="en-GB" sz="2600"/>
              <a:t>i</a:t>
            </a:r>
            <a:endParaRPr sz="2600"/>
          </a:p>
          <a:p>
            <a:pPr indent="0" lvl="0" marL="0" rtl="0" algn="ctr">
              <a:spcBef>
                <a:spcPts val="0"/>
              </a:spcBef>
              <a:spcAft>
                <a:spcPts val="0"/>
              </a:spcAft>
              <a:buNone/>
            </a:pPr>
            <a:r>
              <a:t/>
            </a:r>
            <a:endParaRPr sz="2100"/>
          </a:p>
          <a:p>
            <a:pPr indent="0" lvl="0" marL="0" rtl="0" algn="l">
              <a:spcBef>
                <a:spcPts val="0"/>
              </a:spcBef>
              <a:spcAft>
                <a:spcPts val="0"/>
              </a:spcAft>
              <a:buNone/>
            </a:pPr>
            <a:r>
              <a:rPr lang="en-GB" sz="2100"/>
              <a:t>A short video to begin to understand when to use ai or ay.</a:t>
            </a:r>
            <a:br>
              <a:rPr lang="en-GB" sz="2100"/>
            </a:br>
            <a:r>
              <a:rPr lang="en-GB" sz="1100" u="sng">
                <a:solidFill>
                  <a:schemeClr val="hlink"/>
                </a:solidFill>
                <a:hlinkClick r:id="rId3"/>
              </a:rPr>
              <a:t>https://www.youtube.com/watch?v=BGrIyCT7nK0&amp;index=10&amp;list=PLU64Y8D9Ds5yNcBJKqoKFgDKK81YxCavd&amp;t=0s&amp;app=desktop</a:t>
            </a:r>
            <a:r>
              <a:rPr lang="en-GB" sz="2100"/>
              <a:t>  </a:t>
            </a:r>
            <a:endParaRPr sz="2100"/>
          </a:p>
          <a:p>
            <a:pPr indent="0" lvl="0" marL="0" rtl="0" algn="ctr">
              <a:spcBef>
                <a:spcPts val="0"/>
              </a:spcBef>
              <a:spcAft>
                <a:spcPts val="0"/>
              </a:spcAft>
              <a:buNone/>
            </a:pPr>
            <a:r>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nvSpPr>
        <p:spPr>
          <a:xfrm>
            <a:off x="184725" y="231500"/>
            <a:ext cx="8807400" cy="46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8"/>
          <p:cNvSpPr txBox="1"/>
          <p:nvPr/>
        </p:nvSpPr>
        <p:spPr>
          <a:xfrm>
            <a:off x="226825" y="199925"/>
            <a:ext cx="8917200" cy="48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txBox="1"/>
          <p:nvPr/>
        </p:nvSpPr>
        <p:spPr>
          <a:xfrm>
            <a:off x="117450" y="131600"/>
            <a:ext cx="8670600" cy="48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GB"/>
              <a:t>Some Less Common Variations</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None/>
            </a:pPr>
            <a:r>
              <a:rPr lang="en-GB"/>
              <a:t>a as in bacon, able, agent, baby, paper</a:t>
            </a:r>
            <a:endParaRPr/>
          </a:p>
          <a:p>
            <a:pPr indent="0" lvl="0" marL="0" rtl="0" algn="l">
              <a:lnSpc>
                <a:spcPct val="150000"/>
              </a:lnSpc>
              <a:spcBef>
                <a:spcPts val="0"/>
              </a:spcBef>
              <a:spcAft>
                <a:spcPts val="0"/>
              </a:spcAft>
              <a:buNone/>
            </a:pPr>
            <a:r>
              <a:rPr lang="en-GB"/>
              <a:t>ey as in grey, hey, they</a:t>
            </a:r>
            <a:endParaRPr/>
          </a:p>
          <a:p>
            <a:pPr indent="0" lvl="0" marL="0" rtl="0" algn="l">
              <a:lnSpc>
                <a:spcPct val="150000"/>
              </a:lnSpc>
              <a:spcBef>
                <a:spcPts val="0"/>
              </a:spcBef>
              <a:spcAft>
                <a:spcPts val="0"/>
              </a:spcAft>
              <a:buNone/>
            </a:pPr>
            <a:r>
              <a:rPr lang="en-GB"/>
              <a:t>aigh as in straight</a:t>
            </a:r>
            <a:endParaRPr/>
          </a:p>
          <a:p>
            <a:pPr indent="0" lvl="0" marL="0" rtl="0" algn="l">
              <a:lnSpc>
                <a:spcPct val="150000"/>
              </a:lnSpc>
              <a:spcBef>
                <a:spcPts val="0"/>
              </a:spcBef>
              <a:spcAft>
                <a:spcPts val="0"/>
              </a:spcAft>
              <a:buNone/>
            </a:pPr>
            <a:r>
              <a:rPr lang="en-GB"/>
              <a:t>ea as in great, break, steak</a:t>
            </a:r>
            <a:endParaRPr/>
          </a:p>
          <a:p>
            <a:pPr indent="0" lvl="0" marL="0" rtl="0" algn="l">
              <a:lnSpc>
                <a:spcPct val="150000"/>
              </a:lnSpc>
              <a:spcBef>
                <a:spcPts val="0"/>
              </a:spcBef>
              <a:spcAft>
                <a:spcPts val="0"/>
              </a:spcAft>
              <a:buNone/>
            </a:pPr>
            <a:r>
              <a:rPr lang="en-GB"/>
              <a:t>eigh as in eight</a:t>
            </a:r>
            <a:endParaRPr/>
          </a:p>
          <a:p>
            <a:pPr indent="0" lvl="0" marL="0" rtl="0" algn="l">
              <a:lnSpc>
                <a:spcPct val="150000"/>
              </a:lnSpc>
              <a:spcBef>
                <a:spcPts val="0"/>
              </a:spcBef>
              <a:spcAft>
                <a:spcPts val="0"/>
              </a:spcAft>
              <a:buNone/>
            </a:pPr>
            <a:r>
              <a:rPr lang="en-GB"/>
              <a:t>e as in cafe, rodeo</a:t>
            </a:r>
            <a:endParaRPr/>
          </a:p>
          <a:p>
            <a:pPr indent="0" lvl="0" marL="0" rtl="0" algn="l">
              <a:lnSpc>
                <a:spcPct val="150000"/>
              </a:lnSpc>
              <a:spcBef>
                <a:spcPts val="0"/>
              </a:spcBef>
              <a:spcAft>
                <a:spcPts val="0"/>
              </a:spcAft>
              <a:buNone/>
            </a:pPr>
            <a:r>
              <a:rPr lang="en-GB"/>
              <a:t>ae as in sundae, reggae</a:t>
            </a:r>
            <a:endParaRPr/>
          </a:p>
          <a:p>
            <a:pPr indent="0" lvl="0" marL="0" rtl="0" algn="l">
              <a:lnSpc>
                <a:spcPct val="150000"/>
              </a:lnSpc>
              <a:spcBef>
                <a:spcPts val="0"/>
              </a:spcBef>
              <a:spcAft>
                <a:spcPts val="0"/>
              </a:spcAft>
              <a:buNone/>
            </a:pPr>
            <a:r>
              <a:rPr lang="en-GB"/>
              <a:t>e..e as in fete</a:t>
            </a:r>
            <a:endParaRPr/>
          </a:p>
          <a:p>
            <a:pPr indent="0" lvl="0" marL="0" rtl="0" algn="l">
              <a:lnSpc>
                <a:spcPct val="150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9"/>
          <p:cNvSpPr txBox="1"/>
          <p:nvPr/>
        </p:nvSpPr>
        <p:spPr>
          <a:xfrm>
            <a:off x="153150" y="115750"/>
            <a:ext cx="8796900" cy="49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t>Spelling Strategies</a:t>
            </a:r>
            <a:endParaRPr b="1" sz="1600"/>
          </a:p>
          <a:p>
            <a:pPr indent="0" lvl="0" marL="0" rtl="0" algn="l">
              <a:spcBef>
                <a:spcPts val="0"/>
              </a:spcBef>
              <a:spcAft>
                <a:spcPts val="0"/>
              </a:spcAft>
              <a:buNone/>
            </a:pPr>
            <a:r>
              <a:rPr lang="en-GB"/>
              <a:t>Sometimes even if you know all the spelling generalisations it is still hard to know which letters to use to represent the sound and spell the word correctly.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Here are a few spelling strategies: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Using your knowledge of how to spell one word and rime, to spell another word </a:t>
            </a:r>
            <a:r>
              <a:rPr lang="en-GB" sz="1100" u="sng">
                <a:solidFill>
                  <a:schemeClr val="hlink"/>
                </a:solidFill>
                <a:hlinkClick r:id="rId3"/>
              </a:rPr>
              <a:t>https://www.youtube.com/watch?v=pL5AZnxfEfU</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keep forgetting how to spell a tricky word which doesn’t follow a generalisation then maybe try this handy hint</a:t>
            </a:r>
            <a:endParaRPr/>
          </a:p>
          <a:p>
            <a:pPr indent="0" lvl="0" marL="0" rtl="0" algn="l">
              <a:spcBef>
                <a:spcPts val="0"/>
              </a:spcBef>
              <a:spcAft>
                <a:spcPts val="0"/>
              </a:spcAft>
              <a:buNone/>
            </a:pPr>
            <a:r>
              <a:rPr lang="en-GB" sz="1100" u="sng">
                <a:solidFill>
                  <a:schemeClr val="hlink"/>
                </a:solidFill>
                <a:hlinkClick r:id="rId4"/>
              </a:rPr>
              <a:t>https://www.youtube.com/watch?v=4nOacQTEIik&amp;list=PLScnAOeIJnBHJVP6z2_XQTiVBsiuNxYJ7&amp;index=13</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They   -</a:t>
            </a:r>
            <a:r>
              <a:rPr lang="en-GB" u="sng"/>
              <a:t> T</a:t>
            </a:r>
            <a:r>
              <a:rPr lang="en-GB"/>
              <a:t>hey </a:t>
            </a:r>
            <a:r>
              <a:rPr lang="en-GB" u="sng"/>
              <a:t>h</a:t>
            </a:r>
            <a:r>
              <a:rPr lang="en-GB"/>
              <a:t>ad </a:t>
            </a:r>
            <a:r>
              <a:rPr lang="en-GB" u="sng"/>
              <a:t>e</a:t>
            </a:r>
            <a:r>
              <a:rPr lang="en-GB"/>
              <a:t>ggs </a:t>
            </a:r>
            <a:r>
              <a:rPr lang="en-GB" u="sng"/>
              <a:t>y</a:t>
            </a:r>
            <a:r>
              <a:rPr lang="en-GB"/>
              <a:t>esterday.  A Mnemonic.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nvSpPr>
        <p:spPr>
          <a:xfrm>
            <a:off x="236075" y="134600"/>
            <a:ext cx="8662200" cy="48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Read, Read, Read!</a:t>
            </a:r>
            <a:endParaRPr b="1"/>
          </a:p>
          <a:p>
            <a:pPr indent="0" lvl="0" marL="0" rtl="0" algn="ctr">
              <a:spcBef>
                <a:spcPts val="0"/>
              </a:spcBef>
              <a:spcAft>
                <a:spcPts val="0"/>
              </a:spcAft>
              <a:buNone/>
            </a:pPr>
            <a:r>
              <a:t/>
            </a:r>
            <a:endParaRPr/>
          </a:p>
          <a:p>
            <a:pPr indent="0" lvl="0" marL="0" rtl="0" algn="l">
              <a:spcBef>
                <a:spcPts val="0"/>
              </a:spcBef>
              <a:spcAft>
                <a:spcPts val="0"/>
              </a:spcAft>
              <a:buNone/>
            </a:pPr>
            <a:r>
              <a:rPr lang="en-GB"/>
              <a:t>Remember to read daily. The more you read, the more words you have seen and the easier it will become to spell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say you wanted to spell this word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Write down the different letter variations you could use for the long a sound.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None/>
            </a:pPr>
            <a:r>
              <a:rPr lang="en-GB" sz="1800">
                <a:solidFill>
                  <a:schemeClr val="dk1"/>
                </a:solidFill>
              </a:rPr>
              <a:t>trayn        train        trane         treighn        trean  </a:t>
            </a:r>
            <a:endParaRPr sz="1800">
              <a:solidFill>
                <a:schemeClr val="dk1"/>
              </a:solidFill>
            </a:endParaRPr>
          </a:p>
          <a:p>
            <a:pPr indent="0" lvl="0" marL="0" rtl="0" algn="ctr">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Then look at each word and decide which one you believe looks correct.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pic>
        <p:nvPicPr>
          <p:cNvPr id="164" name="Google Shape;164;p30"/>
          <p:cNvPicPr preferRelativeResize="0"/>
          <p:nvPr/>
        </p:nvPicPr>
        <p:blipFill>
          <a:blip r:embed="rId3">
            <a:alphaModFix/>
          </a:blip>
          <a:stretch>
            <a:fillRect/>
          </a:stretch>
        </p:blipFill>
        <p:spPr>
          <a:xfrm>
            <a:off x="4436050" y="980625"/>
            <a:ext cx="1290349" cy="820575"/>
          </a:xfrm>
          <a:prstGeom prst="rect">
            <a:avLst/>
          </a:prstGeom>
          <a:noFill/>
          <a:ln>
            <a:noFill/>
          </a:ln>
        </p:spPr>
      </p:pic>
      <p:pic>
        <p:nvPicPr>
          <p:cNvPr id="165" name="Google Shape;165;p30"/>
          <p:cNvPicPr preferRelativeResize="0"/>
          <p:nvPr/>
        </p:nvPicPr>
        <p:blipFill>
          <a:blip r:embed="rId4">
            <a:alphaModFix/>
          </a:blip>
          <a:stretch>
            <a:fillRect/>
          </a:stretch>
        </p:blipFill>
        <p:spPr>
          <a:xfrm>
            <a:off x="7490501" y="3448251"/>
            <a:ext cx="1232899" cy="1232899"/>
          </a:xfrm>
          <a:prstGeom prst="rect">
            <a:avLst/>
          </a:prstGeom>
          <a:noFill/>
          <a:ln>
            <a:noFill/>
          </a:ln>
        </p:spPr>
      </p:pic>
      <p:sp>
        <p:nvSpPr>
          <p:cNvPr id="166" name="Google Shape;166;p30"/>
          <p:cNvSpPr txBox="1"/>
          <p:nvPr/>
        </p:nvSpPr>
        <p:spPr>
          <a:xfrm>
            <a:off x="601400" y="4009050"/>
            <a:ext cx="5970300" cy="8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9900"/>
                </a:solidFill>
              </a:rPr>
              <a:t>Remember to re-read the words you spell to check they look right. </a:t>
            </a:r>
            <a:endParaRPr sz="1800">
              <a:solidFill>
                <a:srgbClr val="FF99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1"/>
          <p:cNvSpPr txBox="1"/>
          <p:nvPr/>
        </p:nvSpPr>
        <p:spPr>
          <a:xfrm>
            <a:off x="284675" y="125225"/>
            <a:ext cx="8707200" cy="48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Australian Curriculum Outcomes</a:t>
            </a:r>
            <a:endParaRPr/>
          </a:p>
          <a:p>
            <a:pPr indent="0" lvl="0" marL="0" rtl="0" algn="l">
              <a:spcBef>
                <a:spcPts val="0"/>
              </a:spcBef>
              <a:spcAft>
                <a:spcPts val="0"/>
              </a:spcAft>
              <a:buNone/>
            </a:pPr>
            <a:r>
              <a:rPr lang="en-GB"/>
              <a:t>Level Three</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Orally manipulate more complex sounds in spoken words through knowledge of </a:t>
            </a:r>
            <a:r>
              <a:rPr lang="en-GB" sz="1050">
                <a:solidFill>
                  <a:srgbClr val="00629B"/>
                </a:solidFill>
                <a:latin typeface="Roboto"/>
                <a:ea typeface="Roboto"/>
                <a:cs typeface="Roboto"/>
                <a:sym typeface="Roboto"/>
              </a:rPr>
              <a:t>blending</a:t>
            </a:r>
            <a:r>
              <a:rPr lang="en-GB" sz="1050">
                <a:solidFill>
                  <a:srgbClr val="222222"/>
                </a:solidFill>
                <a:latin typeface="Roboto"/>
                <a:ea typeface="Roboto"/>
                <a:cs typeface="Roboto"/>
                <a:sym typeface="Roboto"/>
              </a:rPr>
              <a:t> and </a:t>
            </a:r>
            <a:r>
              <a:rPr lang="en-GB" sz="1050">
                <a:solidFill>
                  <a:srgbClr val="00629B"/>
                </a:solidFill>
                <a:latin typeface="Roboto"/>
                <a:ea typeface="Roboto"/>
                <a:cs typeface="Roboto"/>
                <a:sym typeface="Roboto"/>
              </a:rPr>
              <a:t>segmenting</a:t>
            </a:r>
            <a:r>
              <a:rPr lang="en-GB" sz="1050">
                <a:solidFill>
                  <a:srgbClr val="222222"/>
                </a:solidFill>
                <a:latin typeface="Roboto"/>
                <a:ea typeface="Roboto"/>
                <a:cs typeface="Roboto"/>
                <a:sym typeface="Roboto"/>
              </a:rPr>
              <a:t> sounds, </a:t>
            </a:r>
            <a:r>
              <a:rPr lang="en-GB" sz="1050">
                <a:solidFill>
                  <a:srgbClr val="00629B"/>
                </a:solidFill>
                <a:latin typeface="Roboto"/>
                <a:ea typeface="Roboto"/>
                <a:cs typeface="Roboto"/>
                <a:sym typeface="Roboto"/>
              </a:rPr>
              <a:t>phoneme deletion</a:t>
            </a:r>
            <a:r>
              <a:rPr lang="en-GB" sz="1050">
                <a:solidFill>
                  <a:srgbClr val="222222"/>
                </a:solidFill>
                <a:latin typeface="Roboto"/>
                <a:ea typeface="Roboto"/>
                <a:cs typeface="Roboto"/>
                <a:sym typeface="Roboto"/>
              </a:rPr>
              <a:t> and substitution in combination with use of letters in reading and writing </a:t>
            </a:r>
            <a:r>
              <a:rPr lang="en-GB" sz="1050">
                <a:solidFill>
                  <a:srgbClr val="00629B"/>
                </a:solidFill>
                <a:uFill>
                  <a:noFill/>
                </a:uFill>
                <a:latin typeface="Roboto"/>
                <a:ea typeface="Roboto"/>
                <a:cs typeface="Roboto"/>
                <a:sym typeface="Roboto"/>
                <a:hlinkClick r:id="rId3"/>
              </a:rPr>
              <a:t>(ACELA1474 -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Understand how to use knowledge of digraphs, long vowels, blends and silent letters to spell one and two </a:t>
            </a:r>
            <a:r>
              <a:rPr lang="en-GB" sz="1050">
                <a:solidFill>
                  <a:srgbClr val="00629B"/>
                </a:solidFill>
                <a:latin typeface="Roboto"/>
                <a:ea typeface="Roboto"/>
                <a:cs typeface="Roboto"/>
                <a:sym typeface="Roboto"/>
              </a:rPr>
              <a:t>syllable</a:t>
            </a:r>
            <a:r>
              <a:rPr lang="en-GB" sz="1050">
                <a:solidFill>
                  <a:srgbClr val="222222"/>
                </a:solidFill>
                <a:latin typeface="Roboto"/>
                <a:ea typeface="Roboto"/>
                <a:cs typeface="Roboto"/>
                <a:sym typeface="Roboto"/>
              </a:rPr>
              <a:t> words including some compound words </a:t>
            </a:r>
            <a:r>
              <a:rPr lang="en-GB" sz="1050">
                <a:solidFill>
                  <a:srgbClr val="00629B"/>
                </a:solidFill>
                <a:uFill>
                  <a:noFill/>
                </a:uFill>
                <a:latin typeface="Roboto"/>
                <a:ea typeface="Roboto"/>
                <a:cs typeface="Roboto"/>
                <a:sym typeface="Roboto"/>
                <a:hlinkClick r:id="rId4"/>
              </a:rPr>
              <a:t>(ACELA1471 -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Build morphemic </a:t>
            </a:r>
            <a:r>
              <a:rPr lang="en-GB" sz="1050">
                <a:solidFill>
                  <a:srgbClr val="00629B"/>
                </a:solidFill>
                <a:latin typeface="Roboto"/>
                <a:ea typeface="Roboto"/>
                <a:cs typeface="Roboto"/>
                <a:sym typeface="Roboto"/>
              </a:rPr>
              <a:t>word</a:t>
            </a:r>
            <a:r>
              <a:rPr lang="en-GB" sz="1050">
                <a:solidFill>
                  <a:srgbClr val="222222"/>
                </a:solidFill>
                <a:latin typeface="Roboto"/>
                <a:ea typeface="Roboto"/>
                <a:cs typeface="Roboto"/>
                <a:sym typeface="Roboto"/>
              </a:rPr>
              <a:t> families using knowledge of prefixes and suffixes </a:t>
            </a:r>
            <a:r>
              <a:rPr lang="en-GB" sz="1050">
                <a:solidFill>
                  <a:srgbClr val="00629B"/>
                </a:solidFill>
                <a:uFill>
                  <a:noFill/>
                </a:uFill>
                <a:latin typeface="Roboto"/>
                <a:ea typeface="Roboto"/>
                <a:cs typeface="Roboto"/>
                <a:sym typeface="Roboto"/>
                <a:hlinkClick r:id="rId5"/>
              </a:rPr>
              <a:t>(ACELA1472 -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Use knowledge of letter patterns and morphemes to </a:t>
            </a:r>
            <a:r>
              <a:rPr lang="en-GB" sz="1050">
                <a:solidFill>
                  <a:srgbClr val="00629B"/>
                </a:solidFill>
                <a:latin typeface="Roboto"/>
                <a:ea typeface="Roboto"/>
                <a:cs typeface="Roboto"/>
                <a:sym typeface="Roboto"/>
              </a:rPr>
              <a:t>read</a:t>
            </a:r>
            <a:r>
              <a:rPr lang="en-GB" sz="1050">
                <a:solidFill>
                  <a:srgbClr val="222222"/>
                </a:solidFill>
                <a:latin typeface="Roboto"/>
                <a:ea typeface="Roboto"/>
                <a:cs typeface="Roboto"/>
                <a:sym typeface="Roboto"/>
              </a:rPr>
              <a:t> and </a:t>
            </a:r>
            <a:r>
              <a:rPr lang="en-GB" sz="1050">
                <a:solidFill>
                  <a:srgbClr val="00629B"/>
                </a:solidFill>
                <a:latin typeface="Roboto"/>
                <a:ea typeface="Roboto"/>
                <a:cs typeface="Roboto"/>
                <a:sym typeface="Roboto"/>
              </a:rPr>
              <a:t>write</a:t>
            </a:r>
            <a:r>
              <a:rPr lang="en-GB" sz="1050">
                <a:solidFill>
                  <a:srgbClr val="222222"/>
                </a:solidFill>
                <a:latin typeface="Roboto"/>
                <a:ea typeface="Roboto"/>
                <a:cs typeface="Roboto"/>
                <a:sym typeface="Roboto"/>
              </a:rPr>
              <a:t> </a:t>
            </a:r>
            <a:r>
              <a:rPr lang="en-GB" sz="1050">
                <a:solidFill>
                  <a:srgbClr val="00629B"/>
                </a:solidFill>
                <a:latin typeface="Roboto"/>
                <a:ea typeface="Roboto"/>
                <a:cs typeface="Roboto"/>
                <a:sym typeface="Roboto"/>
              </a:rPr>
              <a:t>high-frequency words</a:t>
            </a:r>
            <a:r>
              <a:rPr lang="en-GB" sz="1050">
                <a:solidFill>
                  <a:srgbClr val="222222"/>
                </a:solidFill>
                <a:latin typeface="Roboto"/>
                <a:ea typeface="Roboto"/>
                <a:cs typeface="Roboto"/>
                <a:sym typeface="Roboto"/>
              </a:rPr>
              <a:t> and words whose spelling is not predictable from their sounds </a:t>
            </a:r>
            <a:r>
              <a:rPr lang="en-GB" sz="1050">
                <a:solidFill>
                  <a:srgbClr val="00629B"/>
                </a:solidFill>
                <a:uFill>
                  <a:noFill/>
                </a:uFill>
                <a:latin typeface="Roboto"/>
                <a:ea typeface="Roboto"/>
                <a:cs typeface="Roboto"/>
                <a:sym typeface="Roboto"/>
                <a:hlinkClick r:id="rId6"/>
              </a:rPr>
              <a:t>(ACELA1823 -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Use most letter-sound matches including </a:t>
            </a:r>
            <a:r>
              <a:rPr lang="en-GB" sz="1050">
                <a:solidFill>
                  <a:srgbClr val="00629B"/>
                </a:solidFill>
                <a:latin typeface="Roboto"/>
                <a:ea typeface="Roboto"/>
                <a:cs typeface="Roboto"/>
                <a:sym typeface="Roboto"/>
              </a:rPr>
              <a:t>vowel digraphs</a:t>
            </a:r>
            <a:r>
              <a:rPr lang="en-GB" sz="1050">
                <a:solidFill>
                  <a:srgbClr val="222222"/>
                </a:solidFill>
                <a:latin typeface="Roboto"/>
                <a:ea typeface="Roboto"/>
                <a:cs typeface="Roboto"/>
                <a:sym typeface="Roboto"/>
              </a:rPr>
              <a:t>, less common long </a:t>
            </a:r>
            <a:r>
              <a:rPr lang="en-GB" sz="1050">
                <a:solidFill>
                  <a:srgbClr val="00629B"/>
                </a:solidFill>
                <a:latin typeface="Roboto"/>
                <a:ea typeface="Roboto"/>
                <a:cs typeface="Roboto"/>
                <a:sym typeface="Roboto"/>
              </a:rPr>
              <a:t>vowel</a:t>
            </a:r>
            <a:r>
              <a:rPr lang="en-GB" sz="1050">
                <a:solidFill>
                  <a:srgbClr val="222222"/>
                </a:solidFill>
                <a:latin typeface="Roboto"/>
                <a:ea typeface="Roboto"/>
                <a:cs typeface="Roboto"/>
                <a:sym typeface="Roboto"/>
              </a:rPr>
              <a:t> patterns, letter clusters and silent letters when reading and writing words of one or more </a:t>
            </a:r>
            <a:r>
              <a:rPr lang="en-GB" sz="1050">
                <a:solidFill>
                  <a:srgbClr val="00629B"/>
                </a:solidFill>
                <a:latin typeface="Roboto"/>
                <a:ea typeface="Roboto"/>
                <a:cs typeface="Roboto"/>
                <a:sym typeface="Roboto"/>
              </a:rPr>
              <a:t>syllable</a:t>
            </a:r>
            <a:r>
              <a:rPr lang="en-GB" sz="1050">
                <a:solidFill>
                  <a:srgbClr val="222222"/>
                </a:solidFill>
                <a:latin typeface="Roboto"/>
                <a:ea typeface="Roboto"/>
                <a:cs typeface="Roboto"/>
                <a:sym typeface="Roboto"/>
              </a:rPr>
              <a:t> </a:t>
            </a:r>
            <a:r>
              <a:rPr lang="en-GB" sz="1050">
                <a:solidFill>
                  <a:srgbClr val="00629B"/>
                </a:solidFill>
                <a:uFill>
                  <a:noFill/>
                </a:uFill>
                <a:latin typeface="Roboto"/>
                <a:ea typeface="Roboto"/>
                <a:cs typeface="Roboto"/>
                <a:sym typeface="Roboto"/>
                <a:hlinkClick r:id="rId7"/>
              </a:rPr>
              <a:t>(ACELA1824 - Scootle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Level Four</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Understand how to use letter-sound relationships and less common letter patterns to spell words </a:t>
            </a:r>
            <a:r>
              <a:rPr lang="en-GB" sz="1050">
                <a:solidFill>
                  <a:srgbClr val="00629B"/>
                </a:solidFill>
                <a:uFill>
                  <a:noFill/>
                </a:uFill>
                <a:latin typeface="Roboto"/>
                <a:ea typeface="Roboto"/>
                <a:cs typeface="Roboto"/>
                <a:sym typeface="Roboto"/>
                <a:hlinkClick r:id="rId8"/>
              </a:rPr>
              <a:t>(ACELA1485 -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Recognise and know how to </a:t>
            </a:r>
            <a:r>
              <a:rPr lang="en-GB" sz="1050">
                <a:solidFill>
                  <a:srgbClr val="00629B"/>
                </a:solidFill>
                <a:latin typeface="Roboto"/>
                <a:ea typeface="Roboto"/>
                <a:cs typeface="Roboto"/>
                <a:sym typeface="Roboto"/>
              </a:rPr>
              <a:t>write</a:t>
            </a:r>
            <a:r>
              <a:rPr lang="en-GB" sz="1050">
                <a:solidFill>
                  <a:srgbClr val="222222"/>
                </a:solidFill>
                <a:latin typeface="Roboto"/>
                <a:ea typeface="Roboto"/>
                <a:cs typeface="Roboto"/>
                <a:sym typeface="Roboto"/>
              </a:rPr>
              <a:t> most high frequency words including some homophones </a:t>
            </a:r>
            <a:r>
              <a:rPr lang="en-GB" sz="1050">
                <a:solidFill>
                  <a:srgbClr val="00629B"/>
                </a:solidFill>
                <a:uFill>
                  <a:noFill/>
                </a:uFill>
                <a:latin typeface="Roboto"/>
                <a:ea typeface="Roboto"/>
                <a:cs typeface="Roboto"/>
                <a:sym typeface="Roboto"/>
                <a:hlinkClick r:id="rId9"/>
              </a:rPr>
              <a:t>(ACELA1486 -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Understand how to apply knowledge of letter-sound relationships, syllables, and </a:t>
            </a:r>
            <a:r>
              <a:rPr lang="en-GB" sz="1050">
                <a:solidFill>
                  <a:srgbClr val="00629B"/>
                </a:solidFill>
                <a:latin typeface="Roboto"/>
                <a:ea typeface="Roboto"/>
                <a:cs typeface="Roboto"/>
                <a:sym typeface="Roboto"/>
              </a:rPr>
              <a:t>blending</a:t>
            </a:r>
            <a:r>
              <a:rPr lang="en-GB" sz="1050">
                <a:solidFill>
                  <a:srgbClr val="222222"/>
                </a:solidFill>
                <a:latin typeface="Roboto"/>
                <a:ea typeface="Roboto"/>
                <a:cs typeface="Roboto"/>
                <a:sym typeface="Roboto"/>
              </a:rPr>
              <a:t> and </a:t>
            </a:r>
            <a:r>
              <a:rPr lang="en-GB" sz="1050">
                <a:solidFill>
                  <a:srgbClr val="00629B"/>
                </a:solidFill>
                <a:latin typeface="Roboto"/>
                <a:ea typeface="Roboto"/>
                <a:cs typeface="Roboto"/>
                <a:sym typeface="Roboto"/>
              </a:rPr>
              <a:t>segmenting</a:t>
            </a:r>
            <a:r>
              <a:rPr lang="en-GB" sz="1050">
                <a:solidFill>
                  <a:srgbClr val="222222"/>
                </a:solidFill>
                <a:latin typeface="Roboto"/>
                <a:ea typeface="Roboto"/>
                <a:cs typeface="Roboto"/>
                <a:sym typeface="Roboto"/>
              </a:rPr>
              <a:t> to fluently </a:t>
            </a:r>
            <a:r>
              <a:rPr lang="en-GB" sz="1050">
                <a:solidFill>
                  <a:srgbClr val="00629B"/>
                </a:solidFill>
                <a:latin typeface="Roboto"/>
                <a:ea typeface="Roboto"/>
                <a:cs typeface="Roboto"/>
                <a:sym typeface="Roboto"/>
              </a:rPr>
              <a:t>read</a:t>
            </a:r>
            <a:r>
              <a:rPr lang="en-GB" sz="1050">
                <a:solidFill>
                  <a:srgbClr val="222222"/>
                </a:solidFill>
                <a:latin typeface="Roboto"/>
                <a:ea typeface="Roboto"/>
                <a:cs typeface="Roboto"/>
                <a:sym typeface="Roboto"/>
              </a:rPr>
              <a:t> and </a:t>
            </a:r>
            <a:r>
              <a:rPr lang="en-GB" sz="1050">
                <a:solidFill>
                  <a:srgbClr val="00629B"/>
                </a:solidFill>
                <a:latin typeface="Roboto"/>
                <a:ea typeface="Roboto"/>
                <a:cs typeface="Roboto"/>
                <a:sym typeface="Roboto"/>
              </a:rPr>
              <a:t>write</a:t>
            </a:r>
            <a:r>
              <a:rPr lang="en-GB" sz="1050">
                <a:solidFill>
                  <a:srgbClr val="222222"/>
                </a:solidFill>
                <a:latin typeface="Roboto"/>
                <a:ea typeface="Roboto"/>
                <a:cs typeface="Roboto"/>
                <a:sym typeface="Roboto"/>
              </a:rPr>
              <a:t> multisyllabic words with more complex letter patterns </a:t>
            </a:r>
            <a:r>
              <a:rPr lang="en-GB" sz="1050">
                <a:solidFill>
                  <a:srgbClr val="00629B"/>
                </a:solidFill>
                <a:uFill>
                  <a:noFill/>
                </a:uFill>
                <a:latin typeface="Roboto"/>
                <a:ea typeface="Roboto"/>
                <a:cs typeface="Roboto"/>
                <a:sym typeface="Roboto"/>
                <a:hlinkClick r:id="rId10"/>
              </a:rPr>
              <a:t>(ACELA1826 - Scootle )</a:t>
            </a:r>
            <a:endParaRPr/>
          </a:p>
          <a:p>
            <a:pPr indent="0" lvl="0" marL="0" rtl="0" algn="l">
              <a:spcBef>
                <a:spcPts val="0"/>
              </a:spcBef>
              <a:spcAft>
                <a:spcPts val="0"/>
              </a:spcAft>
              <a:buNone/>
            </a:pPr>
            <a:r>
              <a:rPr lang="en-GB" sz="1050">
                <a:solidFill>
                  <a:srgbClr val="222222"/>
                </a:solidFill>
                <a:latin typeface="Roboto"/>
                <a:ea typeface="Roboto"/>
                <a:cs typeface="Roboto"/>
                <a:sym typeface="Roboto"/>
              </a:rPr>
              <a:t>Know how to use common prefixes and suffixes, and generalisations for adding a </a:t>
            </a:r>
            <a:r>
              <a:rPr lang="en-GB" sz="1050">
                <a:solidFill>
                  <a:srgbClr val="00629B"/>
                </a:solidFill>
                <a:latin typeface="Roboto"/>
                <a:ea typeface="Roboto"/>
                <a:cs typeface="Roboto"/>
                <a:sym typeface="Roboto"/>
              </a:rPr>
              <a:t>suffix</a:t>
            </a:r>
            <a:r>
              <a:rPr lang="en-GB" sz="1050">
                <a:solidFill>
                  <a:srgbClr val="222222"/>
                </a:solidFill>
                <a:latin typeface="Roboto"/>
                <a:ea typeface="Roboto"/>
                <a:cs typeface="Roboto"/>
                <a:sym typeface="Roboto"/>
              </a:rPr>
              <a:t> to a </a:t>
            </a:r>
            <a:r>
              <a:rPr lang="en-GB" sz="1050">
                <a:solidFill>
                  <a:srgbClr val="00629B"/>
                </a:solidFill>
                <a:latin typeface="Roboto"/>
                <a:ea typeface="Roboto"/>
                <a:cs typeface="Roboto"/>
                <a:sym typeface="Roboto"/>
              </a:rPr>
              <a:t>base word</a:t>
            </a:r>
            <a:r>
              <a:rPr lang="en-GB" sz="1050">
                <a:solidFill>
                  <a:srgbClr val="222222"/>
                </a:solidFill>
                <a:latin typeface="Roboto"/>
                <a:ea typeface="Roboto"/>
                <a:cs typeface="Roboto"/>
                <a:sym typeface="Roboto"/>
              </a:rPr>
              <a:t> </a:t>
            </a:r>
            <a:r>
              <a:rPr lang="en-GB" sz="1050">
                <a:solidFill>
                  <a:srgbClr val="00629B"/>
                </a:solidFill>
                <a:uFill>
                  <a:noFill/>
                </a:uFill>
                <a:latin typeface="Roboto"/>
                <a:ea typeface="Roboto"/>
                <a:cs typeface="Roboto"/>
                <a:sym typeface="Roboto"/>
                <a:hlinkClick r:id="rId11"/>
              </a:rPr>
              <a:t>(ACELA1827 - Scootle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169100" y="183000"/>
            <a:ext cx="8717100" cy="480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Learning Intention</a:t>
            </a:r>
            <a:endParaRPr b="1"/>
          </a:p>
          <a:p>
            <a:pPr indent="0" lvl="0" marL="0" rtl="0" algn="ctr">
              <a:spcBef>
                <a:spcPts val="0"/>
              </a:spcBef>
              <a:spcAft>
                <a:spcPts val="0"/>
              </a:spcAft>
              <a:buNone/>
            </a:pPr>
            <a:r>
              <a:rPr lang="en-GB"/>
              <a:t>To recognise the long a sound in a word and begin to connect the letters to correctly spell the word. </a:t>
            </a:r>
            <a:endParaRPr/>
          </a:p>
          <a:p>
            <a:pPr indent="0" lvl="0" marL="0" rtl="0" algn="ctr">
              <a:spcBef>
                <a:spcPts val="0"/>
              </a:spcBef>
              <a:spcAft>
                <a:spcPts val="0"/>
              </a:spcAft>
              <a:buNone/>
            </a:pPr>
            <a:r>
              <a:rPr lang="en-GB"/>
              <a:t>To hear the phoneme </a:t>
            </a:r>
            <a:r>
              <a:rPr lang="en-GB">
                <a:solidFill>
                  <a:schemeClr val="dk1"/>
                </a:solidFill>
              </a:rPr>
              <a:t>/ā/ in words and connect the phoneme to the right graphemes. </a:t>
            </a:r>
            <a:r>
              <a:rPr lang="en-GB"/>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GB"/>
              <a:t>Success Criteria</a:t>
            </a:r>
            <a:endParaRPr b="1"/>
          </a:p>
          <a:p>
            <a:pPr indent="0" lvl="0" marL="0" rtl="0" algn="l">
              <a:spcBef>
                <a:spcPts val="0"/>
              </a:spcBef>
              <a:spcAft>
                <a:spcPts val="0"/>
              </a:spcAft>
              <a:buNone/>
            </a:pPr>
            <a:r>
              <a:rPr lang="en-GB"/>
              <a:t>I can hear the long a sound in words.</a:t>
            </a:r>
            <a:endParaRPr/>
          </a:p>
          <a:p>
            <a:pPr indent="0" lvl="0" marL="0" rtl="0" algn="l">
              <a:spcBef>
                <a:spcPts val="0"/>
              </a:spcBef>
              <a:spcAft>
                <a:spcPts val="0"/>
              </a:spcAft>
              <a:buNone/>
            </a:pPr>
            <a:r>
              <a:rPr lang="en-GB"/>
              <a:t>I can hear the long a sound at the end of the word and use ay to represent the long a sound.</a:t>
            </a:r>
            <a:endParaRPr/>
          </a:p>
          <a:p>
            <a:pPr indent="0" lvl="0" marL="0" rtl="0" algn="l">
              <a:spcBef>
                <a:spcPts val="0"/>
              </a:spcBef>
              <a:spcAft>
                <a:spcPts val="0"/>
              </a:spcAft>
              <a:buNone/>
            </a:pPr>
            <a:r>
              <a:rPr lang="en-GB"/>
              <a:t>I can hear the long a sound at the end of the word ‘they’ and remember it is spelt they.</a:t>
            </a:r>
            <a:endParaRPr/>
          </a:p>
          <a:p>
            <a:pPr indent="0" lvl="0" marL="0" rtl="0" algn="l">
              <a:spcBef>
                <a:spcPts val="0"/>
              </a:spcBef>
              <a:spcAft>
                <a:spcPts val="0"/>
              </a:spcAft>
              <a:buNone/>
            </a:pPr>
            <a:r>
              <a:rPr lang="en-GB"/>
              <a:t>I can hear the long a sound in the middle of the word and know most of the time I will need to use the letters ai or a...e to represent the sound. </a:t>
            </a:r>
            <a:endParaRPr/>
          </a:p>
          <a:p>
            <a:pPr indent="0" lvl="0" marL="0" rtl="0" algn="l">
              <a:spcBef>
                <a:spcPts val="0"/>
              </a:spcBef>
              <a:spcAft>
                <a:spcPts val="0"/>
              </a:spcAft>
              <a:buNone/>
            </a:pPr>
            <a:r>
              <a:rPr lang="en-GB"/>
              <a:t>I can name one spelling generalisation which represents the long a sound.</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nvSpPr>
        <p:spPr>
          <a:xfrm>
            <a:off x="538650" y="122600"/>
            <a:ext cx="7725300" cy="45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A Brief Introduction/Overview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graphemes</a:t>
            </a:r>
            <a:r>
              <a:rPr lang="en-GB"/>
              <a:t> (letters) - There are 26 letters in the English alphabet</a:t>
            </a:r>
            <a:endParaRPr/>
          </a:p>
          <a:p>
            <a:pPr indent="0" lvl="0" marL="0" rtl="0" algn="l">
              <a:spcBef>
                <a:spcPts val="0"/>
              </a:spcBef>
              <a:spcAft>
                <a:spcPts val="0"/>
              </a:spcAft>
              <a:buNone/>
            </a:pPr>
            <a:r>
              <a:rPr b="1" lang="en-GB"/>
              <a:t>phonemes</a:t>
            </a:r>
            <a:r>
              <a:rPr lang="en-GB"/>
              <a:t> (sounds) - There are approximately 44 sounds </a:t>
            </a:r>
            <a:endParaRPr/>
          </a:p>
          <a:p>
            <a:pPr indent="0" lvl="0" marL="0" rtl="0" algn="l">
              <a:spcBef>
                <a:spcPts val="0"/>
              </a:spcBef>
              <a:spcAft>
                <a:spcPts val="0"/>
              </a:spcAft>
              <a:buNone/>
            </a:pPr>
            <a:r>
              <a:rPr lang="en-GB"/>
              <a:t>There are over 200 spelling variations of the 44 sounds.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unit looks at the long a phoneme which will be written /ā/ and the different graphemes (letter combinations) which are used to represent the </a:t>
            </a:r>
            <a:r>
              <a:rPr lang="en-GB">
                <a:solidFill>
                  <a:schemeClr val="dk1"/>
                </a:solidFill>
              </a:rPr>
              <a:t>/ā/ (long a sound)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Spelling generalisations</a:t>
            </a:r>
            <a:r>
              <a:rPr lang="en-GB"/>
              <a:t> help us select the correct group of letters (graphemes) which represent each phoneme (sound). They are called generalisations because they are </a:t>
            </a:r>
            <a:r>
              <a:rPr i="1" lang="en-GB"/>
              <a:t>generally </a:t>
            </a:r>
            <a:r>
              <a:rPr lang="en-GB"/>
              <a:t>correct but some have exceptions.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Base word, suffix, prefix reminder </a:t>
            </a:r>
            <a:r>
              <a:rPr lang="en-GB" sz="1100" u="sng">
                <a:solidFill>
                  <a:schemeClr val="hlink"/>
                </a:solidFill>
                <a:hlinkClick r:id="rId3"/>
              </a:rPr>
              <a:t>https://www.youtube.com/watch?v=8XqGqbso_4o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6"/>
          <p:cNvSpPr txBox="1"/>
          <p:nvPr/>
        </p:nvSpPr>
        <p:spPr>
          <a:xfrm>
            <a:off x="153150" y="284100"/>
            <a:ext cx="8786100" cy="46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When we spell we need to </a:t>
            </a:r>
            <a:r>
              <a:rPr lang="en-GB">
                <a:solidFill>
                  <a:srgbClr val="9900FF"/>
                </a:solidFill>
              </a:rPr>
              <a:t>HEAR</a:t>
            </a:r>
            <a:r>
              <a:rPr lang="en-GB"/>
              <a:t> the phonemes (sounds) in words. Once we HEAR the sounds we need to </a:t>
            </a:r>
            <a:r>
              <a:rPr lang="en-GB">
                <a:solidFill>
                  <a:srgbClr val="9900FF"/>
                </a:solidFill>
              </a:rPr>
              <a:t>connect</a:t>
            </a:r>
            <a:r>
              <a:rPr lang="en-GB"/>
              <a:t> the sound to the correct </a:t>
            </a:r>
            <a:r>
              <a:rPr lang="en-GB">
                <a:solidFill>
                  <a:srgbClr val="9900FF"/>
                </a:solidFill>
              </a:rPr>
              <a:t>LETTERS (graphemes)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a:t>
            </a:r>
            <a:endParaRPr/>
          </a:p>
          <a:p>
            <a:pPr indent="0" lvl="0" marL="0" rtl="0" algn="l">
              <a:spcBef>
                <a:spcPts val="0"/>
              </a:spcBef>
              <a:spcAft>
                <a:spcPts val="0"/>
              </a:spcAft>
              <a:buNone/>
            </a:pPr>
            <a:r>
              <a:rPr lang="en-GB"/>
              <a:t>dog  -   hear 3 sounds d-o-g  connect 3 letters dog</a:t>
            </a:r>
            <a:endParaRPr/>
          </a:p>
          <a:p>
            <a:pPr indent="0" lvl="0" marL="0" rtl="0" algn="l">
              <a:spcBef>
                <a:spcPts val="0"/>
              </a:spcBef>
              <a:spcAft>
                <a:spcPts val="0"/>
              </a:spcAft>
              <a:buNone/>
            </a:pPr>
            <a:r>
              <a:rPr lang="en-GB"/>
              <a:t>shop - hear 3 sounds sh-o-p  connect 4 letters shop</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would have already learnt the short vowel sounds - </a:t>
            </a:r>
            <a:r>
              <a:rPr lang="en-GB" sz="1100" u="sng">
                <a:solidFill>
                  <a:schemeClr val="hlink"/>
                </a:solidFill>
                <a:hlinkClick r:id="rId3"/>
              </a:rPr>
              <a:t>https://www.youtube.com/watch?v=ZSgoItXUcHQ&amp;t=47s</a:t>
            </a:r>
            <a:r>
              <a:rPr lang="en-GB"/>
              <a:t> </a:t>
            </a:r>
            <a:endParaRPr/>
          </a:p>
          <a:p>
            <a:pPr indent="0" lvl="0" marL="0" rtl="0" algn="l">
              <a:spcBef>
                <a:spcPts val="0"/>
              </a:spcBef>
              <a:spcAft>
                <a:spcPts val="0"/>
              </a:spcAft>
              <a:buNone/>
            </a:pPr>
            <a:r>
              <a:rPr lang="en-GB"/>
              <a:t>(song of short vowel sounds Australian accent)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Short vowels are usually the easiest as one sound connects to one letter - you usually begin spelling CVC words which means consonant vowel consonant. You may have also used the words ‘most common sound’ when learning letters for example</a:t>
            </a:r>
            <a:endParaRPr/>
          </a:p>
          <a:p>
            <a:pPr indent="0" lvl="0" marL="0" rtl="0" algn="l">
              <a:spcBef>
                <a:spcPts val="0"/>
              </a:spcBef>
              <a:spcAft>
                <a:spcPts val="0"/>
              </a:spcAft>
              <a:buNone/>
            </a:pPr>
            <a:r>
              <a:rPr lang="en-GB"/>
              <a:t>The letter b, most common sound is /b/ as in bed</a:t>
            </a:r>
            <a:endParaRPr/>
          </a:p>
          <a:p>
            <a:pPr indent="0" lvl="0" marL="0" rtl="0" algn="l">
              <a:spcBef>
                <a:spcPts val="0"/>
              </a:spcBef>
              <a:spcAft>
                <a:spcPts val="0"/>
              </a:spcAft>
              <a:buNone/>
            </a:pPr>
            <a:r>
              <a:rPr lang="en-GB"/>
              <a:t>The letter t, most common sound is /t/ as in tag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Therefore, the word bat is easy to spell because one sound connects to one letter - b-a-t.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7"/>
          <p:cNvSpPr txBox="1"/>
          <p:nvPr/>
        </p:nvSpPr>
        <p:spPr>
          <a:xfrm>
            <a:off x="300475" y="210450"/>
            <a:ext cx="8670600" cy="47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Have fun saying and spelling these CVC words with your partner. Remember to say the word slowly to hear and say each of the phonemes (sounds). Connect each sound to the letter.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6" name="Google Shape;76;p17"/>
          <p:cNvPicPr preferRelativeResize="0"/>
          <p:nvPr/>
        </p:nvPicPr>
        <p:blipFill>
          <a:blip r:embed="rId3">
            <a:alphaModFix/>
          </a:blip>
          <a:stretch>
            <a:fillRect/>
          </a:stretch>
        </p:blipFill>
        <p:spPr>
          <a:xfrm>
            <a:off x="300475" y="1082525"/>
            <a:ext cx="2036676" cy="1018325"/>
          </a:xfrm>
          <a:prstGeom prst="rect">
            <a:avLst/>
          </a:prstGeom>
          <a:noFill/>
          <a:ln>
            <a:noFill/>
          </a:ln>
        </p:spPr>
      </p:pic>
      <p:pic>
        <p:nvPicPr>
          <p:cNvPr id="77" name="Google Shape;77;p17"/>
          <p:cNvPicPr preferRelativeResize="0"/>
          <p:nvPr/>
        </p:nvPicPr>
        <p:blipFill>
          <a:blip r:embed="rId4">
            <a:alphaModFix/>
          </a:blip>
          <a:stretch>
            <a:fillRect/>
          </a:stretch>
        </p:blipFill>
        <p:spPr>
          <a:xfrm>
            <a:off x="7437577" y="729300"/>
            <a:ext cx="1046050" cy="2082349"/>
          </a:xfrm>
          <a:prstGeom prst="rect">
            <a:avLst/>
          </a:prstGeom>
          <a:noFill/>
          <a:ln>
            <a:noFill/>
          </a:ln>
        </p:spPr>
      </p:pic>
      <p:pic>
        <p:nvPicPr>
          <p:cNvPr id="78" name="Google Shape;78;p17"/>
          <p:cNvPicPr preferRelativeResize="0"/>
          <p:nvPr/>
        </p:nvPicPr>
        <p:blipFill>
          <a:blip r:embed="rId5">
            <a:alphaModFix/>
          </a:blip>
          <a:stretch>
            <a:fillRect/>
          </a:stretch>
        </p:blipFill>
        <p:spPr>
          <a:xfrm>
            <a:off x="3827043" y="1307150"/>
            <a:ext cx="1898598" cy="1336424"/>
          </a:xfrm>
          <a:prstGeom prst="rect">
            <a:avLst/>
          </a:prstGeom>
          <a:noFill/>
          <a:ln>
            <a:noFill/>
          </a:ln>
        </p:spPr>
      </p:pic>
      <p:pic>
        <p:nvPicPr>
          <p:cNvPr id="79" name="Google Shape;79;p17"/>
          <p:cNvPicPr preferRelativeResize="0"/>
          <p:nvPr/>
        </p:nvPicPr>
        <p:blipFill>
          <a:blip r:embed="rId6">
            <a:alphaModFix/>
          </a:blip>
          <a:stretch>
            <a:fillRect/>
          </a:stretch>
        </p:blipFill>
        <p:spPr>
          <a:xfrm>
            <a:off x="5725646" y="3080351"/>
            <a:ext cx="2149574" cy="1429823"/>
          </a:xfrm>
          <a:prstGeom prst="rect">
            <a:avLst/>
          </a:prstGeom>
          <a:noFill/>
          <a:ln>
            <a:noFill/>
          </a:ln>
        </p:spPr>
      </p:pic>
      <p:pic>
        <p:nvPicPr>
          <p:cNvPr id="80" name="Google Shape;80;p17"/>
          <p:cNvPicPr preferRelativeResize="0"/>
          <p:nvPr/>
        </p:nvPicPr>
        <p:blipFill>
          <a:blip r:embed="rId7">
            <a:alphaModFix/>
          </a:blip>
          <a:stretch>
            <a:fillRect/>
          </a:stretch>
        </p:blipFill>
        <p:spPr>
          <a:xfrm>
            <a:off x="2717525" y="2643575"/>
            <a:ext cx="1109525" cy="162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nvSpPr>
        <p:spPr>
          <a:xfrm>
            <a:off x="205775" y="220975"/>
            <a:ext cx="8744100" cy="47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6" name="Google Shape;86;p18"/>
          <p:cNvSpPr txBox="1"/>
          <p:nvPr/>
        </p:nvSpPr>
        <p:spPr>
          <a:xfrm>
            <a:off x="667450" y="2056400"/>
            <a:ext cx="79563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The </a:t>
            </a:r>
            <a:r>
              <a:rPr lang="en-GB">
                <a:solidFill>
                  <a:schemeClr val="dk1"/>
                </a:solidFill>
              </a:rPr>
              <a:t>/ā/ </a:t>
            </a:r>
            <a:r>
              <a:rPr lang="en-GB"/>
              <a:t>(long a vowel sound)</a:t>
            </a:r>
            <a:r>
              <a:rPr lang="en-GB"/>
              <a:t> - </a:t>
            </a:r>
            <a:r>
              <a:rPr lang="en-GB" sz="1100" u="sng">
                <a:solidFill>
                  <a:schemeClr val="hlink"/>
                </a:solidFill>
                <a:hlinkClick r:id="rId3"/>
              </a:rPr>
              <a:t>https://www.spelfabet.com.au/spelling-lists/sorted-by-sound/ay/</a:t>
            </a:r>
            <a:endParaRPr/>
          </a:p>
          <a:p>
            <a:pPr indent="0" lvl="0" marL="0" rtl="0" algn="l">
              <a:spcBef>
                <a:spcPts val="0"/>
              </a:spcBef>
              <a:spcAft>
                <a:spcPts val="0"/>
              </a:spcAft>
              <a:buNone/>
            </a:pPr>
            <a:r>
              <a:rPr lang="en-GB"/>
              <a:t>The /a/  (short a vowel sound) - </a:t>
            </a:r>
            <a:r>
              <a:rPr lang="en-GB" sz="1100" u="sng">
                <a:solidFill>
                  <a:schemeClr val="hlink"/>
                </a:solidFill>
                <a:hlinkClick r:id="rId4"/>
              </a:rPr>
              <a:t>https://www.spelfabet.com.au/spelling-lists/sorted-by-sound/a/</a:t>
            </a:r>
            <a:endParaRPr/>
          </a:p>
        </p:txBody>
      </p:sp>
      <p:sp>
        <p:nvSpPr>
          <p:cNvPr id="87" name="Google Shape;87;p18"/>
          <p:cNvSpPr txBox="1"/>
          <p:nvPr/>
        </p:nvSpPr>
        <p:spPr>
          <a:xfrm>
            <a:off x="2386875" y="3029950"/>
            <a:ext cx="5987100" cy="11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nvSpPr>
        <p:spPr>
          <a:xfrm>
            <a:off x="465950" y="80900"/>
            <a:ext cx="8406000" cy="18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It would have been simple if spelling was hearing one sound and connecting it to the one letter as in the CVC words however English is never that simple.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video shows the 20 Australian English phonemes (sounds)</a:t>
            </a:r>
            <a:endParaRPr/>
          </a:p>
          <a:p>
            <a:pPr indent="0" lvl="0" marL="0" rtl="0" algn="l">
              <a:spcBef>
                <a:spcPts val="0"/>
              </a:spcBef>
              <a:spcAft>
                <a:spcPts val="0"/>
              </a:spcAft>
              <a:buNone/>
            </a:pPr>
            <a:r>
              <a:rPr lang="en-GB"/>
              <a:t> </a:t>
            </a:r>
            <a:r>
              <a:rPr lang="en-GB" sz="1100" u="sng">
                <a:solidFill>
                  <a:schemeClr val="accent5"/>
                </a:solidFill>
                <a:hlinkClick r:id="rId5"/>
              </a:rPr>
              <a:t>https://www.youtube.com/watch?v=_4_Jx-7lOeM</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9900FF"/>
                </a:solidFill>
              </a:rPr>
              <a:t>This unit will help you learn the different letter combinations which make up the </a:t>
            </a:r>
            <a:r>
              <a:rPr lang="en-GB">
                <a:solidFill>
                  <a:schemeClr val="dk1"/>
                </a:solidFill>
              </a:rPr>
              <a:t>/ā/</a:t>
            </a:r>
            <a:r>
              <a:rPr lang="en-GB">
                <a:solidFill>
                  <a:srgbClr val="9900FF"/>
                </a:solidFill>
              </a:rPr>
              <a:t> .</a:t>
            </a:r>
            <a:endParaRPr>
              <a:solidFill>
                <a:srgbClr val="9900FF"/>
              </a:solidFill>
            </a:endParaRPr>
          </a:p>
        </p:txBody>
      </p:sp>
      <p:pic>
        <p:nvPicPr>
          <p:cNvPr id="89" name="Google Shape;89;p18"/>
          <p:cNvPicPr preferRelativeResize="0"/>
          <p:nvPr/>
        </p:nvPicPr>
        <p:blipFill>
          <a:blip r:embed="rId6">
            <a:alphaModFix/>
          </a:blip>
          <a:stretch>
            <a:fillRect/>
          </a:stretch>
        </p:blipFill>
        <p:spPr>
          <a:xfrm>
            <a:off x="7277370" y="877999"/>
            <a:ext cx="1517738" cy="872699"/>
          </a:xfrm>
          <a:prstGeom prst="rect">
            <a:avLst/>
          </a:prstGeom>
          <a:noFill/>
          <a:ln>
            <a:noFill/>
          </a:ln>
        </p:spPr>
      </p:pic>
      <p:sp>
        <p:nvSpPr>
          <p:cNvPr id="90" name="Google Shape;90;p18"/>
          <p:cNvSpPr txBox="1"/>
          <p:nvPr/>
        </p:nvSpPr>
        <p:spPr>
          <a:xfrm>
            <a:off x="1200550" y="2719825"/>
            <a:ext cx="6890100" cy="21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Use a mirror or a partner to say the short /a/ sound and the long /a/ sound.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nvSpPr>
        <p:spPr>
          <a:xfrm>
            <a:off x="216300" y="136800"/>
            <a:ext cx="8796600" cy="49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you hear the </a:t>
            </a:r>
            <a:r>
              <a:rPr lang="en-GB">
                <a:solidFill>
                  <a:schemeClr val="dk1"/>
                </a:solidFill>
              </a:rPr>
              <a:t>/ā/</a:t>
            </a:r>
            <a:r>
              <a:rPr lang="en-GB"/>
              <a:t> in words? </a:t>
            </a:r>
            <a:endParaRPr/>
          </a:p>
          <a:p>
            <a:pPr indent="0" lvl="0" marL="0" rtl="0" algn="l">
              <a:spcBef>
                <a:spcPts val="0"/>
              </a:spcBef>
              <a:spcAft>
                <a:spcPts val="0"/>
              </a:spcAft>
              <a:buNone/>
            </a:pPr>
            <a:r>
              <a:rPr lang="en-GB"/>
              <a:t>Repeat these words after me - then stand if it has the </a:t>
            </a:r>
            <a:r>
              <a:rPr lang="en-GB">
                <a:solidFill>
                  <a:srgbClr val="9900FF"/>
                </a:solidFill>
              </a:rPr>
              <a:t>long a sound </a:t>
            </a:r>
            <a:r>
              <a:rPr lang="en-GB">
                <a:solidFill>
                  <a:schemeClr val="dk1"/>
                </a:solidFill>
              </a:rPr>
              <a:t>/ā/</a:t>
            </a:r>
            <a:r>
              <a:rPr lang="en-GB"/>
              <a:t>.</a:t>
            </a:r>
            <a:endParaRPr/>
          </a:p>
          <a:p>
            <a:pPr indent="0" lvl="0" marL="0" rtl="0" algn="l">
              <a:spcBef>
                <a:spcPts val="0"/>
              </a:spcBef>
              <a:spcAft>
                <a:spcPts val="0"/>
              </a:spcAft>
              <a:buNone/>
            </a:pPr>
            <a:r>
              <a:rPr lang="en-GB"/>
              <a:t>It always helps to say the word slowly and stretch out each sound.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GB" sz="3900"/>
              <a:t>s</a:t>
            </a:r>
            <a:r>
              <a:rPr lang="en-GB" sz="3900"/>
              <a:t>tick  made  run   cat    rain    slow   </a:t>
            </a:r>
            <a:endParaRPr sz="3900"/>
          </a:p>
          <a:p>
            <a:pPr indent="0" lvl="0" marL="0" rtl="0" algn="ctr">
              <a:spcBef>
                <a:spcPts val="0"/>
              </a:spcBef>
              <a:spcAft>
                <a:spcPts val="0"/>
              </a:spcAft>
              <a:buNone/>
            </a:pPr>
            <a:r>
              <a:t/>
            </a:r>
            <a:endParaRPr sz="3900"/>
          </a:p>
          <a:p>
            <a:pPr indent="0" lvl="0" marL="0" rtl="0" algn="ctr">
              <a:spcBef>
                <a:spcPts val="0"/>
              </a:spcBef>
              <a:spcAft>
                <a:spcPts val="0"/>
              </a:spcAft>
              <a:buNone/>
            </a:pPr>
            <a:r>
              <a:rPr lang="en-GB" sz="3900"/>
              <a:t>may    like   fun    eight   stay</a:t>
            </a:r>
            <a:endParaRPr sz="3900"/>
          </a:p>
          <a:p>
            <a:pPr indent="0" lvl="0" marL="0" rtl="0" algn="ctr">
              <a:spcBef>
                <a:spcPts val="0"/>
              </a:spcBef>
              <a:spcAft>
                <a:spcPts val="0"/>
              </a:spcAft>
              <a:buNone/>
            </a:pPr>
            <a:r>
              <a:t/>
            </a:r>
            <a:endParaRPr sz="3900"/>
          </a:p>
          <a:p>
            <a:pPr indent="0" lvl="0" marL="0" rtl="0" algn="ctr">
              <a:spcBef>
                <a:spcPts val="0"/>
              </a:spcBef>
              <a:spcAft>
                <a:spcPts val="0"/>
              </a:spcAft>
              <a:buNone/>
            </a:pPr>
            <a:r>
              <a:rPr lang="en-GB" sz="3900"/>
              <a:t>tube  they   fan   spot   run  spade  </a:t>
            </a:r>
            <a:endParaRPr sz="3900"/>
          </a:p>
        </p:txBody>
      </p:sp>
      <p:sp>
        <p:nvSpPr>
          <p:cNvPr id="96" name="Google Shape;96;p19"/>
          <p:cNvSpPr txBox="1"/>
          <p:nvPr/>
        </p:nvSpPr>
        <p:spPr>
          <a:xfrm>
            <a:off x="79950" y="4363300"/>
            <a:ext cx="8796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Note: If students have difficulty hearing the phonemes in words they may need to be tested on their phonemic awareness. </a:t>
            </a:r>
            <a:endParaRPr/>
          </a:p>
        </p:txBody>
      </p:sp>
      <p:pic>
        <p:nvPicPr>
          <p:cNvPr id="97" name="Google Shape;97;p19"/>
          <p:cNvPicPr preferRelativeResize="0"/>
          <p:nvPr/>
        </p:nvPicPr>
        <p:blipFill>
          <a:blip r:embed="rId3">
            <a:alphaModFix/>
          </a:blip>
          <a:stretch>
            <a:fillRect/>
          </a:stretch>
        </p:blipFill>
        <p:spPr>
          <a:xfrm>
            <a:off x="7749500" y="0"/>
            <a:ext cx="1214699" cy="1214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nvSpPr>
        <p:spPr>
          <a:xfrm>
            <a:off x="216300" y="-220975"/>
            <a:ext cx="8796600" cy="49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GB" sz="2400"/>
              <a:t>The purple words have the long a sound as you can see they have different letter combinations which make the single sound and some, don’t even use the letter a. </a:t>
            </a:r>
            <a:endParaRPr sz="2400"/>
          </a:p>
          <a:p>
            <a:pPr indent="0" lvl="0" marL="0" rtl="0" algn="ctr">
              <a:spcBef>
                <a:spcPts val="0"/>
              </a:spcBef>
              <a:spcAft>
                <a:spcPts val="0"/>
              </a:spcAft>
              <a:buNone/>
            </a:pPr>
            <a:r>
              <a:rPr lang="en-GB" sz="3900"/>
              <a:t>stick  </a:t>
            </a:r>
            <a:r>
              <a:rPr lang="en-GB" sz="3900">
                <a:solidFill>
                  <a:srgbClr val="9900FF"/>
                </a:solidFill>
              </a:rPr>
              <a:t>made</a:t>
            </a:r>
            <a:r>
              <a:rPr lang="en-GB" sz="3900"/>
              <a:t>  run   cat    </a:t>
            </a:r>
            <a:r>
              <a:rPr lang="en-GB" sz="3900">
                <a:solidFill>
                  <a:srgbClr val="9900FF"/>
                </a:solidFill>
              </a:rPr>
              <a:t>rain </a:t>
            </a:r>
            <a:r>
              <a:rPr lang="en-GB" sz="3900"/>
              <a:t>   slow   </a:t>
            </a:r>
            <a:endParaRPr sz="3900"/>
          </a:p>
          <a:p>
            <a:pPr indent="0" lvl="0" marL="0" rtl="0" algn="ctr">
              <a:spcBef>
                <a:spcPts val="0"/>
              </a:spcBef>
              <a:spcAft>
                <a:spcPts val="0"/>
              </a:spcAft>
              <a:buNone/>
            </a:pPr>
            <a:r>
              <a:t/>
            </a:r>
            <a:endParaRPr sz="3900"/>
          </a:p>
          <a:p>
            <a:pPr indent="0" lvl="0" marL="0" rtl="0" algn="ctr">
              <a:spcBef>
                <a:spcPts val="0"/>
              </a:spcBef>
              <a:spcAft>
                <a:spcPts val="0"/>
              </a:spcAft>
              <a:buNone/>
            </a:pPr>
            <a:r>
              <a:rPr lang="en-GB" sz="3900">
                <a:solidFill>
                  <a:srgbClr val="9900FF"/>
                </a:solidFill>
              </a:rPr>
              <a:t>may</a:t>
            </a:r>
            <a:r>
              <a:rPr lang="en-GB" sz="3900"/>
              <a:t>    like   fun    </a:t>
            </a:r>
            <a:r>
              <a:rPr lang="en-GB" sz="3900">
                <a:solidFill>
                  <a:srgbClr val="9900FF"/>
                </a:solidFill>
              </a:rPr>
              <a:t>eight </a:t>
            </a:r>
            <a:r>
              <a:rPr lang="en-GB" sz="3900"/>
              <a:t>  </a:t>
            </a:r>
            <a:r>
              <a:rPr lang="en-GB" sz="3900">
                <a:solidFill>
                  <a:srgbClr val="9900FF"/>
                </a:solidFill>
              </a:rPr>
              <a:t>stay</a:t>
            </a:r>
            <a:endParaRPr sz="3900">
              <a:solidFill>
                <a:srgbClr val="9900FF"/>
              </a:solidFill>
            </a:endParaRPr>
          </a:p>
          <a:p>
            <a:pPr indent="0" lvl="0" marL="0" rtl="0" algn="ctr">
              <a:spcBef>
                <a:spcPts val="0"/>
              </a:spcBef>
              <a:spcAft>
                <a:spcPts val="0"/>
              </a:spcAft>
              <a:buNone/>
            </a:pPr>
            <a:r>
              <a:t/>
            </a:r>
            <a:endParaRPr sz="3900"/>
          </a:p>
          <a:p>
            <a:pPr indent="0" lvl="0" marL="0" rtl="0" algn="ctr">
              <a:spcBef>
                <a:spcPts val="0"/>
              </a:spcBef>
              <a:spcAft>
                <a:spcPts val="0"/>
              </a:spcAft>
              <a:buNone/>
            </a:pPr>
            <a:r>
              <a:rPr lang="en-GB" sz="3900"/>
              <a:t>tube  </a:t>
            </a:r>
            <a:r>
              <a:rPr lang="en-GB" sz="3900">
                <a:solidFill>
                  <a:srgbClr val="9900FF"/>
                </a:solidFill>
              </a:rPr>
              <a:t>they </a:t>
            </a:r>
            <a:r>
              <a:rPr lang="en-GB" sz="3900"/>
              <a:t>  fan   spot   run  </a:t>
            </a:r>
            <a:r>
              <a:rPr lang="en-GB" sz="3900">
                <a:solidFill>
                  <a:srgbClr val="9900FF"/>
                </a:solidFill>
              </a:rPr>
              <a:t>spade</a:t>
            </a:r>
            <a:r>
              <a:rPr lang="en-GB" sz="3900"/>
              <a:t>  </a:t>
            </a:r>
            <a:endParaRPr sz="3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nvSpPr>
        <p:spPr>
          <a:xfrm>
            <a:off x="132125" y="136800"/>
            <a:ext cx="8901900" cy="49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Brainstorm with your partner/group all the words you can think of which have the long a sound. It might help to group them in same letter combinations.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Here are some of the more common letter combinations for the long a sound </a:t>
            </a:r>
            <a:r>
              <a:rPr lang="en-GB">
                <a:solidFill>
                  <a:schemeClr val="dk1"/>
                </a:solidFill>
              </a:rPr>
              <a:t>/ā/</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a-e as in date                                                          ai as in rain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ay as in pay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Can you think of any other letter combinations which make the long a sound?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2113850" y="3364898"/>
            <a:ext cx="4762500" cy="1720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