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6"/>
  </p:handoutMasterIdLst>
  <p:sldIdLst>
    <p:sldId id="256" r:id="rId2"/>
    <p:sldId id="257" r:id="rId3"/>
    <p:sldId id="319" r:id="rId4"/>
    <p:sldId id="313" r:id="rId5"/>
    <p:sldId id="315" r:id="rId6"/>
    <p:sldId id="307" r:id="rId7"/>
    <p:sldId id="322" r:id="rId8"/>
    <p:sldId id="321" r:id="rId9"/>
    <p:sldId id="324" r:id="rId10"/>
    <p:sldId id="327" r:id="rId11"/>
    <p:sldId id="326" r:id="rId12"/>
    <p:sldId id="325" r:id="rId13"/>
    <p:sldId id="328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969B"/>
    <a:srgbClr val="364DB2"/>
    <a:srgbClr val="ECECEC"/>
    <a:srgbClr val="B4D052"/>
    <a:srgbClr val="B1E66E"/>
    <a:srgbClr val="C3E699"/>
    <a:srgbClr val="D7D7D7"/>
    <a:srgbClr val="F7F7F7"/>
    <a:srgbClr val="C03A28"/>
    <a:srgbClr val="FFF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55"/>
    <p:restoredTop sz="94671"/>
  </p:normalViewPr>
  <p:slideViewPr>
    <p:cSldViewPr snapToGrid="0" snapToObjects="1">
      <p:cViewPr varScale="1">
        <p:scale>
          <a:sx n="90" d="100"/>
          <a:sy n="90" d="100"/>
        </p:scale>
        <p:origin x="101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0BC324-97FB-2F4D-B220-9DCDFD706D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4A8EEC-F00B-3745-96E0-86BABCAFE2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D65217-1A20-DE4A-9620-81C23AC15F06}" type="datetimeFigureOut">
              <a:rPr lang="en-US" smtClean="0"/>
              <a:t>7/27/19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778563-2EA6-C743-BAEB-F4EEDE145C8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2E8779-6EE3-F148-AFB5-C93A05C13C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759C1-EA32-5945-B4B6-B204E8903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33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0A298-BFE8-5446-A303-9B92B2E7DA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D59468-2878-0D4B-B2C1-712FBAD16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3C996-EF6E-2D47-8A29-DBA2833A2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E2F2-8460-AD46-AD7F-72B9D345E905}" type="datetimeFigureOut">
              <a:rPr lang="en-US" smtClean="0"/>
              <a:t>7/27/19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DE146-E253-6641-B0E1-0F29285C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0AE00-738C-BD43-B171-1EA26E8B5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06B7-8770-2C41-A8BD-11BE683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89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28CF8-9197-E847-9495-21C30F804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5CEBB-B196-1147-9F8D-574A1B947B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E0368-EFA6-6948-921F-DAC17218E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E2F2-8460-AD46-AD7F-72B9D345E905}" type="datetimeFigureOut">
              <a:rPr lang="en-US" smtClean="0"/>
              <a:t>7/27/19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4B021-665E-CA4D-83E8-156839EF6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EAD1E-F70A-D443-93D7-C674BCE0D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06B7-8770-2C41-A8BD-11BE683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43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D0AFB-4742-1941-9BBC-FF8D5D971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3F7A6F-20A1-1640-AA2D-7247663BF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DDCF5-9090-584A-AF50-248970737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E2F2-8460-AD46-AD7F-72B9D345E905}" type="datetimeFigureOut">
              <a:rPr lang="en-US" smtClean="0"/>
              <a:t>7/27/19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4D3ED-2344-E04B-B8A6-DE30AEDE9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9E8B9-954B-B547-A1A0-EBE4C78C7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06B7-8770-2C41-A8BD-11BE683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45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ADD4A-A438-7041-86AA-D04776276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76F90E-C1B0-7C46-A335-8E1DF451BC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C3F2FC-D9C4-4640-89F7-69D2025845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1C32F-8FE7-F74B-8D11-A51700FD5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E2F2-8460-AD46-AD7F-72B9D345E905}" type="datetimeFigureOut">
              <a:rPr lang="en-US" smtClean="0"/>
              <a:t>7/27/19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50657B-C258-BB48-9FCD-4A6CBD90A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E193-949F-F74D-9FBB-C77E1D2CF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06B7-8770-2C41-A8BD-11BE683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F9F15-7273-FB48-B9E8-64F4E3BD6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7E6E3-4610-F243-B52A-BB40D994B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294389-53DC-764F-81C1-45857612CB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335711-69D9-AF43-8FB1-5B4978FEEC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B510D4-EDD9-F14B-8089-F76BB2A3CD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E2E5FF-6419-4142-8034-FC1EEEDF7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E2F2-8460-AD46-AD7F-72B9D345E905}" type="datetimeFigureOut">
              <a:rPr lang="en-US" smtClean="0"/>
              <a:t>7/27/19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7BD720-D061-A147-8654-CA8D333B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E9968A-C925-BA46-8F34-D98E43A56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06B7-8770-2C41-A8BD-11BE683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694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90236-5699-864F-AAC2-815375D91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C473A2-A4C1-DE4C-89FE-0B0670868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E2F2-8460-AD46-AD7F-72B9D345E905}" type="datetimeFigureOut">
              <a:rPr lang="en-US" smtClean="0"/>
              <a:t>7/27/19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1729D9-C89B-AD4F-8EBF-858321D4E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1981A8-4890-844A-BE78-1261B588C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06B7-8770-2C41-A8BD-11BE683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289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9016BD-6977-E344-B1C3-465137295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E2F2-8460-AD46-AD7F-72B9D345E905}" type="datetimeFigureOut">
              <a:rPr lang="en-US" smtClean="0"/>
              <a:t>7/27/19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242B26-90E2-544F-A59C-21EA669F2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9B0D6-072B-1448-B28D-E7A5A27C8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06B7-8770-2C41-A8BD-11BE683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773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A6F22-753E-5048-A19C-BC1CF9FB3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3CD97-A4E1-1D4E-9D80-1C0533B42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3E0DD-783A-2F44-B817-651AAA479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9A1B60-12BE-BB4B-A7B4-59D07840F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E2F2-8460-AD46-AD7F-72B9D345E905}" type="datetimeFigureOut">
              <a:rPr lang="en-US" smtClean="0"/>
              <a:t>7/27/19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5834C-ED1A-7749-A4D6-4D31AFB7D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C3CE91-9DF4-3944-B711-16060B049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06B7-8770-2C41-A8BD-11BE683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824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CF099-C86A-2E4C-AADE-7451555E2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2FCB0F-42F9-9045-ADD4-510D8D12E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C4515-A61A-D34E-BEA8-4833E160C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D5935C-C790-D041-98D0-5F3B6C8B4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E2F2-8460-AD46-AD7F-72B9D345E905}" type="datetimeFigureOut">
              <a:rPr lang="en-US" smtClean="0"/>
              <a:t>7/27/19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5C50DB-F759-3F44-9292-4B8415626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CEF01-1242-4444-8AA5-D6E7EAA4F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06B7-8770-2C41-A8BD-11BE683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355B8-53CD-F741-B61C-8A05B46B6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3F049-21A2-6147-B113-D90D25DE73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4B0F4-254F-3841-9784-1C60401B1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E2F2-8460-AD46-AD7F-72B9D345E905}" type="datetimeFigureOut">
              <a:rPr lang="en-US" smtClean="0"/>
              <a:t>7/27/19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176B8-F8A0-754E-AA44-CB296F264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117F6-DA21-5D45-BA60-87FF93365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06B7-8770-2C41-A8BD-11BE683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759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478082-290E-8C4F-BF18-381803E053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C6795E-0B81-CE43-8A0A-6E818E360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5FA14-517C-3345-929D-9A3E93F9D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EE2F2-8460-AD46-AD7F-72B9D345E905}" type="datetimeFigureOut">
              <a:rPr lang="en-US" smtClean="0"/>
              <a:t>7/27/19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EA23C-6F6B-BF4B-A4CD-39092DE81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27003E-B4D4-FC4E-8C91-23CA06C78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2E06B7-8770-2C41-A8BD-11BE683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047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2612E3-8A0E-2D4F-9AAD-AE62A3590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883854-C56A-2E43-BE36-50D472D43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90663-72CD-1641-BF7A-1FC5ABFD50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EE2F2-8460-AD46-AD7F-72B9D345E905}" type="datetimeFigureOut">
              <a:rPr lang="en-US" smtClean="0"/>
              <a:t>7/27/19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EF4B7-1473-0241-8518-384412AA0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769C5-79BB-9C44-A875-EB16047298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2E06B7-8770-2C41-A8BD-11BE6837B7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22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ebsites.sportstg.com/club_info.cgi?client=1-4011-49604-0-0&amp;sID=43038&amp;&amp;news_task=DETAIL&amp;articleID=8812244" TargetMode="External"/><Relationship Id="rId13" Type="http://schemas.openxmlformats.org/officeDocument/2006/relationships/image" Target="../media/image9.png"/><Relationship Id="rId3" Type="http://schemas.openxmlformats.org/officeDocument/2006/relationships/hyperlink" Target="https://www.basketballforcoaches.com/basketball-court-diagrams/" TargetMode="External"/><Relationship Id="rId7" Type="http://schemas.openxmlformats.org/officeDocument/2006/relationships/hyperlink" Target="https://www.sportplan.net/drills/Hockey/templates/index.jsp" TargetMode="External"/><Relationship Id="rId12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portplan.net/drills/Netball/templates/index.jsp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www.gigaflop.co.uk/volley/" TargetMode="External"/><Relationship Id="rId10" Type="http://schemas.openxmlformats.org/officeDocument/2006/relationships/hyperlink" Target="https://www.sportplan.net/s/Rugby/pitch-template.jsp" TargetMode="External"/><Relationship Id="rId4" Type="http://schemas.openxmlformats.org/officeDocument/2006/relationships/hyperlink" Target="http://www.soccerpilot.com/soccer-coach-downloads/soccer-coach-downloads.html" TargetMode="External"/><Relationship Id="rId9" Type="http://schemas.openxmlformats.org/officeDocument/2006/relationships/hyperlink" Target="https://www.uslacrosse.org/sites/default/files/public/documents/rules/field-diagram-blank.pdf" TargetMode="External"/><Relationship Id="rId1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Leashaslessons/" TargetMode="External"/><Relationship Id="rId2" Type="http://schemas.openxmlformats.org/officeDocument/2006/relationships/hyperlink" Target="https://www.teacherspayteachers.com/Store/Leashas-Lesson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https://leashaslessons.weebly.com/" TargetMode="External"/><Relationship Id="rId4" Type="http://schemas.openxmlformats.org/officeDocument/2006/relationships/hyperlink" Target="https://www.instagram.com/leashaslesson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96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E877D6-9BCE-914B-B438-C7D4CEB6E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418" y="0"/>
            <a:ext cx="8182361" cy="684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578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600" y="196312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C663F785-7BE5-7D44-8FA4-C3FB04ED4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544054"/>
              </p:ext>
            </p:extLst>
          </p:nvPr>
        </p:nvGraphicFramePr>
        <p:xfrm>
          <a:off x="831056" y="1979079"/>
          <a:ext cx="10529888" cy="4015771"/>
        </p:xfrm>
        <a:graphic>
          <a:graphicData uri="http://schemas.openxmlformats.org/drawingml/2006/table">
            <a:tbl>
              <a:tblPr firstRow="1" bandRow="1">
                <a:solidFill>
                  <a:srgbClr val="E90003"/>
                </a:solidFill>
                <a:tableStyleId>{00A15C55-8517-42AA-B614-E9B94910E393}</a:tableStyleId>
              </a:tblPr>
              <a:tblGrid>
                <a:gridCol w="10529888">
                  <a:extLst>
                    <a:ext uri="{9D8B030D-6E8A-4147-A177-3AD203B41FA5}">
                      <a16:colId xmlns:a16="http://schemas.microsoft.com/office/drawing/2014/main" val="1669279997"/>
                    </a:ext>
                  </a:extLst>
                </a:gridCol>
              </a:tblGrid>
              <a:tr h="50605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Physical Education</a:t>
                      </a:r>
                    </a:p>
                  </a:txBody>
                  <a:tcPr>
                    <a:solidFill>
                      <a:srgbClr val="039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720492"/>
                  </a:ext>
                </a:extLst>
              </a:tr>
              <a:tr h="559322"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en-A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Practise specialised movement skills and apply them in a variety of movement sequences and situations</a:t>
                      </a:r>
                    </a:p>
                  </a:txBody>
                  <a:tcP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357789"/>
                  </a:ext>
                </a:extLst>
              </a:tr>
              <a:tr h="1048529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designing a sequence of passes between teammates to maintain possession or move a piece of equipment from one point to another</a:t>
                      </a:r>
                    </a:p>
                  </a:txBody>
                  <a:tcPr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187191"/>
                  </a:ext>
                </a:extLst>
              </a:tr>
              <a:tr h="592758"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A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feedback to improve body control and coordination when performing specialised movement skills in a variety of situations</a:t>
                      </a:r>
                    </a:p>
                  </a:txBody>
                  <a:tcP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065090"/>
                  </a:ext>
                </a:extLst>
              </a:tr>
              <a:tr h="1048529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analysing their own and others’ performance using ICT and implementing feedback to enhance performance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participating in activities where vision is compromised to demonstrate the importance of auditory feedback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travelling, marking and intercepting to achieve and retain possession</a:t>
                      </a:r>
                    </a:p>
                  </a:txBody>
                  <a:tcPr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645685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61D9B1A-5F49-3740-8C6E-98B92294C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058" y="319669"/>
            <a:ext cx="6275752" cy="159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144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600" y="196312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C663F785-7BE5-7D44-8FA4-C3FB04ED4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270234"/>
              </p:ext>
            </p:extLst>
          </p:nvPr>
        </p:nvGraphicFramePr>
        <p:xfrm>
          <a:off x="831056" y="2569619"/>
          <a:ext cx="10529888" cy="2773680"/>
        </p:xfrm>
        <a:graphic>
          <a:graphicData uri="http://schemas.openxmlformats.org/drawingml/2006/table">
            <a:tbl>
              <a:tblPr firstRow="1" bandRow="1">
                <a:solidFill>
                  <a:srgbClr val="E90003"/>
                </a:solidFill>
                <a:tableStyleId>{00A15C55-8517-42AA-B614-E9B94910E393}</a:tableStyleId>
              </a:tblPr>
              <a:tblGrid>
                <a:gridCol w="10529888">
                  <a:extLst>
                    <a:ext uri="{9D8B030D-6E8A-4147-A177-3AD203B41FA5}">
                      <a16:colId xmlns:a16="http://schemas.microsoft.com/office/drawing/2014/main" val="1669279997"/>
                    </a:ext>
                  </a:extLst>
                </a:gridCol>
              </a:tblGrid>
              <a:tr h="506053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Physical Education</a:t>
                      </a:r>
                    </a:p>
                  </a:txBody>
                  <a:tcPr>
                    <a:solidFill>
                      <a:srgbClr val="039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2720492"/>
                  </a:ext>
                </a:extLst>
              </a:tr>
              <a:tr h="559322">
                <a:tc>
                  <a:txBody>
                    <a:bodyPr/>
                    <a:lstStyle/>
                    <a:p>
                      <a:pPr lvl="0"/>
                      <a:r>
                        <a:rPr lang="en-A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Participate positively in groups and teams by encouraging others and negotiating roles and responsibilities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A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357789"/>
                  </a:ext>
                </a:extLst>
              </a:tr>
              <a:tr h="559322">
                <a:tc>
                  <a:txBody>
                    <a:bodyPr/>
                    <a:lstStyle/>
                    <a:p>
                      <a:pPr lvl="0"/>
                      <a:r>
                        <a:rPr lang="en-A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Demonstrate ethical behaviour and fair play that aligns with rules when participating in a range of physical activities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A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35738"/>
                  </a:ext>
                </a:extLst>
              </a:tr>
              <a:tr h="5593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Practise and apply personal and social skills when undertaking a range of roles in physical activities 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AU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7455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CD7D7691-F6DC-C045-987D-F63AEA8F7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058" y="319669"/>
            <a:ext cx="6275752" cy="159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769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600" y="196312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F67FD81-F674-7241-8FB7-E5C6635AF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2058" y="319669"/>
            <a:ext cx="6275752" cy="1596955"/>
          </a:xfrm>
          <a:prstGeom prst="rect">
            <a:avLst/>
          </a:prstGeom>
        </p:spPr>
      </p:pic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C663F785-7BE5-7D44-8FA4-C3FB04ED4A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88772"/>
              </p:ext>
            </p:extLst>
          </p:nvPr>
        </p:nvGraphicFramePr>
        <p:xfrm>
          <a:off x="1611823" y="2172346"/>
          <a:ext cx="9267988" cy="3916794"/>
        </p:xfrm>
        <a:graphic>
          <a:graphicData uri="http://schemas.openxmlformats.org/drawingml/2006/table">
            <a:tbl>
              <a:tblPr firstRow="1" bandRow="1">
                <a:solidFill>
                  <a:srgbClr val="E90003"/>
                </a:solidFill>
                <a:tableStyleId>{00A15C55-8517-42AA-B614-E9B94910E393}</a:tableStyleId>
              </a:tblPr>
              <a:tblGrid>
                <a:gridCol w="3231640">
                  <a:extLst>
                    <a:ext uri="{9D8B030D-6E8A-4147-A177-3AD203B41FA5}">
                      <a16:colId xmlns:a16="http://schemas.microsoft.com/office/drawing/2014/main" val="1669279997"/>
                    </a:ext>
                  </a:extLst>
                </a:gridCol>
                <a:gridCol w="6036348">
                  <a:extLst>
                    <a:ext uri="{9D8B030D-6E8A-4147-A177-3AD203B41FA5}">
                      <a16:colId xmlns:a16="http://schemas.microsoft.com/office/drawing/2014/main" val="626611439"/>
                    </a:ext>
                  </a:extLst>
                </a:gridCol>
              </a:tblGrid>
              <a:tr h="533514">
                <a:tc>
                  <a:txBody>
                    <a:bodyPr/>
                    <a:lstStyle/>
                    <a:p>
                      <a:pPr algn="ctr"/>
                      <a:r>
                        <a:rPr lang="en-AU" sz="24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Essential Questions</a:t>
                      </a:r>
                      <a:endParaRPr lang="en-US" sz="2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3969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Key Skills</a:t>
                      </a:r>
                    </a:p>
                  </a:txBody>
                  <a:tcPr>
                    <a:solidFill>
                      <a:srgbClr val="0396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357789"/>
                  </a:ext>
                </a:extLst>
              </a:tr>
              <a:tr h="1266317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can I use ICT as a tool to improve my skills?</a:t>
                      </a:r>
                      <a:endParaRPr lang="en-A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does designing a sequences of passes help maintain possession?</a:t>
                      </a:r>
                      <a:endParaRPr lang="en-A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important is auditory feedback when participating in activities where vision is compromised?</a:t>
                      </a:r>
                      <a:endParaRPr lang="en-A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 can I best demonstrate fair play when participating in physical education?</a:t>
                      </a:r>
                      <a:endParaRPr lang="en-A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demonstrating fair play and skills to work collaboratively.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performing specialised movement skills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applying the elements of movement when composing and performing movement sequences.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applying personal and social skills to establish and maintain respectful relationships and promote safety, fair play and inclusivity.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demonstrating control and accuracy when performing specialised movement sequences and skills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applying the elements of movement to compose and perform movement sequences.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endParaRPr lang="en-A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187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0185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600" y="196312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A2E22-ABDA-B443-9CAC-4DE73F6C4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54833"/>
            <a:ext cx="10439399" cy="45389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teams of 4 you will be designing a series of passes to maintain possession in a </a:t>
            </a:r>
            <a:r>
              <a:rPr lang="en-US" b="1" dirty="0"/>
              <a:t>team sport </a:t>
            </a:r>
            <a:r>
              <a:rPr lang="en-US" dirty="0"/>
              <a:t>of your groups’ choice. You will be using iPads to film and critique your groups performance. 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5D03AD4-0B51-414C-BA4E-B5A7703E1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134387"/>
              </p:ext>
            </p:extLst>
          </p:nvPr>
        </p:nvGraphicFramePr>
        <p:xfrm>
          <a:off x="2191777" y="3659151"/>
          <a:ext cx="8128000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86494">
                  <a:extLst>
                    <a:ext uri="{9D8B030D-6E8A-4147-A177-3AD203B41FA5}">
                      <a16:colId xmlns:a16="http://schemas.microsoft.com/office/drawing/2014/main" val="3714688538"/>
                    </a:ext>
                  </a:extLst>
                </a:gridCol>
                <a:gridCol w="5541506">
                  <a:extLst>
                    <a:ext uri="{9D8B030D-6E8A-4147-A177-3AD203B41FA5}">
                      <a16:colId xmlns:a16="http://schemas.microsoft.com/office/drawing/2014/main" val="672079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Sport</a:t>
                      </a:r>
                    </a:p>
                  </a:txBody>
                  <a:tcPr>
                    <a:solidFill>
                      <a:srgbClr val="364D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Choose a team sport to focus 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03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Plan Passes</a:t>
                      </a:r>
                    </a:p>
                  </a:txBody>
                  <a:tcPr>
                    <a:solidFill>
                      <a:srgbClr val="364D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Design a series of passes to maintain possession in a game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83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Passes Practice</a:t>
                      </a:r>
                    </a:p>
                  </a:txBody>
                  <a:tcPr>
                    <a:solidFill>
                      <a:srgbClr val="364D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Practice your designed passes as a group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71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iPad Footage</a:t>
                      </a:r>
                    </a:p>
                  </a:txBody>
                  <a:tcPr>
                    <a:solidFill>
                      <a:srgbClr val="364DB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Film your passes in action during class game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73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bg1"/>
                          </a:solidFill>
                        </a:rPr>
                        <a:t>Critique</a:t>
                      </a:r>
                    </a:p>
                  </a:txBody>
                  <a:tcPr>
                    <a:solidFill>
                      <a:srgbClr val="364D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Critique the effectiveness of your passes, team work and fair play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80799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C653E60-AC01-8A45-B772-6FA0BDC5C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335" y="319669"/>
            <a:ext cx="6015197" cy="159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753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600" y="196312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F67FD81-F674-7241-8FB7-E5C6635AF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1664" y="422083"/>
            <a:ext cx="5931508" cy="154907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A2E22-ABDA-B443-9CAC-4DE73F6C4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7269"/>
            <a:ext cx="10515600" cy="40296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Using a blank sporting ‘field’ design a series of passes to maintain possession in your chosen sport.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How will you show each person?</a:t>
            </a:r>
          </a:p>
          <a:p>
            <a:r>
              <a:rPr lang="en-US" dirty="0"/>
              <a:t>How will you show movement?</a:t>
            </a:r>
          </a:p>
          <a:p>
            <a:r>
              <a:rPr lang="en-US" dirty="0"/>
              <a:t>How will you clearly demonstrate your passes?</a:t>
            </a:r>
          </a:p>
          <a:p>
            <a:r>
              <a:rPr lang="en-US" dirty="0"/>
              <a:t>Name your passes or ‘plays’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16F6F1-B0A0-4245-A63B-26D467434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6794" y="4047589"/>
            <a:ext cx="3211513" cy="21293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0798AC-2C3F-E645-9573-92E942A75D76}"/>
              </a:ext>
            </a:extLst>
          </p:cNvPr>
          <p:cNvSpPr txBox="1"/>
          <p:nvPr/>
        </p:nvSpPr>
        <p:spPr>
          <a:xfrm>
            <a:off x="9094787" y="6162874"/>
            <a:ext cx="3211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Print in B&amp;W | Annotate plays</a:t>
            </a:r>
          </a:p>
        </p:txBody>
      </p:sp>
    </p:spTree>
    <p:extLst>
      <p:ext uri="{BB962C8B-B14F-4D97-AF65-F5344CB8AC3E}">
        <p14:creationId xmlns:p14="http://schemas.microsoft.com/office/powerpoint/2010/main" val="3218425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600" y="196312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F67FD81-F674-7241-8FB7-E5C6635AF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439" y="435594"/>
            <a:ext cx="5881241" cy="153877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A2E22-ABDA-B443-9CAC-4DE73F6C4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4615" y="2198231"/>
            <a:ext cx="7100887" cy="40729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Basketball Court Diagram </a:t>
            </a:r>
            <a:r>
              <a:rPr lang="en-US" dirty="0">
                <a:hlinkClick r:id="rId3"/>
              </a:rPr>
              <a:t>click here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Soccer Field Diagram </a:t>
            </a:r>
            <a:r>
              <a:rPr lang="en-US" dirty="0">
                <a:hlinkClick r:id="rId4"/>
              </a:rPr>
              <a:t>click here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Volleyball Court Diagram </a:t>
            </a:r>
            <a:r>
              <a:rPr lang="en-US" dirty="0">
                <a:hlinkClick r:id="rId5"/>
              </a:rPr>
              <a:t>click here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Netball Court Diagram </a:t>
            </a:r>
            <a:r>
              <a:rPr lang="en-US" dirty="0">
                <a:hlinkClick r:id="rId6"/>
              </a:rPr>
              <a:t>click here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Hockey Pitch Diagram </a:t>
            </a:r>
            <a:r>
              <a:rPr lang="en-US" dirty="0">
                <a:hlinkClick r:id="rId7"/>
              </a:rPr>
              <a:t>click here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AFL Football Field </a:t>
            </a:r>
            <a:r>
              <a:rPr lang="en-US" dirty="0">
                <a:hlinkClick r:id="rId8"/>
              </a:rPr>
              <a:t>click here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Lacrosse Field Diagram </a:t>
            </a:r>
            <a:r>
              <a:rPr lang="en-US" dirty="0">
                <a:hlinkClick r:id="rId9"/>
              </a:rPr>
              <a:t>click here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Touch Rugby Field Diagram </a:t>
            </a:r>
            <a:r>
              <a:rPr lang="en-US" dirty="0">
                <a:hlinkClick r:id="rId10"/>
              </a:rPr>
              <a:t>click here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251C39-9493-3D48-BAB4-7B7D03030F1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2603" t="43542" r="-2720"/>
          <a:stretch/>
        </p:blipFill>
        <p:spPr>
          <a:xfrm>
            <a:off x="9626427" y="196312"/>
            <a:ext cx="1343024" cy="38719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889A6D-762D-0742-8F0E-E3A449E3590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6717" y="353689"/>
            <a:ext cx="1686516" cy="32413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27AC9B-BA7E-B14E-B11A-8BDA5F7ED1C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6176" y="3766647"/>
            <a:ext cx="2069345" cy="28298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6D993F-DE74-354A-BFA5-8B33F449097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43938" y="4307682"/>
            <a:ext cx="3057663" cy="243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50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600" y="196312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F67FD81-F674-7241-8FB7-E5C6635AF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156" y="405755"/>
            <a:ext cx="5881241" cy="1549077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A2E22-ABDA-B443-9CAC-4DE73F6C4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513" y="2147269"/>
            <a:ext cx="11052401" cy="428210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During you allotted game time, other class members will film you while you test out you designed passes against another group.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effective were your designed passes in maintaining possession of the ball?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What improvements could you make?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would you describe your technique?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well did you work as a team? How well did you communicate?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well did you work through frustrations?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Did your team attempt to play fairly?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Were you a good sport?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D27AA1-702B-D947-85B9-81AD218D7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4361" y="5036373"/>
            <a:ext cx="2823853" cy="14794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C26F9F-709A-8D43-A0B5-DFA6279EE4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153" y="353393"/>
            <a:ext cx="2690813" cy="179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152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600" y="196312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4CEC6CEB-DC76-1D46-A3BC-01BB7B83F7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38215" y="603707"/>
            <a:ext cx="6715570" cy="5591175"/>
          </a:xfrm>
        </p:spPr>
      </p:pic>
    </p:spTree>
    <p:extLst>
      <p:ext uri="{BB962C8B-B14F-4D97-AF65-F5344CB8AC3E}">
        <p14:creationId xmlns:p14="http://schemas.microsoft.com/office/powerpoint/2010/main" val="935852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600" y="196312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383A5A-70D3-3B46-9F16-B25D6208C5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8990" y="196312"/>
            <a:ext cx="8594020" cy="6389988"/>
          </a:xfrm>
        </p:spPr>
      </p:pic>
    </p:spTree>
    <p:extLst>
      <p:ext uri="{BB962C8B-B14F-4D97-AF65-F5344CB8AC3E}">
        <p14:creationId xmlns:p14="http://schemas.microsoft.com/office/powerpoint/2010/main" val="2010824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600" y="196312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3BBF0FC-D2FA-7346-B8C7-CECB3310AC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987" y="388401"/>
            <a:ext cx="8216449" cy="6081198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B274E0C-2E71-3A4F-AE13-D72ECB70B545}"/>
              </a:ext>
            </a:extLst>
          </p:cNvPr>
          <p:cNvSpPr/>
          <p:nvPr/>
        </p:nvSpPr>
        <p:spPr>
          <a:xfrm>
            <a:off x="8497436" y="528638"/>
            <a:ext cx="3146877" cy="5743575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F326-1ED6-6B49-AB12-523215C2BD25}"/>
              </a:ext>
            </a:extLst>
          </p:cNvPr>
          <p:cNvSpPr/>
          <p:nvPr/>
        </p:nvSpPr>
        <p:spPr>
          <a:xfrm>
            <a:off x="8649837" y="681038"/>
            <a:ext cx="2851602" cy="5419725"/>
          </a:xfrm>
          <a:prstGeom prst="rect">
            <a:avLst/>
          </a:prstGeom>
          <a:solidFill>
            <a:schemeClr val="bg1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134CBE0-6B9E-A54F-A382-B1CC1D181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036" y="809625"/>
            <a:ext cx="2717800" cy="4953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264224-F20A-944D-BF20-CF1186FE747D}"/>
              </a:ext>
            </a:extLst>
          </p:cNvPr>
          <p:cNvSpPr txBox="1"/>
          <p:nvPr/>
        </p:nvSpPr>
        <p:spPr>
          <a:xfrm>
            <a:off x="8726036" y="1443038"/>
            <a:ext cx="2717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Have Students change the distance of the hula hoop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Have students spin their partner first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Place an extra hula hoop a distance away from the first hula hoop. Students then walk towards the first hoop, pick up the beanbag and then throw from that hula hoop.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16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600" y="196312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33BBF0FC-D2FA-7346-B8C7-CECB3310AC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987" y="424224"/>
            <a:ext cx="8216449" cy="6009551"/>
          </a:xfr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B274E0C-2E71-3A4F-AE13-D72ECB70B545}"/>
              </a:ext>
            </a:extLst>
          </p:cNvPr>
          <p:cNvSpPr/>
          <p:nvPr/>
        </p:nvSpPr>
        <p:spPr>
          <a:xfrm>
            <a:off x="8497436" y="528638"/>
            <a:ext cx="3146877" cy="5743575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E23F326-1ED6-6B49-AB12-523215C2BD25}"/>
              </a:ext>
            </a:extLst>
          </p:cNvPr>
          <p:cNvSpPr/>
          <p:nvPr/>
        </p:nvSpPr>
        <p:spPr>
          <a:xfrm>
            <a:off x="8649837" y="681038"/>
            <a:ext cx="2851602" cy="5419725"/>
          </a:xfrm>
          <a:prstGeom prst="rect">
            <a:avLst/>
          </a:prstGeom>
          <a:solidFill>
            <a:schemeClr val="bg1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134CBE0-6B9E-A54F-A382-B1CC1D181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809624"/>
            <a:ext cx="2335711" cy="63341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264224-F20A-944D-BF20-CF1186FE747D}"/>
              </a:ext>
            </a:extLst>
          </p:cNvPr>
          <p:cNvSpPr txBox="1"/>
          <p:nvPr/>
        </p:nvSpPr>
        <p:spPr>
          <a:xfrm>
            <a:off x="8726036" y="1443038"/>
            <a:ext cx="2717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Set up the rob the nest by placing one hula hoop in the middle (place all the beanbags here) then one for each group spaced around the first.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95FF5E-FADB-2D42-9195-F1E635A4865D}"/>
              </a:ext>
            </a:extLst>
          </p:cNvPr>
          <p:cNvSpPr txBox="1"/>
          <p:nvPr/>
        </p:nvSpPr>
        <p:spPr>
          <a:xfrm>
            <a:off x="8783639" y="3602689"/>
            <a:ext cx="271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‘Start’ - begin game </a:t>
            </a:r>
          </a:p>
          <a:p>
            <a:r>
              <a:rPr lang="en-AU" dirty="0"/>
              <a:t>‘Rob the nest’ – steal from other groups nests</a:t>
            </a:r>
          </a:p>
          <a:p>
            <a:r>
              <a:rPr lang="en-AU" dirty="0"/>
              <a:t>‘Stop’– finish game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9DD10F-B1EE-554A-B35C-FCD928B674F1}"/>
              </a:ext>
            </a:extLst>
          </p:cNvPr>
          <p:cNvSpPr txBox="1"/>
          <p:nvPr/>
        </p:nvSpPr>
        <p:spPr>
          <a:xfrm>
            <a:off x="8783639" y="5052251"/>
            <a:ext cx="271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/>
              <a:t>At the end: </a:t>
            </a:r>
            <a:r>
              <a:rPr lang="en-AU" dirty="0"/>
              <a:t>count up the beanbags and the team with the most wins.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6963FC6-5242-9E47-A764-76783B248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3018" y="3130443"/>
            <a:ext cx="2335711" cy="52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7052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600" y="196312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F67FD81-F674-7241-8FB7-E5C6635AF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156" y="431091"/>
            <a:ext cx="5881241" cy="149840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0A2E22-ABDA-B443-9CAC-4DE73F6C4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513" y="2786063"/>
            <a:ext cx="11052401" cy="3643312"/>
          </a:xfrm>
        </p:spPr>
        <p:txBody>
          <a:bodyPr>
            <a:normAutofit/>
          </a:bodyPr>
          <a:lstStyle/>
          <a:p>
            <a:r>
              <a:rPr lang="en-US" sz="3600" dirty="0"/>
              <a:t>What is the importance of auditory feedback?</a:t>
            </a:r>
          </a:p>
          <a:p>
            <a:r>
              <a:rPr lang="en-US" sz="3600" dirty="0"/>
              <a:t>What did you learn about giving verbal instructions?</a:t>
            </a:r>
          </a:p>
          <a:p>
            <a:r>
              <a:rPr lang="en-US" sz="3600" dirty="0"/>
              <a:t>How important is it to give precise instructions?</a:t>
            </a:r>
          </a:p>
          <a:p>
            <a:r>
              <a:rPr lang="en-US" sz="3600" dirty="0"/>
              <a:t>How can you apply this learning to physical education?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373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C149BD7-1B99-094C-B32B-066AE7FA08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969B"/>
          </a:solidFill>
          <a:ln>
            <a:solidFill>
              <a:srgbClr val="0396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4D8A84-C298-9D48-A3D1-D7241676B2F6}"/>
              </a:ext>
            </a:extLst>
          </p:cNvPr>
          <p:cNvSpPr/>
          <p:nvPr/>
        </p:nvSpPr>
        <p:spPr>
          <a:xfrm>
            <a:off x="228598" y="226017"/>
            <a:ext cx="11734800" cy="6405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0AEDD4-FF3F-6E40-B352-3956D4711A75}"/>
              </a:ext>
            </a:extLst>
          </p:cNvPr>
          <p:cNvSpPr txBox="1"/>
          <p:nvPr/>
        </p:nvSpPr>
        <p:spPr>
          <a:xfrm>
            <a:off x="884952" y="4480759"/>
            <a:ext cx="1081781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Follow Leasha’s Lessons to keep up to date</a:t>
            </a:r>
          </a:p>
          <a:p>
            <a:pPr algn="ctr"/>
            <a:r>
              <a:rPr lang="en-US" sz="2400" dirty="0"/>
              <a:t>Follow on </a:t>
            </a:r>
            <a:r>
              <a:rPr lang="en-US" sz="2400" dirty="0">
                <a:hlinkClick r:id="rId2"/>
              </a:rPr>
              <a:t>Teachers Pay Teachers</a:t>
            </a:r>
            <a:endParaRPr lang="en-US" sz="2400" dirty="0"/>
          </a:p>
          <a:p>
            <a:pPr algn="ctr"/>
            <a:r>
              <a:rPr lang="en-US" sz="2400" dirty="0"/>
              <a:t>Follow on </a:t>
            </a:r>
            <a:r>
              <a:rPr lang="en-US" sz="2400" dirty="0">
                <a:hlinkClick r:id="rId3"/>
              </a:rPr>
              <a:t>Facebook</a:t>
            </a:r>
            <a:endParaRPr lang="en-US" sz="2400" dirty="0"/>
          </a:p>
          <a:p>
            <a:pPr algn="ctr"/>
            <a:r>
              <a:rPr lang="en-US" sz="2400" dirty="0"/>
              <a:t>Follow on </a:t>
            </a:r>
            <a:r>
              <a:rPr lang="en-US" sz="2400" dirty="0">
                <a:hlinkClick r:id="rId4"/>
              </a:rPr>
              <a:t>Instagram</a:t>
            </a:r>
            <a:endParaRPr lang="en-US" sz="2400" dirty="0"/>
          </a:p>
          <a:p>
            <a:pPr algn="ctr"/>
            <a:r>
              <a:rPr lang="en-US" sz="2400" dirty="0">
                <a:hlinkClick r:id="rId5"/>
              </a:rPr>
              <a:t>Website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BEC8EE-90FA-7543-9E8E-A0C3D3A3AD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869" y="0"/>
            <a:ext cx="6663984" cy="470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31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75467</TotalTime>
  <Words>597</Words>
  <Application>Microsoft Macintosh PowerPoint</Application>
  <PresentationFormat>Widescreen</PresentationFormat>
  <Paragraphs>81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203</cp:revision>
  <cp:lastPrinted>2019-05-07T04:58:47Z</cp:lastPrinted>
  <dcterms:created xsi:type="dcterms:W3CDTF">2018-10-09T23:47:10Z</dcterms:created>
  <dcterms:modified xsi:type="dcterms:W3CDTF">2019-07-28T10:36:01Z</dcterms:modified>
</cp:coreProperties>
</file>