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B060402020202020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3" d="100"/>
          <a:sy n="113" d="100"/>
        </p:scale>
        <p:origin x="-77"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496570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f6c2d62c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f6c2d62c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f6c2d62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f6c2d62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f6c2d62c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6f6c2d62c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f6c2d62c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f6c2d62c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a5120338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a512033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fa714abf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fa714abf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bbca3f83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bbca3f83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a5120338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a5120338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f6c2d62c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f6c2d62c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f6c2d62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f6c2d62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f6c2d62c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f6c2d62c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a512033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a512033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fa714abf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fa714abf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a5120338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a5120338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a5120338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a5120338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ustraliancurriculumlessons.com.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kzFI9rgwfU"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www.mindmapsoft.com/mind-maps-artificial-intelligence-ai/" TargetMode="External"/><Relationship Id="rId5" Type="http://schemas.openxmlformats.org/officeDocument/2006/relationships/hyperlink" Target="https://machinelearningforkids.co.uk/#!/worksheets" TargetMode="External"/><Relationship Id="rId4" Type="http://schemas.openxmlformats.org/officeDocument/2006/relationships/hyperlink" Target="https://www.autodraw.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r211u89eUaY" TargetMode="External"/><Relationship Id="rId3" Type="http://schemas.openxmlformats.org/officeDocument/2006/relationships/image" Target="../media/image15.png"/><Relationship Id="rId7" Type="http://schemas.openxmlformats.org/officeDocument/2006/relationships/hyperlink" Target="https://www.youtube.com/watch?v=yulvmU0BLiI"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www.youtube.com/watch?v=rnBAdnNIIXk" TargetMode="External"/><Relationship Id="rId5" Type="http://schemas.openxmlformats.org/officeDocument/2006/relationships/hyperlink" Target="https://www.youtube.com/watch?v=wTbrk0suwbg" TargetMode="External"/><Relationship Id="rId4" Type="http://schemas.openxmlformats.org/officeDocument/2006/relationships/hyperlink" Target="https://www.youtube.com/watch?v=xoSsRMe6Ui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ustraliancurriculumlessons.com.au"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hyperlink" Target="https://csermoocs.adelaide.edu.au/"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scootle.edu.au/ec/search?accContentId=ACTDIP010" TargetMode="External"/><Relationship Id="rId13" Type="http://schemas.openxmlformats.org/officeDocument/2006/relationships/hyperlink" Target="http://www.scootle.edu.au/ec/search?accContentId=ACTDIP017" TargetMode="External"/><Relationship Id="rId18" Type="http://schemas.openxmlformats.org/officeDocument/2006/relationships/hyperlink" Target="http://www.scootle.edu.au/ec/search?accContentId=ACTDIP022" TargetMode="External"/><Relationship Id="rId3" Type="http://schemas.openxmlformats.org/officeDocument/2006/relationships/hyperlink" Target="http://www.scootle.edu.au/ec/search?accContentId=ACTDIK007" TargetMode="External"/><Relationship Id="rId7" Type="http://schemas.openxmlformats.org/officeDocument/2006/relationships/hyperlink" Target="http://www.scootle.edu.au/ec/search?accContentId=ACTDIP009" TargetMode="External"/><Relationship Id="rId12" Type="http://schemas.openxmlformats.org/officeDocument/2006/relationships/hyperlink" Target="http://www.scootle.edu.au/ec/search?accContentId=ACTDIP016" TargetMode="External"/><Relationship Id="rId17" Type="http://schemas.openxmlformats.org/officeDocument/2006/relationships/hyperlink" Target="http://www.scootle.edu.au/ec/search?accContentId=ACTDIP021" TargetMode="External"/><Relationship Id="rId2" Type="http://schemas.openxmlformats.org/officeDocument/2006/relationships/notesSlide" Target="../notesSlides/notesSlide2.xml"/><Relationship Id="rId16" Type="http://schemas.openxmlformats.org/officeDocument/2006/relationships/hyperlink" Target="http://www.scootle.edu.au/ec/search?accContentId=ACTDIP020" TargetMode="External"/><Relationship Id="rId1" Type="http://schemas.openxmlformats.org/officeDocument/2006/relationships/slideLayout" Target="../slideLayouts/slideLayout11.xml"/><Relationship Id="rId6" Type="http://schemas.openxmlformats.org/officeDocument/2006/relationships/hyperlink" Target="http://www.scootle.edu.au/ec/search?accContentId=ACTDIK015" TargetMode="External"/><Relationship Id="rId11" Type="http://schemas.openxmlformats.org/officeDocument/2006/relationships/hyperlink" Target="http://www.scootle.edu.au/ec/search?accContentId=ACTDIP013" TargetMode="External"/><Relationship Id="rId5" Type="http://schemas.openxmlformats.org/officeDocument/2006/relationships/hyperlink" Target="http://www.scootle.edu.au/ec/search?accContentId=ACTDIK014" TargetMode="External"/><Relationship Id="rId15" Type="http://schemas.openxmlformats.org/officeDocument/2006/relationships/hyperlink" Target="http://www.scootle.edu.au/ec/search?accContentId=ACTDIP019" TargetMode="External"/><Relationship Id="rId10" Type="http://schemas.openxmlformats.org/officeDocument/2006/relationships/hyperlink" Target="http://www.scootle.edu.au/ec/search?accContentId=ACTDIP012" TargetMode="External"/><Relationship Id="rId4" Type="http://schemas.openxmlformats.org/officeDocument/2006/relationships/hyperlink" Target="http://www.scootle.edu.au/ec/search?accContentId=ACTDIK008" TargetMode="External"/><Relationship Id="rId9" Type="http://schemas.openxmlformats.org/officeDocument/2006/relationships/hyperlink" Target="http://www.scootle.edu.au/ec/search?accContentId=ACTDIP011" TargetMode="External"/><Relationship Id="rId14" Type="http://schemas.openxmlformats.org/officeDocument/2006/relationships/hyperlink" Target="http://www.scootle.edu.au/ec/search?accContentId=ACTDIP01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merriam-webster.com/dictionary/artificial%20intelligenc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hyperlink" Target="https://www.britannica.com/technology/artificial-intelligen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amathsdictionaryforkids.com/qr/d/data.html"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hyperlink" Target="https://www.computerhope.com/jargon/d/data.htm" TargetMode="External"/><Relationship Id="rId4" Type="http://schemas.openxmlformats.org/officeDocument/2006/relationships/hyperlink" Target="https://www.mathsisfun.com/data/data.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amathsdictionaryforkids.com/qr/b/binarySystem.html" TargetMode="External"/><Relationship Id="rId3" Type="http://schemas.openxmlformats.org/officeDocument/2006/relationships/hyperlink" Target="https://www.computerhope.com/people/gottfried_leibniz.htm" TargetMode="External"/><Relationship Id="rId7" Type="http://schemas.openxmlformats.org/officeDocument/2006/relationships/hyperlink" Target="https://www.computerhope.com/jargon/b/binary.htm"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s://www.convertbinary.com/to-text/" TargetMode="External"/><Relationship Id="rId5" Type="http://schemas.openxmlformats.org/officeDocument/2006/relationships/hyperlink" Target="https://www.sciencefriday.com/educational-resources/write-your-name-in-binary-code/" TargetMode="External"/><Relationship Id="rId4" Type="http://schemas.openxmlformats.org/officeDocument/2006/relationships/hyperlink" Target="https://www.computerhope.com/jargon/c/cpu.htm" TargetMode="External"/><Relationship Id="rId9"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chru8alhaE" TargetMode="External"/><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hyperlink" Target="https://studio.code.org/hoc/1" TargetMode="External"/><Relationship Id="rId4" Type="http://schemas.openxmlformats.org/officeDocument/2006/relationships/hyperlink" Target="http://www.cod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05750"/>
            <a:ext cx="8520600" cy="119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Artificial Intelligence</a:t>
            </a:r>
            <a:endParaRPr/>
          </a:p>
        </p:txBody>
      </p:sp>
      <p:sp>
        <p:nvSpPr>
          <p:cNvPr id="55" name="Google Shape;55;p13"/>
          <p:cNvSpPr txBox="1">
            <a:spLocks noGrp="1"/>
          </p:cNvSpPr>
          <p:nvPr>
            <p:ph type="subTitle" idx="1"/>
          </p:nvPr>
        </p:nvSpPr>
        <p:spPr>
          <a:xfrm>
            <a:off x="311700" y="2834125"/>
            <a:ext cx="8520600" cy="15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By Jen Graham</a:t>
            </a:r>
            <a:endParaRPr/>
          </a:p>
          <a:p>
            <a:pPr marL="0" lvl="0" indent="0" algn="ctr" rtl="0">
              <a:spcBef>
                <a:spcPts val="0"/>
              </a:spcBef>
              <a:spcAft>
                <a:spcPts val="0"/>
              </a:spcAft>
              <a:buNone/>
            </a:pPr>
            <a:r>
              <a:rPr lang="en"/>
              <a:t>Australian Curriculum Lessons</a:t>
            </a:r>
            <a:endParaRPr/>
          </a:p>
          <a:p>
            <a:pPr marL="0" lvl="0" indent="0" algn="ctr" rtl="0">
              <a:spcBef>
                <a:spcPts val="0"/>
              </a:spcBef>
              <a:spcAft>
                <a:spcPts val="0"/>
              </a:spcAft>
              <a:buNone/>
            </a:pPr>
            <a:r>
              <a:rPr lang="en" sz="1300" u="sng">
                <a:solidFill>
                  <a:schemeClr val="hlink"/>
                </a:solidFill>
                <a:hlinkClick r:id="rId3"/>
              </a:rPr>
              <a:t>https://www.australiancurriculumlessons.com.au/</a:t>
            </a:r>
            <a:endParaRPr sz="3000"/>
          </a:p>
        </p:txBody>
      </p:sp>
      <p:pic>
        <p:nvPicPr>
          <p:cNvPr id="56" name="Google Shape;56;p13"/>
          <p:cNvPicPr preferRelativeResize="0"/>
          <p:nvPr/>
        </p:nvPicPr>
        <p:blipFill>
          <a:blip r:embed="rId4">
            <a:alphaModFix/>
          </a:blip>
          <a:stretch>
            <a:fillRect/>
          </a:stretch>
        </p:blipFill>
        <p:spPr>
          <a:xfrm>
            <a:off x="3143250" y="4076700"/>
            <a:ext cx="2857500" cy="952500"/>
          </a:xfrm>
          <a:prstGeom prst="rect">
            <a:avLst/>
          </a:prstGeom>
          <a:noFill/>
          <a:ln>
            <a:noFill/>
          </a:ln>
        </p:spPr>
      </p:pic>
      <p:pic>
        <p:nvPicPr>
          <p:cNvPr id="57" name="Google Shape;57;p13"/>
          <p:cNvPicPr preferRelativeResize="0"/>
          <p:nvPr/>
        </p:nvPicPr>
        <p:blipFill>
          <a:blip r:embed="rId5">
            <a:alphaModFix/>
          </a:blip>
          <a:stretch>
            <a:fillRect/>
          </a:stretch>
        </p:blipFill>
        <p:spPr>
          <a:xfrm>
            <a:off x="138113" y="176213"/>
            <a:ext cx="2619375" cy="1743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p:nvPr/>
        </p:nvSpPr>
        <p:spPr>
          <a:xfrm>
            <a:off x="304800" y="127050"/>
            <a:ext cx="8534400" cy="48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u="sng"/>
          </a:p>
          <a:p>
            <a:pPr marL="0" lvl="0" indent="0" algn="l" rtl="0">
              <a:spcBef>
                <a:spcPts val="0"/>
              </a:spcBef>
              <a:spcAft>
                <a:spcPts val="0"/>
              </a:spcAft>
              <a:buNone/>
            </a:pPr>
            <a:endParaRPr/>
          </a:p>
          <a:p>
            <a:pPr marL="0" lvl="0" indent="0" algn="l" rtl="0">
              <a:spcBef>
                <a:spcPts val="0"/>
              </a:spcBef>
              <a:spcAft>
                <a:spcPts val="0"/>
              </a:spcAft>
              <a:buNone/>
            </a:pPr>
            <a:r>
              <a:rPr lang="en"/>
              <a:t>Discuss students use of technology in their day-to-day life.</a:t>
            </a:r>
            <a:endParaRPr/>
          </a:p>
          <a:p>
            <a:pPr marL="0" lvl="0" indent="0" algn="ctr" rtl="0">
              <a:spcBef>
                <a:spcPts val="0"/>
              </a:spcBef>
              <a:spcAft>
                <a:spcPts val="0"/>
              </a:spcAft>
              <a:buNone/>
            </a:pPr>
            <a:endParaRPr>
              <a:solidFill>
                <a:schemeClr val="dk1"/>
              </a:solidFill>
            </a:endParaRPr>
          </a:p>
          <a:p>
            <a:pPr marL="0" lvl="0" indent="0" algn="ctr"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b="1" u="sng"/>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18" name="Google Shape;118;p22"/>
          <p:cNvPicPr preferRelativeResize="0"/>
          <p:nvPr/>
        </p:nvPicPr>
        <p:blipFill>
          <a:blip r:embed="rId3">
            <a:alphaModFix/>
          </a:blip>
          <a:stretch>
            <a:fillRect/>
          </a:stretch>
        </p:blipFill>
        <p:spPr>
          <a:xfrm>
            <a:off x="184650" y="1627575"/>
            <a:ext cx="3367776" cy="2329276"/>
          </a:xfrm>
          <a:prstGeom prst="rect">
            <a:avLst/>
          </a:prstGeom>
          <a:noFill/>
          <a:ln>
            <a:noFill/>
          </a:ln>
        </p:spPr>
      </p:pic>
      <p:sp>
        <p:nvSpPr>
          <p:cNvPr id="119" name="Google Shape;119;p22"/>
          <p:cNvSpPr txBox="1"/>
          <p:nvPr/>
        </p:nvSpPr>
        <p:spPr>
          <a:xfrm>
            <a:off x="184650" y="4302475"/>
            <a:ext cx="8534400" cy="71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First computer                                                           First Personal Computer                                     Recent Computer                  </a:t>
            </a:r>
            <a:endParaRPr sz="1200"/>
          </a:p>
          <a:p>
            <a:pPr marL="0" lvl="0" indent="0" algn="l" rtl="0">
              <a:spcBef>
                <a:spcPts val="0"/>
              </a:spcBef>
              <a:spcAft>
                <a:spcPts val="0"/>
              </a:spcAft>
              <a:buNone/>
            </a:pPr>
            <a:r>
              <a:rPr lang="en" sz="1200"/>
              <a:t> image from reddit                                                      image from  zdnet                                               image from wealthlife</a:t>
            </a:r>
            <a:endParaRPr sz="1200"/>
          </a:p>
        </p:txBody>
      </p:sp>
      <p:pic>
        <p:nvPicPr>
          <p:cNvPr id="120" name="Google Shape;120;p22"/>
          <p:cNvPicPr preferRelativeResize="0"/>
          <p:nvPr/>
        </p:nvPicPr>
        <p:blipFill>
          <a:blip r:embed="rId4">
            <a:alphaModFix/>
          </a:blip>
          <a:stretch>
            <a:fillRect/>
          </a:stretch>
        </p:blipFill>
        <p:spPr>
          <a:xfrm>
            <a:off x="4098238" y="1690688"/>
            <a:ext cx="2600325" cy="1762125"/>
          </a:xfrm>
          <a:prstGeom prst="rect">
            <a:avLst/>
          </a:prstGeom>
          <a:noFill/>
          <a:ln>
            <a:noFill/>
          </a:ln>
        </p:spPr>
      </p:pic>
      <p:pic>
        <p:nvPicPr>
          <p:cNvPr id="121" name="Google Shape;121;p22"/>
          <p:cNvPicPr preferRelativeResize="0"/>
          <p:nvPr/>
        </p:nvPicPr>
        <p:blipFill>
          <a:blip r:embed="rId5">
            <a:alphaModFix/>
          </a:blip>
          <a:stretch>
            <a:fillRect/>
          </a:stretch>
        </p:blipFill>
        <p:spPr>
          <a:xfrm>
            <a:off x="6911542" y="1787117"/>
            <a:ext cx="1999600" cy="110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p:nvPr/>
        </p:nvSpPr>
        <p:spPr>
          <a:xfrm>
            <a:off x="231175" y="166950"/>
            <a:ext cx="8681700" cy="47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Digital Learning Glossary </a:t>
            </a:r>
            <a:endParaRPr b="1" u="sng"/>
          </a:p>
          <a:p>
            <a:pPr marL="0" lvl="0" indent="0" algn="l" rtl="0">
              <a:spcBef>
                <a:spcPts val="0"/>
              </a:spcBef>
              <a:spcAft>
                <a:spcPts val="0"/>
              </a:spcAft>
              <a:buNone/>
            </a:pPr>
            <a:endParaRPr/>
          </a:p>
          <a:p>
            <a:pPr marL="0" lvl="0" indent="0" algn="l" rtl="0">
              <a:spcBef>
                <a:spcPts val="0"/>
              </a:spcBef>
              <a:spcAft>
                <a:spcPts val="0"/>
              </a:spcAft>
              <a:buNone/>
            </a:pPr>
            <a:r>
              <a:rPr lang="en"/>
              <a:t>Ensure their glossary or your Digital Learning Word Wall is up to date. Remember to use student’s own language.</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Artificial Intelligence</a:t>
            </a:r>
            <a:endParaRPr/>
          </a:p>
          <a:p>
            <a:pPr marL="0" lvl="0" indent="0" algn="l" rtl="0">
              <a:spcBef>
                <a:spcPts val="0"/>
              </a:spcBef>
              <a:spcAft>
                <a:spcPts val="0"/>
              </a:spcAft>
              <a:buNone/>
            </a:pPr>
            <a:endParaRPr/>
          </a:p>
          <a:p>
            <a:pPr marL="0" lvl="0" indent="0" algn="l" rtl="0">
              <a:spcBef>
                <a:spcPts val="0"/>
              </a:spcBef>
              <a:spcAft>
                <a:spcPts val="0"/>
              </a:spcAft>
              <a:buNone/>
            </a:pPr>
            <a:r>
              <a:rPr lang="en"/>
              <a:t>Programming</a:t>
            </a:r>
            <a:endParaRPr/>
          </a:p>
          <a:p>
            <a:pPr marL="0" lvl="0" indent="0" algn="l" rtl="0">
              <a:spcBef>
                <a:spcPts val="0"/>
              </a:spcBef>
              <a:spcAft>
                <a:spcPts val="0"/>
              </a:spcAft>
              <a:buNone/>
            </a:pPr>
            <a:endParaRPr/>
          </a:p>
          <a:p>
            <a:pPr marL="0" lvl="0" indent="0" algn="l" rtl="0">
              <a:spcBef>
                <a:spcPts val="0"/>
              </a:spcBef>
              <a:spcAft>
                <a:spcPts val="0"/>
              </a:spcAft>
              <a:buNone/>
            </a:pPr>
            <a:r>
              <a:rPr lang="en"/>
              <a:t>Coding</a:t>
            </a:r>
            <a:endParaRPr/>
          </a:p>
          <a:p>
            <a:pPr marL="0" lvl="0" indent="0" algn="l" rtl="0">
              <a:spcBef>
                <a:spcPts val="0"/>
              </a:spcBef>
              <a:spcAft>
                <a:spcPts val="0"/>
              </a:spcAft>
              <a:buNone/>
            </a:pPr>
            <a:endParaRPr/>
          </a:p>
          <a:p>
            <a:pPr marL="0" lvl="0" indent="0" algn="l" rtl="0">
              <a:spcBef>
                <a:spcPts val="0"/>
              </a:spcBef>
              <a:spcAft>
                <a:spcPts val="0"/>
              </a:spcAft>
              <a:buNone/>
            </a:pPr>
            <a:r>
              <a:rPr lang="en"/>
              <a:t>Binary Numbers</a:t>
            </a:r>
            <a:endParaRPr/>
          </a:p>
          <a:p>
            <a:pPr marL="0" lvl="0" indent="0" algn="l" rtl="0">
              <a:spcBef>
                <a:spcPts val="0"/>
              </a:spcBef>
              <a:spcAft>
                <a:spcPts val="0"/>
              </a:spcAft>
              <a:buNone/>
            </a:pPr>
            <a:endParaRPr/>
          </a:p>
          <a:p>
            <a:pPr marL="0" lvl="0" indent="0" algn="l" rtl="0">
              <a:spcBef>
                <a:spcPts val="0"/>
              </a:spcBef>
              <a:spcAft>
                <a:spcPts val="0"/>
              </a:spcAft>
              <a:buNone/>
            </a:pPr>
            <a:r>
              <a:rPr lang="en"/>
              <a:t>Data</a:t>
            </a:r>
            <a:endParaRPr/>
          </a:p>
          <a:p>
            <a:pPr marL="0" lvl="0" indent="0" algn="l" rtl="0">
              <a:spcBef>
                <a:spcPts val="0"/>
              </a:spcBef>
              <a:spcAft>
                <a:spcPts val="0"/>
              </a:spcAft>
              <a:buNone/>
            </a:pPr>
            <a:endParaRPr/>
          </a:p>
          <a:p>
            <a:pPr marL="0" lvl="0" indent="0" algn="l" rtl="0">
              <a:spcBef>
                <a:spcPts val="0"/>
              </a:spcBef>
              <a:spcAft>
                <a:spcPts val="0"/>
              </a:spcAft>
              <a:buNone/>
            </a:pPr>
            <a:r>
              <a:rPr lang="en"/>
              <a:t>Binary System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27" name="Google Shape;127;p23"/>
          <p:cNvPicPr preferRelativeResize="0"/>
          <p:nvPr/>
        </p:nvPicPr>
        <p:blipFill>
          <a:blip r:embed="rId3">
            <a:alphaModFix/>
          </a:blip>
          <a:stretch>
            <a:fillRect/>
          </a:stretch>
        </p:blipFill>
        <p:spPr>
          <a:xfrm>
            <a:off x="5527238" y="1493925"/>
            <a:ext cx="2962275" cy="323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p:nvPr/>
        </p:nvSpPr>
        <p:spPr>
          <a:xfrm>
            <a:off x="269700" y="218325"/>
            <a:ext cx="8553300" cy="46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u="sng">
                <a:solidFill>
                  <a:schemeClr val="dk1"/>
                </a:solidFill>
              </a:rPr>
              <a:t>I Wonder…….</a:t>
            </a:r>
            <a:endParaRPr sz="1800" b="1" u="sng">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Create an ‘I Wonder’ place for students to write their ‘wonderings’ - use either sticky notes on a class wall/poster or in student’s Inquiry books.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Encourage all thinking.                                                                                </a:t>
            </a:r>
            <a:r>
              <a:rPr lang="en" sz="1100">
                <a:solidFill>
                  <a:schemeClr val="dk1"/>
                </a:solidFill>
              </a:rPr>
              <a:t>Image from Kramer1BSchool Twitter</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a:p>
        </p:txBody>
      </p:sp>
      <p:pic>
        <p:nvPicPr>
          <p:cNvPr id="133" name="Google Shape;133;p24"/>
          <p:cNvPicPr preferRelativeResize="0"/>
          <p:nvPr/>
        </p:nvPicPr>
        <p:blipFill>
          <a:blip r:embed="rId3">
            <a:alphaModFix/>
          </a:blip>
          <a:stretch>
            <a:fillRect/>
          </a:stretch>
        </p:blipFill>
        <p:spPr>
          <a:xfrm>
            <a:off x="6136072" y="1429075"/>
            <a:ext cx="2744725" cy="36596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p:nvPr/>
        </p:nvSpPr>
        <p:spPr>
          <a:xfrm>
            <a:off x="282550" y="244000"/>
            <a:ext cx="8360700" cy="42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b="1" u="sng"/>
              <a:t>Machine Learning</a:t>
            </a:r>
            <a:endParaRPr b="1" u="sng"/>
          </a:p>
          <a:p>
            <a:pPr marL="0" lvl="0" indent="0" algn="l" rtl="0">
              <a:spcBef>
                <a:spcPts val="0"/>
              </a:spcBef>
              <a:spcAft>
                <a:spcPts val="0"/>
              </a:spcAft>
              <a:buNone/>
            </a:pPr>
            <a:r>
              <a:rPr lang="en"/>
              <a:t>So now you have a glimpse of how we input data into a computer using binary codes and programming codes. Watch this video to help explain our next step….machine learning. </a:t>
            </a:r>
            <a:endParaRPr/>
          </a:p>
          <a:p>
            <a:pPr marL="0" lvl="0" indent="0" algn="l" rtl="0">
              <a:spcBef>
                <a:spcPts val="0"/>
              </a:spcBef>
              <a:spcAft>
                <a:spcPts val="0"/>
              </a:spcAft>
              <a:buNone/>
            </a:pPr>
            <a:r>
              <a:rPr lang="en" u="sng">
                <a:solidFill>
                  <a:schemeClr val="hlink"/>
                </a:solidFill>
                <a:hlinkClick r:id="rId3"/>
              </a:rPr>
              <a:t>https://www.youtube.com/watch?v=ukzFI9rgwfU</a:t>
            </a:r>
            <a:endParaRPr/>
          </a:p>
          <a:p>
            <a:pPr marL="0" lvl="0" indent="0" algn="l" rtl="0">
              <a:spcBef>
                <a:spcPts val="0"/>
              </a:spcBef>
              <a:spcAft>
                <a:spcPts val="0"/>
              </a:spcAft>
              <a:buNone/>
            </a:pPr>
            <a:endParaRPr/>
          </a:p>
          <a:p>
            <a:pPr marL="0" lvl="0" indent="0" algn="ctr" rtl="0">
              <a:spcBef>
                <a:spcPts val="0"/>
              </a:spcBef>
              <a:spcAft>
                <a:spcPts val="0"/>
              </a:spcAft>
              <a:buNone/>
            </a:pPr>
            <a:r>
              <a:rPr lang="en" b="1" u="sng"/>
              <a:t>Use machine learning in Autodraw.</a:t>
            </a:r>
            <a:endParaRPr b="1" u="sng"/>
          </a:p>
          <a:p>
            <a:pPr marL="0" lvl="0" indent="0" algn="l" rtl="0">
              <a:spcBef>
                <a:spcPts val="0"/>
              </a:spcBef>
              <a:spcAft>
                <a:spcPts val="0"/>
              </a:spcAft>
              <a:buNone/>
            </a:pPr>
            <a:endParaRPr/>
          </a:p>
          <a:p>
            <a:pPr marL="0" lvl="0" indent="0" algn="l" rtl="0">
              <a:spcBef>
                <a:spcPts val="0"/>
              </a:spcBef>
              <a:spcAft>
                <a:spcPts val="0"/>
              </a:spcAft>
              <a:buNone/>
            </a:pPr>
            <a:r>
              <a:rPr lang="en"/>
              <a:t>Autodraw </a:t>
            </a:r>
            <a:endParaRPr/>
          </a:p>
          <a:p>
            <a:pPr marL="0" lvl="0" indent="0" algn="l" rtl="0">
              <a:spcBef>
                <a:spcPts val="0"/>
              </a:spcBef>
              <a:spcAft>
                <a:spcPts val="0"/>
              </a:spcAft>
              <a:buNone/>
            </a:pPr>
            <a:r>
              <a:rPr lang="en">
                <a:solidFill>
                  <a:srgbClr val="222222"/>
                </a:solidFill>
                <a:highlight>
                  <a:srgbClr val="FFFFFF"/>
                </a:highlight>
              </a:rPr>
              <a:t>AutoDraw is a new kind of drawing tool that pairs the magic of machine learning with drawings from talented artists to help everyone create anything visual, fast.</a:t>
            </a:r>
            <a:r>
              <a:rPr lang="en" sz="1100" u="sng">
                <a:solidFill>
                  <a:schemeClr val="hlink"/>
                </a:solidFill>
                <a:hlinkClick r:id="rId4"/>
              </a:rPr>
              <a:t>https://www.autodraw.com/</a:t>
            </a:r>
            <a:r>
              <a:rPr lang="en">
                <a:solidFill>
                  <a:srgbClr val="222222"/>
                </a:solidFill>
                <a:highlight>
                  <a:srgbClr val="FFFFFF"/>
                </a:highlight>
              </a:rPr>
              <a:t> </a:t>
            </a:r>
            <a:endParaRPr>
              <a:solidFill>
                <a:srgbClr val="222222"/>
              </a:solidFill>
              <a:highlight>
                <a:srgbClr val="FFFFFF"/>
              </a:highlight>
            </a:endParaRPr>
          </a:p>
          <a:p>
            <a:pPr marL="0" lvl="0" indent="0" algn="l" rtl="0">
              <a:spcBef>
                <a:spcPts val="0"/>
              </a:spcBef>
              <a:spcAft>
                <a:spcPts val="0"/>
              </a:spcAft>
              <a:buNone/>
            </a:pPr>
            <a:endParaRPr>
              <a:solidFill>
                <a:srgbClr val="222222"/>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More examples and machine learning programs</a:t>
            </a:r>
            <a:endParaRPr/>
          </a:p>
          <a:p>
            <a:pPr marL="0" lvl="0" indent="0" algn="l" rtl="0">
              <a:spcBef>
                <a:spcPts val="0"/>
              </a:spcBef>
              <a:spcAft>
                <a:spcPts val="0"/>
              </a:spcAft>
              <a:buNone/>
            </a:pPr>
            <a:r>
              <a:rPr lang="en" u="sng">
                <a:solidFill>
                  <a:schemeClr val="accent5"/>
                </a:solidFill>
                <a:hlinkClick r:id="rId5"/>
              </a:rPr>
              <a:t>https://machinelearningforkids.co.uk/#!/worksheets</a:t>
            </a:r>
            <a:r>
              <a:rPr lang="en">
                <a:solidFill>
                  <a:schemeClr val="dk1"/>
                </a:solidFill>
              </a:rPr>
              <a:t> </a:t>
            </a:r>
            <a:r>
              <a:rPr lang="en"/>
              <a:t>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6"/>
              </a:rPr>
              <a:t>http://www.mindmapsoft.com/mind-maps-artificial-intelligence-ai/</a:t>
            </a:r>
            <a:r>
              <a:rPr lang="en"/>
              <a:t> (AI Applications)</a:t>
            </a:r>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p:nvPr/>
        </p:nvSpPr>
        <p:spPr>
          <a:xfrm>
            <a:off x="352275" y="285150"/>
            <a:ext cx="8860800" cy="47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6"/>
          <p:cNvSpPr txBox="1"/>
          <p:nvPr/>
        </p:nvSpPr>
        <p:spPr>
          <a:xfrm>
            <a:off x="298600" y="231375"/>
            <a:ext cx="8417100" cy="47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pic>
        <p:nvPicPr>
          <p:cNvPr id="145" name="Google Shape;145;p26"/>
          <p:cNvPicPr preferRelativeResize="0"/>
          <p:nvPr/>
        </p:nvPicPr>
        <p:blipFill>
          <a:blip r:embed="rId3">
            <a:alphaModFix/>
          </a:blip>
          <a:stretch>
            <a:fillRect/>
          </a:stretch>
        </p:blipFill>
        <p:spPr>
          <a:xfrm>
            <a:off x="298601" y="134519"/>
            <a:ext cx="8202475" cy="4799430"/>
          </a:xfrm>
          <a:prstGeom prst="rect">
            <a:avLst/>
          </a:prstGeom>
          <a:noFill/>
          <a:ln>
            <a:noFill/>
          </a:ln>
        </p:spPr>
      </p:pic>
      <p:sp>
        <p:nvSpPr>
          <p:cNvPr id="146" name="Google Shape;146;p26"/>
          <p:cNvSpPr txBox="1"/>
          <p:nvPr/>
        </p:nvSpPr>
        <p:spPr>
          <a:xfrm>
            <a:off x="534100" y="4566650"/>
            <a:ext cx="3951300" cy="4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Image from MindMap Software</a:t>
            </a:r>
            <a:endParaRPr/>
          </a:p>
        </p:txBody>
      </p:sp>
      <p:sp>
        <p:nvSpPr>
          <p:cNvPr id="147" name="Google Shape;147;p26"/>
          <p:cNvSpPr txBox="1"/>
          <p:nvPr/>
        </p:nvSpPr>
        <p:spPr>
          <a:xfrm>
            <a:off x="216850" y="28850"/>
            <a:ext cx="4576200" cy="59610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Discuss this image and all the ways AI is used in today’s society.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7"/>
          <p:cNvPicPr preferRelativeResize="0"/>
          <p:nvPr/>
        </p:nvPicPr>
        <p:blipFill>
          <a:blip r:embed="rId3">
            <a:alphaModFix/>
          </a:blip>
          <a:stretch>
            <a:fillRect/>
          </a:stretch>
        </p:blipFill>
        <p:spPr>
          <a:xfrm>
            <a:off x="152400" y="152400"/>
            <a:ext cx="2552700" cy="1790700"/>
          </a:xfrm>
          <a:prstGeom prst="rect">
            <a:avLst/>
          </a:prstGeom>
          <a:noFill/>
          <a:ln>
            <a:noFill/>
          </a:ln>
        </p:spPr>
      </p:pic>
      <p:sp>
        <p:nvSpPr>
          <p:cNvPr id="153" name="Google Shape;153;p27"/>
          <p:cNvSpPr txBox="1"/>
          <p:nvPr/>
        </p:nvSpPr>
        <p:spPr>
          <a:xfrm>
            <a:off x="2803025" y="288425"/>
            <a:ext cx="6249300" cy="25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Where will AI lead us to next? </a:t>
            </a:r>
            <a:endParaRPr/>
          </a:p>
          <a:p>
            <a:pPr marL="0" lvl="0" indent="0" algn="l" rtl="0">
              <a:spcBef>
                <a:spcPts val="0"/>
              </a:spcBef>
              <a:spcAft>
                <a:spcPts val="0"/>
              </a:spcAft>
              <a:buNone/>
            </a:pPr>
            <a:r>
              <a:rPr lang="en"/>
              <a:t>Choose one of the below which all look at AI in the future. Please view first to ensure it is suitable for your cohort of students. Please note when teaching Digital Technologies that it is rapidly changing so ensure you keep updated by searching online when needed.</a:t>
            </a:r>
            <a:endParaRPr/>
          </a:p>
          <a:p>
            <a:pPr marL="0" lvl="0" indent="0" algn="l" rtl="0">
              <a:spcBef>
                <a:spcPts val="0"/>
              </a:spcBef>
              <a:spcAft>
                <a:spcPts val="0"/>
              </a:spcAft>
              <a:buNone/>
            </a:pPr>
            <a:r>
              <a:rPr lang="en"/>
              <a:t/>
            </a:r>
            <a:br>
              <a:rPr lang="en"/>
            </a:br>
            <a:r>
              <a:rPr lang="en" sz="1100" u="sng">
                <a:solidFill>
                  <a:schemeClr val="hlink"/>
                </a:solidFill>
                <a:hlinkClick r:id="rId4"/>
              </a:rPr>
              <a:t>https://www.youtube.com/watch?v=xoSsRMe6Uig</a:t>
            </a:r>
            <a:endParaRPr/>
          </a:p>
          <a:p>
            <a:pPr marL="0" lvl="0" indent="0" algn="l" rtl="0">
              <a:spcBef>
                <a:spcPts val="0"/>
              </a:spcBef>
              <a:spcAft>
                <a:spcPts val="0"/>
              </a:spcAft>
              <a:buNone/>
            </a:pPr>
            <a:endParaRPr/>
          </a:p>
          <a:p>
            <a:pPr marL="0" lvl="0" indent="0" algn="l" rtl="0">
              <a:spcBef>
                <a:spcPts val="0"/>
              </a:spcBef>
              <a:spcAft>
                <a:spcPts val="0"/>
              </a:spcAft>
              <a:buNone/>
            </a:pPr>
            <a:r>
              <a:rPr lang="en" sz="1100" u="sng">
                <a:solidFill>
                  <a:schemeClr val="hlink"/>
                </a:solidFill>
                <a:hlinkClick r:id="rId5"/>
              </a:rPr>
              <a:t>https://www.youtube.com/watch?v=wTbrk0suwbg</a:t>
            </a:r>
            <a:endParaRPr/>
          </a:p>
          <a:p>
            <a:pPr marL="0" lvl="0" indent="0" algn="l" rtl="0">
              <a:spcBef>
                <a:spcPts val="0"/>
              </a:spcBef>
              <a:spcAft>
                <a:spcPts val="0"/>
              </a:spcAft>
              <a:buNone/>
            </a:pPr>
            <a:endParaRPr/>
          </a:p>
          <a:p>
            <a:pPr marL="0" lvl="0" indent="0" algn="l" rtl="0">
              <a:spcBef>
                <a:spcPts val="0"/>
              </a:spcBef>
              <a:spcAft>
                <a:spcPts val="0"/>
              </a:spcAft>
              <a:buNone/>
            </a:pPr>
            <a:r>
              <a:rPr lang="en" sz="1100" u="sng">
                <a:solidFill>
                  <a:schemeClr val="hlink"/>
                </a:solidFill>
                <a:hlinkClick r:id="rId6"/>
              </a:rPr>
              <a:t>https://www.youtube.com/watch?v=rnBAdnNIIXk</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4" name="Google Shape;154;p27"/>
          <p:cNvSpPr txBox="1"/>
          <p:nvPr/>
        </p:nvSpPr>
        <p:spPr>
          <a:xfrm>
            <a:off x="381000" y="3712475"/>
            <a:ext cx="8524500" cy="12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What things will disappear in just 20 years?</a:t>
            </a:r>
            <a:endParaRPr/>
          </a:p>
          <a:p>
            <a:pPr marL="0" lvl="0" indent="0" algn="l" rtl="0">
              <a:spcBef>
                <a:spcPts val="0"/>
              </a:spcBef>
              <a:spcAft>
                <a:spcPts val="0"/>
              </a:spcAft>
              <a:buNone/>
            </a:pPr>
            <a:r>
              <a:rPr lang="en" sz="1100" u="sng">
                <a:solidFill>
                  <a:schemeClr val="hlink"/>
                </a:solidFill>
                <a:hlinkClick r:id="rId7"/>
              </a:rPr>
              <a:t>https://www.youtube.com/watch?v=yulvmU0BLiI</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15 jobs that will disappear in the next 20 years due to AI</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sz="1100" u="sng">
                <a:solidFill>
                  <a:schemeClr val="accent5"/>
                </a:solidFill>
                <a:hlinkClick r:id="rId8"/>
              </a:rPr>
              <a:t>https://www.youtube.com/watch?v=r211u89eUaY</a:t>
            </a: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p:nvPr/>
        </p:nvSpPr>
        <p:spPr>
          <a:xfrm>
            <a:off x="226475" y="201900"/>
            <a:ext cx="8835300" cy="46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reading this unit, we hope you and your students found it useful.</a:t>
            </a:r>
            <a:endParaRPr/>
          </a:p>
          <a:p>
            <a:pPr marL="0" lvl="0" indent="0" algn="l" rtl="0">
              <a:spcBef>
                <a:spcPts val="0"/>
              </a:spcBef>
              <a:spcAft>
                <a:spcPts val="0"/>
              </a:spcAft>
              <a:buNone/>
            </a:pPr>
            <a:endParaRPr/>
          </a:p>
          <a:p>
            <a:pPr marL="0" lvl="0" indent="0" algn="l" rtl="0">
              <a:spcBef>
                <a:spcPts val="0"/>
              </a:spcBef>
              <a:spcAft>
                <a:spcPts val="0"/>
              </a:spcAft>
              <a:buNone/>
            </a:pPr>
            <a:r>
              <a:rPr lang="en"/>
              <a:t>Please head to </a:t>
            </a:r>
            <a:r>
              <a:rPr lang="en" u="sng">
                <a:solidFill>
                  <a:schemeClr val="hlink"/>
                </a:solidFill>
                <a:hlinkClick r:id="rId3"/>
              </a:rPr>
              <a:t>www.australiancurriculumlessons.com.au</a:t>
            </a:r>
            <a:r>
              <a:rPr lang="en"/>
              <a:t> for more free units of work and lessons.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 highly recommend for any educator to complete the free online course provided by The University of Adelaide to upskill in Digital Technologies. </a:t>
            </a:r>
            <a:endParaRPr/>
          </a:p>
          <a:p>
            <a:pPr marL="0" lvl="0" indent="0" algn="l" rtl="0">
              <a:spcBef>
                <a:spcPts val="0"/>
              </a:spcBef>
              <a:spcAft>
                <a:spcPts val="0"/>
              </a:spcAft>
              <a:buNone/>
            </a:pPr>
            <a:endParaRPr/>
          </a:p>
          <a:p>
            <a:pPr marL="0" lvl="0" indent="0" algn="l" rtl="0">
              <a:spcBef>
                <a:spcPts val="0"/>
              </a:spcBef>
              <a:spcAft>
                <a:spcPts val="0"/>
              </a:spcAft>
              <a:buNone/>
            </a:pPr>
            <a:r>
              <a:rPr lang="en" sz="1100" u="sng">
                <a:solidFill>
                  <a:schemeClr val="hlink"/>
                </a:solidFill>
                <a:hlinkClick r:id="rId4"/>
              </a:rPr>
              <a:t>https://csermoocs.adelaide.edu.au/</a:t>
            </a:r>
            <a:endParaRPr/>
          </a:p>
          <a:p>
            <a:pPr marL="0" lvl="0" indent="0" algn="l" rtl="0">
              <a:spcBef>
                <a:spcPts val="0"/>
              </a:spcBef>
              <a:spcAft>
                <a:spcPts val="0"/>
              </a:spcAft>
              <a:buNone/>
            </a:pPr>
            <a:endParaRPr/>
          </a:p>
          <a:p>
            <a:pPr marL="0" lvl="0" indent="0" algn="l" rtl="0">
              <a:spcBef>
                <a:spcPts val="0"/>
              </a:spcBef>
              <a:spcAft>
                <a:spcPts val="0"/>
              </a:spcAft>
              <a:buNone/>
            </a:pPr>
            <a:r>
              <a:rPr lang="en" sz="1600">
                <a:solidFill>
                  <a:schemeClr val="dk1"/>
                </a:solidFill>
                <a:highlight>
                  <a:srgbClr val="FFFFFF"/>
                </a:highlight>
              </a:rPr>
              <a:t>“</a:t>
            </a:r>
            <a:r>
              <a:rPr lang="en">
                <a:solidFill>
                  <a:schemeClr val="dk1"/>
                </a:solidFill>
                <a:highlight>
                  <a:srgbClr val="FFFFFF"/>
                </a:highlight>
              </a:rPr>
              <a:t>We run a range of Digital Technologies programs for Australian teachers, including our free, online CSER MOOC courses, free professional learning events, and our National Lending Library”. (The University of Adelaide) </a:t>
            </a: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138900" y="178600"/>
            <a:ext cx="8813700" cy="480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Australian Curriculum Outcomes </a:t>
            </a:r>
            <a:endParaRPr b="1" u="sng"/>
          </a:p>
          <a:p>
            <a:pPr marL="0" lvl="0" indent="0" algn="ctr" rtl="0">
              <a:spcBef>
                <a:spcPts val="0"/>
              </a:spcBef>
              <a:spcAft>
                <a:spcPts val="0"/>
              </a:spcAft>
              <a:buNone/>
            </a:pPr>
            <a:r>
              <a:rPr lang="en" b="1"/>
              <a:t>Technologies - Digital Technologies</a:t>
            </a:r>
            <a:endParaRPr b="1"/>
          </a:p>
          <a:p>
            <a:pPr marL="0" lvl="0" indent="0" algn="l" rtl="0">
              <a:spcBef>
                <a:spcPts val="0"/>
              </a:spcBef>
              <a:spcAft>
                <a:spcPts val="0"/>
              </a:spcAft>
              <a:buNone/>
            </a:pPr>
            <a:r>
              <a:rPr lang="en" b="1"/>
              <a:t>Year 3 and 4 - Digital Technologies Knowledge and Understanding </a:t>
            </a:r>
            <a:endParaRPr b="1"/>
          </a:p>
          <a:p>
            <a:pPr marL="0" lvl="0" indent="0" algn="l" rtl="0">
              <a:spcBef>
                <a:spcPts val="0"/>
              </a:spcBef>
              <a:spcAft>
                <a:spcPts val="0"/>
              </a:spcAft>
              <a:buNone/>
            </a:pPr>
            <a:r>
              <a:rPr lang="en" sz="1050">
                <a:solidFill>
                  <a:srgbClr val="222222"/>
                </a:solidFill>
                <a:latin typeface="Roboto"/>
                <a:ea typeface="Roboto"/>
                <a:cs typeface="Roboto"/>
                <a:sym typeface="Roboto"/>
              </a:rPr>
              <a:t>Identify and explore a range of digital systems with peripheral devices for different purposes, and transmit different types of </a:t>
            </a:r>
            <a:r>
              <a:rPr lang="en" sz="1050">
                <a:solidFill>
                  <a:srgbClr val="00629B"/>
                </a:solidFill>
                <a:latin typeface="Roboto"/>
                <a:ea typeface="Roboto"/>
                <a:cs typeface="Roboto"/>
                <a:sym typeface="Roboto"/>
              </a:rPr>
              <a:t>data</a:t>
            </a:r>
            <a:r>
              <a:rPr lang="en" sz="1050">
                <a:solidFill>
                  <a:srgbClr val="222222"/>
                </a:solidFill>
                <a:latin typeface="Roboto"/>
                <a:ea typeface="Roboto"/>
                <a:cs typeface="Roboto"/>
                <a:sym typeface="Roboto"/>
              </a:rPr>
              <a:t> </a:t>
            </a:r>
            <a:r>
              <a:rPr lang="en" sz="1050">
                <a:solidFill>
                  <a:srgbClr val="00629B"/>
                </a:solidFill>
                <a:uFill>
                  <a:noFill/>
                </a:uFill>
                <a:latin typeface="Roboto"/>
                <a:ea typeface="Roboto"/>
                <a:cs typeface="Roboto"/>
                <a:sym typeface="Roboto"/>
                <a:hlinkClick r:id="rId3"/>
              </a:rPr>
              <a:t>(ACTDIK007</a:t>
            </a:r>
            <a:endParaRPr b="1"/>
          </a:p>
          <a:p>
            <a:pPr marL="0" lvl="0" indent="0" algn="l" rtl="0">
              <a:spcBef>
                <a:spcPts val="0"/>
              </a:spcBef>
              <a:spcAft>
                <a:spcPts val="0"/>
              </a:spcAft>
              <a:buNone/>
            </a:pPr>
            <a:r>
              <a:rPr lang="en" sz="1050">
                <a:solidFill>
                  <a:srgbClr val="222222"/>
                </a:solidFill>
                <a:latin typeface="Roboto"/>
                <a:ea typeface="Roboto"/>
                <a:cs typeface="Roboto"/>
                <a:sym typeface="Roboto"/>
              </a:rPr>
              <a:t>Recognise different types of </a:t>
            </a:r>
            <a:r>
              <a:rPr lang="en" sz="1050">
                <a:solidFill>
                  <a:srgbClr val="00629B"/>
                </a:solidFill>
                <a:latin typeface="Roboto"/>
                <a:ea typeface="Roboto"/>
                <a:cs typeface="Roboto"/>
                <a:sym typeface="Roboto"/>
              </a:rPr>
              <a:t>data</a:t>
            </a:r>
            <a:r>
              <a:rPr lang="en" sz="1050">
                <a:solidFill>
                  <a:srgbClr val="222222"/>
                </a:solidFill>
                <a:latin typeface="Roboto"/>
                <a:ea typeface="Roboto"/>
                <a:cs typeface="Roboto"/>
                <a:sym typeface="Roboto"/>
              </a:rPr>
              <a:t> and explore how the same </a:t>
            </a:r>
            <a:r>
              <a:rPr lang="en" sz="1050">
                <a:solidFill>
                  <a:srgbClr val="00629B"/>
                </a:solidFill>
                <a:latin typeface="Roboto"/>
                <a:ea typeface="Roboto"/>
                <a:cs typeface="Roboto"/>
                <a:sym typeface="Roboto"/>
              </a:rPr>
              <a:t>data</a:t>
            </a:r>
            <a:r>
              <a:rPr lang="en" sz="1050">
                <a:solidFill>
                  <a:srgbClr val="222222"/>
                </a:solidFill>
                <a:latin typeface="Roboto"/>
                <a:ea typeface="Roboto"/>
                <a:cs typeface="Roboto"/>
                <a:sym typeface="Roboto"/>
              </a:rPr>
              <a:t> can be represented in different ways </a:t>
            </a:r>
            <a:r>
              <a:rPr lang="en" sz="1050">
                <a:solidFill>
                  <a:srgbClr val="00629B"/>
                </a:solidFill>
                <a:uFill>
                  <a:noFill/>
                </a:uFill>
                <a:latin typeface="Roboto"/>
                <a:ea typeface="Roboto"/>
                <a:cs typeface="Roboto"/>
                <a:sym typeface="Roboto"/>
                <a:hlinkClick r:id="rId4"/>
              </a:rPr>
              <a:t>(ACTDIK008 </a:t>
            </a:r>
            <a:endParaRPr b="1"/>
          </a:p>
          <a:p>
            <a:pPr marL="0" lvl="0" indent="0" algn="l" rtl="0">
              <a:spcBef>
                <a:spcPts val="0"/>
              </a:spcBef>
              <a:spcAft>
                <a:spcPts val="0"/>
              </a:spcAft>
              <a:buNone/>
            </a:pPr>
            <a:r>
              <a:rPr lang="en" b="1"/>
              <a:t>Year 5 and 6 - </a:t>
            </a:r>
            <a:r>
              <a:rPr lang="en" b="1">
                <a:solidFill>
                  <a:schemeClr val="dk1"/>
                </a:solidFill>
              </a:rPr>
              <a:t>Digital Technologies Knowledge and Understanding </a:t>
            </a:r>
            <a:endParaRPr b="1">
              <a:solidFill>
                <a:schemeClr val="dk1"/>
              </a:solidFill>
            </a:endParaRPr>
          </a:p>
          <a:p>
            <a:pPr marL="0" lvl="0" indent="0" algn="l" rtl="0">
              <a:spcBef>
                <a:spcPts val="0"/>
              </a:spcBef>
              <a:spcAft>
                <a:spcPts val="0"/>
              </a:spcAft>
              <a:buNone/>
            </a:pPr>
            <a:r>
              <a:rPr lang="en" sz="1050">
                <a:solidFill>
                  <a:srgbClr val="222222"/>
                </a:solidFill>
                <a:latin typeface="Roboto"/>
                <a:ea typeface="Roboto"/>
                <a:cs typeface="Roboto"/>
                <a:sym typeface="Roboto"/>
              </a:rPr>
              <a:t>Examine the main </a:t>
            </a:r>
            <a:r>
              <a:rPr lang="en" sz="1050">
                <a:solidFill>
                  <a:srgbClr val="00629B"/>
                </a:solidFill>
                <a:latin typeface="Roboto"/>
                <a:ea typeface="Roboto"/>
                <a:cs typeface="Roboto"/>
                <a:sym typeface="Roboto"/>
              </a:rPr>
              <a:t>components</a:t>
            </a:r>
            <a:r>
              <a:rPr lang="en" sz="1050">
                <a:solidFill>
                  <a:srgbClr val="222222"/>
                </a:solidFill>
                <a:latin typeface="Roboto"/>
                <a:ea typeface="Roboto"/>
                <a:cs typeface="Roboto"/>
                <a:sym typeface="Roboto"/>
              </a:rPr>
              <a:t> of common digital systems and how they may connect together to form networks to transmit </a:t>
            </a:r>
            <a:r>
              <a:rPr lang="en" sz="1050">
                <a:solidFill>
                  <a:srgbClr val="00629B"/>
                </a:solidFill>
                <a:latin typeface="Roboto"/>
                <a:ea typeface="Roboto"/>
                <a:cs typeface="Roboto"/>
                <a:sym typeface="Roboto"/>
              </a:rPr>
              <a:t>data</a:t>
            </a:r>
            <a:r>
              <a:rPr lang="en" sz="1050">
                <a:solidFill>
                  <a:srgbClr val="222222"/>
                </a:solidFill>
                <a:latin typeface="Roboto"/>
                <a:ea typeface="Roboto"/>
                <a:cs typeface="Roboto"/>
                <a:sym typeface="Roboto"/>
              </a:rPr>
              <a:t> </a:t>
            </a:r>
            <a:r>
              <a:rPr lang="en" sz="1050">
                <a:solidFill>
                  <a:srgbClr val="00629B"/>
                </a:solidFill>
                <a:uFill>
                  <a:noFill/>
                </a:uFill>
                <a:latin typeface="Roboto"/>
                <a:ea typeface="Roboto"/>
                <a:cs typeface="Roboto"/>
                <a:sym typeface="Roboto"/>
                <a:hlinkClick r:id="rId5"/>
              </a:rPr>
              <a:t>(ACTDIK014</a:t>
            </a:r>
            <a:endParaRPr b="1">
              <a:solidFill>
                <a:schemeClr val="dk1"/>
              </a:solidFill>
            </a:endParaRPr>
          </a:p>
          <a:p>
            <a:pPr marL="0" lvl="0" indent="0" algn="l" rtl="0">
              <a:spcBef>
                <a:spcPts val="0"/>
              </a:spcBef>
              <a:spcAft>
                <a:spcPts val="0"/>
              </a:spcAft>
              <a:buNone/>
            </a:pPr>
            <a:r>
              <a:rPr lang="en" sz="1050">
                <a:solidFill>
                  <a:srgbClr val="222222"/>
                </a:solidFill>
                <a:latin typeface="Roboto"/>
                <a:ea typeface="Roboto"/>
                <a:cs typeface="Roboto"/>
                <a:sym typeface="Roboto"/>
              </a:rPr>
              <a:t>Examine how whole numbers are used to represent all </a:t>
            </a:r>
            <a:r>
              <a:rPr lang="en" sz="1050">
                <a:solidFill>
                  <a:srgbClr val="00629B"/>
                </a:solidFill>
                <a:latin typeface="Roboto"/>
                <a:ea typeface="Roboto"/>
                <a:cs typeface="Roboto"/>
                <a:sym typeface="Roboto"/>
              </a:rPr>
              <a:t>data</a:t>
            </a:r>
            <a:r>
              <a:rPr lang="en" sz="1050">
                <a:solidFill>
                  <a:srgbClr val="222222"/>
                </a:solidFill>
                <a:latin typeface="Roboto"/>
                <a:ea typeface="Roboto"/>
                <a:cs typeface="Roboto"/>
                <a:sym typeface="Roboto"/>
              </a:rPr>
              <a:t> in digital systems </a:t>
            </a:r>
            <a:r>
              <a:rPr lang="en" sz="1050">
                <a:solidFill>
                  <a:srgbClr val="00629B"/>
                </a:solidFill>
                <a:uFill>
                  <a:noFill/>
                </a:uFill>
                <a:latin typeface="Roboto"/>
                <a:ea typeface="Roboto"/>
                <a:cs typeface="Roboto"/>
                <a:sym typeface="Roboto"/>
                <a:hlinkClick r:id="rId6"/>
              </a:rPr>
              <a:t>(ACTDIK015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Year 3 and 4 - Digital Technologies Processes and Production Skills</a:t>
            </a:r>
            <a:endParaRPr b="1">
              <a:solidFill>
                <a:schemeClr val="dk1"/>
              </a:solidFill>
            </a:endParaRPr>
          </a:p>
          <a:p>
            <a:pPr marL="0" lvl="0" indent="0" algn="l" rtl="0">
              <a:spcBef>
                <a:spcPts val="0"/>
              </a:spcBef>
              <a:spcAft>
                <a:spcPts val="0"/>
              </a:spcAft>
              <a:buNone/>
            </a:pPr>
            <a:r>
              <a:rPr lang="en" sz="1050">
                <a:solidFill>
                  <a:srgbClr val="222222"/>
                </a:solidFill>
                <a:latin typeface="Roboto"/>
                <a:ea typeface="Roboto"/>
                <a:cs typeface="Roboto"/>
                <a:sym typeface="Roboto"/>
              </a:rPr>
              <a:t>Collect, access and present different types of </a:t>
            </a:r>
            <a:r>
              <a:rPr lang="en" sz="1050">
                <a:solidFill>
                  <a:srgbClr val="00629B"/>
                </a:solidFill>
                <a:latin typeface="Roboto"/>
                <a:ea typeface="Roboto"/>
                <a:cs typeface="Roboto"/>
                <a:sym typeface="Roboto"/>
              </a:rPr>
              <a:t>data</a:t>
            </a:r>
            <a:r>
              <a:rPr lang="en" sz="1050">
                <a:solidFill>
                  <a:srgbClr val="222222"/>
                </a:solidFill>
                <a:latin typeface="Roboto"/>
                <a:ea typeface="Roboto"/>
                <a:cs typeface="Roboto"/>
                <a:sym typeface="Roboto"/>
              </a:rPr>
              <a:t> using simple software to create information and solve problems </a:t>
            </a:r>
            <a:r>
              <a:rPr lang="en" sz="1050">
                <a:solidFill>
                  <a:srgbClr val="00629B"/>
                </a:solidFill>
                <a:uFill>
                  <a:noFill/>
                </a:uFill>
                <a:latin typeface="Roboto"/>
                <a:ea typeface="Roboto"/>
                <a:cs typeface="Roboto"/>
                <a:sym typeface="Roboto"/>
                <a:hlinkClick r:id="rId7"/>
              </a:rPr>
              <a:t>(ACTDIP009 </a:t>
            </a:r>
            <a:endParaRPr b="1">
              <a:solidFill>
                <a:schemeClr val="dk1"/>
              </a:solidFill>
            </a:endParaRPr>
          </a:p>
          <a:p>
            <a:pPr marL="0" lvl="0" indent="0" algn="l" rtl="0">
              <a:spcBef>
                <a:spcPts val="0"/>
              </a:spcBef>
              <a:spcAft>
                <a:spcPts val="0"/>
              </a:spcAft>
              <a:buNone/>
            </a:pPr>
            <a:r>
              <a:rPr lang="en" sz="1050">
                <a:solidFill>
                  <a:srgbClr val="222222"/>
                </a:solidFill>
                <a:latin typeface="Roboto"/>
                <a:ea typeface="Roboto"/>
                <a:cs typeface="Roboto"/>
                <a:sym typeface="Roboto"/>
              </a:rPr>
              <a:t>Define simple problems, and describe and follow a sequence of steps and decisions (algorithms) needed to solve them </a:t>
            </a:r>
            <a:r>
              <a:rPr lang="en" sz="1050">
                <a:solidFill>
                  <a:srgbClr val="00629B"/>
                </a:solidFill>
                <a:uFill>
                  <a:noFill/>
                </a:uFill>
                <a:latin typeface="Roboto"/>
                <a:ea typeface="Roboto"/>
                <a:cs typeface="Roboto"/>
                <a:sym typeface="Roboto"/>
                <a:hlinkClick r:id="rId8"/>
              </a:rPr>
              <a:t>(ACTDIP010</a:t>
            </a:r>
            <a:endParaRPr b="1">
              <a:solidFill>
                <a:schemeClr val="dk1"/>
              </a:solidFill>
            </a:endParaRPr>
          </a:p>
          <a:p>
            <a:pPr marL="0" lvl="0" indent="0" algn="l" rtl="0">
              <a:spcBef>
                <a:spcPts val="0"/>
              </a:spcBef>
              <a:spcAft>
                <a:spcPts val="0"/>
              </a:spcAft>
              <a:buNone/>
            </a:pPr>
            <a:r>
              <a:rPr lang="en" sz="1050">
                <a:solidFill>
                  <a:srgbClr val="222222"/>
                </a:solidFill>
                <a:latin typeface="Roboto"/>
                <a:ea typeface="Roboto"/>
                <a:cs typeface="Roboto"/>
                <a:sym typeface="Roboto"/>
              </a:rPr>
              <a:t>Implement simple digital solutions as visual programs with algorithms involving </a:t>
            </a:r>
            <a:r>
              <a:rPr lang="en" sz="1050">
                <a:solidFill>
                  <a:srgbClr val="00629B"/>
                </a:solidFill>
                <a:latin typeface="Roboto"/>
                <a:ea typeface="Roboto"/>
                <a:cs typeface="Roboto"/>
                <a:sym typeface="Roboto"/>
              </a:rPr>
              <a:t>branching</a:t>
            </a:r>
            <a:r>
              <a:rPr lang="en" sz="1050">
                <a:solidFill>
                  <a:srgbClr val="222222"/>
                </a:solidFill>
                <a:latin typeface="Roboto"/>
                <a:ea typeface="Roboto"/>
                <a:cs typeface="Roboto"/>
                <a:sym typeface="Roboto"/>
              </a:rPr>
              <a:t> (decisions) and user </a:t>
            </a:r>
            <a:r>
              <a:rPr lang="en" sz="1050">
                <a:solidFill>
                  <a:srgbClr val="00629B"/>
                </a:solidFill>
                <a:latin typeface="Roboto"/>
                <a:ea typeface="Roboto"/>
                <a:cs typeface="Roboto"/>
                <a:sym typeface="Roboto"/>
              </a:rPr>
              <a:t>input</a:t>
            </a:r>
            <a:r>
              <a:rPr lang="en" sz="1050">
                <a:solidFill>
                  <a:srgbClr val="222222"/>
                </a:solidFill>
                <a:latin typeface="Roboto"/>
                <a:ea typeface="Roboto"/>
                <a:cs typeface="Roboto"/>
                <a:sym typeface="Roboto"/>
              </a:rPr>
              <a:t> </a:t>
            </a:r>
            <a:r>
              <a:rPr lang="en" sz="1050">
                <a:solidFill>
                  <a:srgbClr val="00629B"/>
                </a:solidFill>
                <a:uFill>
                  <a:noFill/>
                </a:uFill>
                <a:latin typeface="Roboto"/>
                <a:ea typeface="Roboto"/>
                <a:cs typeface="Roboto"/>
                <a:sym typeface="Roboto"/>
                <a:hlinkClick r:id="rId9"/>
              </a:rPr>
              <a:t>(ACTDIP011</a:t>
            </a:r>
            <a:endParaRPr b="1">
              <a:solidFill>
                <a:schemeClr val="dk1"/>
              </a:solidFill>
            </a:endParaRPr>
          </a:p>
          <a:p>
            <a:pPr marL="0" lvl="0" indent="0" algn="l" rtl="0">
              <a:spcBef>
                <a:spcPts val="0"/>
              </a:spcBef>
              <a:spcAft>
                <a:spcPts val="0"/>
              </a:spcAft>
              <a:buNone/>
            </a:pPr>
            <a:r>
              <a:rPr lang="en" sz="1050">
                <a:solidFill>
                  <a:srgbClr val="222222"/>
                </a:solidFill>
                <a:latin typeface="Roboto"/>
                <a:ea typeface="Roboto"/>
                <a:cs typeface="Roboto"/>
                <a:sym typeface="Roboto"/>
              </a:rPr>
              <a:t>Explain how student solutions and existing information systems meet common personal, school or community needs </a:t>
            </a:r>
            <a:r>
              <a:rPr lang="en" sz="1050">
                <a:solidFill>
                  <a:srgbClr val="00629B"/>
                </a:solidFill>
                <a:uFill>
                  <a:noFill/>
                </a:uFill>
                <a:latin typeface="Roboto"/>
                <a:ea typeface="Roboto"/>
                <a:cs typeface="Roboto"/>
                <a:sym typeface="Roboto"/>
                <a:hlinkClick r:id="rId10"/>
              </a:rPr>
              <a:t>(ACTDIP012</a:t>
            </a:r>
            <a:endParaRPr b="1">
              <a:solidFill>
                <a:schemeClr val="dk1"/>
              </a:solidFill>
            </a:endParaRPr>
          </a:p>
          <a:p>
            <a:pPr marL="0" lvl="0" indent="0" algn="l" rtl="0">
              <a:spcBef>
                <a:spcPts val="0"/>
              </a:spcBef>
              <a:spcAft>
                <a:spcPts val="0"/>
              </a:spcAft>
              <a:buNone/>
            </a:pPr>
            <a:r>
              <a:rPr lang="en" sz="1050">
                <a:solidFill>
                  <a:srgbClr val="222222"/>
                </a:solidFill>
                <a:latin typeface="Roboto"/>
                <a:ea typeface="Roboto"/>
                <a:cs typeface="Roboto"/>
                <a:sym typeface="Roboto"/>
              </a:rPr>
              <a:t>Plan, create and communicate ideas and information independently and with others, applying agreed ethical and </a:t>
            </a:r>
            <a:r>
              <a:rPr lang="en" sz="1050">
                <a:solidFill>
                  <a:srgbClr val="00629B"/>
                </a:solidFill>
                <a:latin typeface="Roboto"/>
                <a:ea typeface="Roboto"/>
                <a:cs typeface="Roboto"/>
                <a:sym typeface="Roboto"/>
              </a:rPr>
              <a:t>social protocols</a:t>
            </a:r>
            <a:r>
              <a:rPr lang="en" sz="1050">
                <a:solidFill>
                  <a:srgbClr val="222222"/>
                </a:solidFill>
                <a:latin typeface="Roboto"/>
                <a:ea typeface="Roboto"/>
                <a:cs typeface="Roboto"/>
                <a:sym typeface="Roboto"/>
              </a:rPr>
              <a:t> </a:t>
            </a:r>
            <a:r>
              <a:rPr lang="en" sz="1050">
                <a:solidFill>
                  <a:srgbClr val="00629B"/>
                </a:solidFill>
                <a:uFill>
                  <a:noFill/>
                </a:uFill>
                <a:latin typeface="Roboto"/>
                <a:ea typeface="Roboto"/>
                <a:cs typeface="Roboto"/>
                <a:sym typeface="Roboto"/>
                <a:hlinkClick r:id="rId11"/>
              </a:rPr>
              <a:t>(ACTDIP013 </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Year 5 and 6 - Digital Technologies Processes and Production Skills</a:t>
            </a:r>
            <a:endParaRPr b="1">
              <a:solidFill>
                <a:schemeClr val="dk1"/>
              </a:solidFill>
            </a:endParaRPr>
          </a:p>
          <a:p>
            <a:pPr marL="0" lvl="0" indent="0" algn="l" rtl="0">
              <a:spcBef>
                <a:spcPts val="0"/>
              </a:spcBef>
              <a:spcAft>
                <a:spcPts val="0"/>
              </a:spcAft>
              <a:buNone/>
            </a:pPr>
            <a:r>
              <a:rPr lang="en" sz="1050">
                <a:solidFill>
                  <a:srgbClr val="222222"/>
                </a:solidFill>
                <a:latin typeface="Roboto"/>
                <a:ea typeface="Roboto"/>
                <a:cs typeface="Roboto"/>
                <a:sym typeface="Roboto"/>
              </a:rPr>
              <a:t>Acquire, store and validate different types of </a:t>
            </a:r>
            <a:r>
              <a:rPr lang="en" sz="1050">
                <a:solidFill>
                  <a:srgbClr val="00629B"/>
                </a:solidFill>
                <a:latin typeface="Roboto"/>
                <a:ea typeface="Roboto"/>
                <a:cs typeface="Roboto"/>
                <a:sym typeface="Roboto"/>
              </a:rPr>
              <a:t>data</a:t>
            </a:r>
            <a:r>
              <a:rPr lang="en" sz="1050">
                <a:solidFill>
                  <a:srgbClr val="222222"/>
                </a:solidFill>
                <a:latin typeface="Roboto"/>
                <a:ea typeface="Roboto"/>
                <a:cs typeface="Roboto"/>
                <a:sym typeface="Roboto"/>
              </a:rPr>
              <a:t>, and use a range of software to interpret and visualise </a:t>
            </a:r>
            <a:r>
              <a:rPr lang="en" sz="1050">
                <a:solidFill>
                  <a:srgbClr val="00629B"/>
                </a:solidFill>
                <a:latin typeface="Roboto"/>
                <a:ea typeface="Roboto"/>
                <a:cs typeface="Roboto"/>
                <a:sym typeface="Roboto"/>
              </a:rPr>
              <a:t>data</a:t>
            </a:r>
            <a:r>
              <a:rPr lang="en" sz="1050">
                <a:solidFill>
                  <a:srgbClr val="222222"/>
                </a:solidFill>
                <a:latin typeface="Roboto"/>
                <a:ea typeface="Roboto"/>
                <a:cs typeface="Roboto"/>
                <a:sym typeface="Roboto"/>
              </a:rPr>
              <a:t> to create information </a:t>
            </a:r>
            <a:r>
              <a:rPr lang="en" sz="1050">
                <a:solidFill>
                  <a:srgbClr val="00629B"/>
                </a:solidFill>
                <a:uFill>
                  <a:noFill/>
                </a:uFill>
                <a:latin typeface="Roboto"/>
                <a:ea typeface="Roboto"/>
                <a:cs typeface="Roboto"/>
                <a:sym typeface="Roboto"/>
                <a:hlinkClick r:id="rId12"/>
              </a:rPr>
              <a:t>(ACTDIP016</a:t>
            </a:r>
            <a:endParaRPr b="1"/>
          </a:p>
          <a:p>
            <a:pPr marL="0" lvl="0" indent="0" algn="l" rtl="0">
              <a:spcBef>
                <a:spcPts val="0"/>
              </a:spcBef>
              <a:spcAft>
                <a:spcPts val="0"/>
              </a:spcAft>
              <a:buNone/>
            </a:pPr>
            <a:r>
              <a:rPr lang="en" sz="1050">
                <a:solidFill>
                  <a:srgbClr val="222222"/>
                </a:solidFill>
                <a:latin typeface="Roboto"/>
                <a:ea typeface="Roboto"/>
                <a:cs typeface="Roboto"/>
                <a:sym typeface="Roboto"/>
              </a:rPr>
              <a:t>Define problems in terms of </a:t>
            </a:r>
            <a:r>
              <a:rPr lang="en" sz="1050">
                <a:solidFill>
                  <a:srgbClr val="00629B"/>
                </a:solidFill>
                <a:latin typeface="Roboto"/>
                <a:ea typeface="Roboto"/>
                <a:cs typeface="Roboto"/>
                <a:sym typeface="Roboto"/>
              </a:rPr>
              <a:t>data</a:t>
            </a:r>
            <a:r>
              <a:rPr lang="en" sz="1050">
                <a:solidFill>
                  <a:srgbClr val="222222"/>
                </a:solidFill>
                <a:latin typeface="Roboto"/>
                <a:ea typeface="Roboto"/>
                <a:cs typeface="Roboto"/>
                <a:sym typeface="Roboto"/>
              </a:rPr>
              <a:t> and functional requirements drawing on previously solved problems </a:t>
            </a:r>
            <a:r>
              <a:rPr lang="en" sz="1050">
                <a:solidFill>
                  <a:srgbClr val="00629B"/>
                </a:solidFill>
                <a:uFill>
                  <a:noFill/>
                </a:uFill>
                <a:latin typeface="Roboto"/>
                <a:ea typeface="Roboto"/>
                <a:cs typeface="Roboto"/>
                <a:sym typeface="Roboto"/>
                <a:hlinkClick r:id="rId13"/>
              </a:rPr>
              <a:t>(ACTDIP017 </a:t>
            </a:r>
            <a:endParaRPr/>
          </a:p>
          <a:p>
            <a:pPr marL="0" lvl="0" indent="0" algn="l" rtl="0">
              <a:spcBef>
                <a:spcPts val="0"/>
              </a:spcBef>
              <a:spcAft>
                <a:spcPts val="0"/>
              </a:spcAft>
              <a:buNone/>
            </a:pPr>
            <a:r>
              <a:rPr lang="en" sz="1050">
                <a:solidFill>
                  <a:srgbClr val="222222"/>
                </a:solidFill>
                <a:latin typeface="Roboto"/>
                <a:ea typeface="Roboto"/>
                <a:cs typeface="Roboto"/>
                <a:sym typeface="Roboto"/>
              </a:rPr>
              <a:t>Design a </a:t>
            </a:r>
            <a:r>
              <a:rPr lang="en" sz="1050">
                <a:solidFill>
                  <a:srgbClr val="00629B"/>
                </a:solidFill>
                <a:latin typeface="Roboto"/>
                <a:ea typeface="Roboto"/>
                <a:cs typeface="Roboto"/>
                <a:sym typeface="Roboto"/>
              </a:rPr>
              <a:t>user interface</a:t>
            </a:r>
            <a:r>
              <a:rPr lang="en" sz="1050">
                <a:solidFill>
                  <a:srgbClr val="222222"/>
                </a:solidFill>
                <a:latin typeface="Roboto"/>
                <a:ea typeface="Roboto"/>
                <a:cs typeface="Roboto"/>
                <a:sym typeface="Roboto"/>
              </a:rPr>
              <a:t> for a </a:t>
            </a:r>
            <a:r>
              <a:rPr lang="en" sz="1050">
                <a:solidFill>
                  <a:srgbClr val="00629B"/>
                </a:solidFill>
                <a:latin typeface="Roboto"/>
                <a:ea typeface="Roboto"/>
                <a:cs typeface="Roboto"/>
                <a:sym typeface="Roboto"/>
              </a:rPr>
              <a:t>digital system</a:t>
            </a:r>
            <a:r>
              <a:rPr lang="en" sz="1050">
                <a:solidFill>
                  <a:srgbClr val="222222"/>
                </a:solidFill>
                <a:latin typeface="Roboto"/>
                <a:ea typeface="Roboto"/>
                <a:cs typeface="Roboto"/>
                <a:sym typeface="Roboto"/>
              </a:rPr>
              <a:t> </a:t>
            </a:r>
            <a:r>
              <a:rPr lang="en" sz="1050">
                <a:solidFill>
                  <a:srgbClr val="00629B"/>
                </a:solidFill>
                <a:uFill>
                  <a:noFill/>
                </a:uFill>
                <a:latin typeface="Roboto"/>
                <a:ea typeface="Roboto"/>
                <a:cs typeface="Roboto"/>
                <a:sym typeface="Roboto"/>
                <a:hlinkClick r:id="rId14"/>
              </a:rPr>
              <a:t>(ACTDIP018</a:t>
            </a:r>
            <a:endParaRPr/>
          </a:p>
          <a:p>
            <a:pPr marL="0" lvl="0" indent="0" algn="l" rtl="0">
              <a:spcBef>
                <a:spcPts val="0"/>
              </a:spcBef>
              <a:spcAft>
                <a:spcPts val="0"/>
              </a:spcAft>
              <a:buNone/>
            </a:pPr>
            <a:r>
              <a:rPr lang="en" sz="1050">
                <a:solidFill>
                  <a:srgbClr val="222222"/>
                </a:solidFill>
                <a:latin typeface="Roboto"/>
                <a:ea typeface="Roboto"/>
                <a:cs typeface="Roboto"/>
                <a:sym typeface="Roboto"/>
              </a:rPr>
              <a:t>Design, modify and follow simple algorithms involving sequences of steps, </a:t>
            </a:r>
            <a:r>
              <a:rPr lang="en" sz="1050">
                <a:solidFill>
                  <a:srgbClr val="00629B"/>
                </a:solidFill>
                <a:latin typeface="Roboto"/>
                <a:ea typeface="Roboto"/>
                <a:cs typeface="Roboto"/>
                <a:sym typeface="Roboto"/>
              </a:rPr>
              <a:t>branching</a:t>
            </a:r>
            <a:r>
              <a:rPr lang="en" sz="1050">
                <a:solidFill>
                  <a:srgbClr val="222222"/>
                </a:solidFill>
                <a:latin typeface="Roboto"/>
                <a:ea typeface="Roboto"/>
                <a:cs typeface="Roboto"/>
                <a:sym typeface="Roboto"/>
              </a:rPr>
              <a:t>, and </a:t>
            </a:r>
            <a:r>
              <a:rPr lang="en" sz="1050">
                <a:solidFill>
                  <a:srgbClr val="00629B"/>
                </a:solidFill>
                <a:latin typeface="Roboto"/>
                <a:ea typeface="Roboto"/>
                <a:cs typeface="Roboto"/>
                <a:sym typeface="Roboto"/>
              </a:rPr>
              <a:t>iteration</a:t>
            </a:r>
            <a:r>
              <a:rPr lang="en" sz="1050">
                <a:solidFill>
                  <a:srgbClr val="222222"/>
                </a:solidFill>
                <a:latin typeface="Roboto"/>
                <a:ea typeface="Roboto"/>
                <a:cs typeface="Roboto"/>
                <a:sym typeface="Roboto"/>
              </a:rPr>
              <a:t> (repetition) </a:t>
            </a:r>
            <a:r>
              <a:rPr lang="en" sz="1050">
                <a:solidFill>
                  <a:srgbClr val="00629B"/>
                </a:solidFill>
                <a:uFill>
                  <a:noFill/>
                </a:uFill>
                <a:latin typeface="Roboto"/>
                <a:ea typeface="Roboto"/>
                <a:cs typeface="Roboto"/>
                <a:sym typeface="Roboto"/>
                <a:hlinkClick r:id="rId15"/>
              </a:rPr>
              <a:t>(ACTDIP019</a:t>
            </a:r>
            <a:endParaRPr/>
          </a:p>
          <a:p>
            <a:pPr marL="0" lvl="0" indent="0" algn="l" rtl="0">
              <a:spcBef>
                <a:spcPts val="0"/>
              </a:spcBef>
              <a:spcAft>
                <a:spcPts val="0"/>
              </a:spcAft>
              <a:buNone/>
            </a:pPr>
            <a:r>
              <a:rPr lang="en" sz="1050">
                <a:solidFill>
                  <a:srgbClr val="222222"/>
                </a:solidFill>
                <a:latin typeface="Roboto"/>
                <a:ea typeface="Roboto"/>
                <a:cs typeface="Roboto"/>
                <a:sym typeface="Roboto"/>
              </a:rPr>
              <a:t>Implement digital solutions as simple visual programs involving </a:t>
            </a:r>
            <a:r>
              <a:rPr lang="en" sz="1050">
                <a:solidFill>
                  <a:srgbClr val="00629B"/>
                </a:solidFill>
                <a:latin typeface="Roboto"/>
                <a:ea typeface="Roboto"/>
                <a:cs typeface="Roboto"/>
                <a:sym typeface="Roboto"/>
              </a:rPr>
              <a:t>branching</a:t>
            </a:r>
            <a:r>
              <a:rPr lang="en" sz="1050">
                <a:solidFill>
                  <a:srgbClr val="222222"/>
                </a:solidFill>
                <a:latin typeface="Roboto"/>
                <a:ea typeface="Roboto"/>
                <a:cs typeface="Roboto"/>
                <a:sym typeface="Roboto"/>
              </a:rPr>
              <a:t>, </a:t>
            </a:r>
            <a:r>
              <a:rPr lang="en" sz="1050">
                <a:solidFill>
                  <a:srgbClr val="00629B"/>
                </a:solidFill>
                <a:latin typeface="Roboto"/>
                <a:ea typeface="Roboto"/>
                <a:cs typeface="Roboto"/>
                <a:sym typeface="Roboto"/>
              </a:rPr>
              <a:t>iteration</a:t>
            </a:r>
            <a:r>
              <a:rPr lang="en" sz="1050">
                <a:solidFill>
                  <a:srgbClr val="222222"/>
                </a:solidFill>
                <a:latin typeface="Roboto"/>
                <a:ea typeface="Roboto"/>
                <a:cs typeface="Roboto"/>
                <a:sym typeface="Roboto"/>
              </a:rPr>
              <a:t> (repetition), and user </a:t>
            </a:r>
            <a:r>
              <a:rPr lang="en" sz="1050">
                <a:solidFill>
                  <a:srgbClr val="00629B"/>
                </a:solidFill>
                <a:latin typeface="Roboto"/>
                <a:ea typeface="Roboto"/>
                <a:cs typeface="Roboto"/>
                <a:sym typeface="Roboto"/>
              </a:rPr>
              <a:t>input</a:t>
            </a:r>
            <a:r>
              <a:rPr lang="en" sz="1050">
                <a:solidFill>
                  <a:srgbClr val="222222"/>
                </a:solidFill>
                <a:latin typeface="Roboto"/>
                <a:ea typeface="Roboto"/>
                <a:cs typeface="Roboto"/>
                <a:sym typeface="Roboto"/>
              </a:rPr>
              <a:t> </a:t>
            </a:r>
            <a:r>
              <a:rPr lang="en" sz="1050">
                <a:solidFill>
                  <a:srgbClr val="00629B"/>
                </a:solidFill>
                <a:uFill>
                  <a:noFill/>
                </a:uFill>
                <a:latin typeface="Roboto"/>
                <a:ea typeface="Roboto"/>
                <a:cs typeface="Roboto"/>
                <a:sym typeface="Roboto"/>
                <a:hlinkClick r:id="rId16"/>
              </a:rPr>
              <a:t>(ACTDIP020</a:t>
            </a:r>
            <a:endParaRPr/>
          </a:p>
          <a:p>
            <a:pPr marL="0" lvl="0" indent="0" algn="l" rtl="0">
              <a:spcBef>
                <a:spcPts val="0"/>
              </a:spcBef>
              <a:spcAft>
                <a:spcPts val="0"/>
              </a:spcAft>
              <a:buNone/>
            </a:pPr>
            <a:r>
              <a:rPr lang="en" sz="1050">
                <a:solidFill>
                  <a:srgbClr val="222222"/>
                </a:solidFill>
                <a:latin typeface="Roboto"/>
                <a:ea typeface="Roboto"/>
                <a:cs typeface="Roboto"/>
                <a:sym typeface="Roboto"/>
              </a:rPr>
              <a:t>Explain how student solutions and existing information systems are </a:t>
            </a:r>
            <a:r>
              <a:rPr lang="en" sz="1050">
                <a:solidFill>
                  <a:srgbClr val="00629B"/>
                </a:solidFill>
                <a:latin typeface="Roboto"/>
                <a:ea typeface="Roboto"/>
                <a:cs typeface="Roboto"/>
                <a:sym typeface="Roboto"/>
              </a:rPr>
              <a:t>sustainable</a:t>
            </a:r>
            <a:r>
              <a:rPr lang="en" sz="1050">
                <a:solidFill>
                  <a:srgbClr val="222222"/>
                </a:solidFill>
                <a:latin typeface="Roboto"/>
                <a:ea typeface="Roboto"/>
                <a:cs typeface="Roboto"/>
                <a:sym typeface="Roboto"/>
              </a:rPr>
              <a:t> and meet current and future local community needs </a:t>
            </a:r>
            <a:r>
              <a:rPr lang="en" sz="1050">
                <a:solidFill>
                  <a:srgbClr val="00629B"/>
                </a:solidFill>
                <a:uFill>
                  <a:noFill/>
                </a:uFill>
                <a:latin typeface="Roboto"/>
                <a:ea typeface="Roboto"/>
                <a:cs typeface="Roboto"/>
                <a:sym typeface="Roboto"/>
                <a:hlinkClick r:id="rId17"/>
              </a:rPr>
              <a:t>(ACTDIP021</a:t>
            </a:r>
            <a:endParaRPr/>
          </a:p>
          <a:p>
            <a:pPr marL="0" lvl="0" indent="0" algn="l" rtl="0">
              <a:spcBef>
                <a:spcPts val="0"/>
              </a:spcBef>
              <a:spcAft>
                <a:spcPts val="0"/>
              </a:spcAft>
              <a:buNone/>
            </a:pPr>
            <a:r>
              <a:rPr lang="en" sz="1050">
                <a:solidFill>
                  <a:srgbClr val="222222"/>
                </a:solidFill>
                <a:latin typeface="Roboto"/>
                <a:ea typeface="Roboto"/>
                <a:cs typeface="Roboto"/>
                <a:sym typeface="Roboto"/>
              </a:rPr>
              <a:t>Plan, create and communicate ideas and information, including collaboratively online, applying agreed ethical, social and technical protocols </a:t>
            </a:r>
            <a:r>
              <a:rPr lang="en" sz="1050">
                <a:solidFill>
                  <a:srgbClr val="00629B"/>
                </a:solidFill>
                <a:uFill>
                  <a:noFill/>
                </a:uFill>
                <a:latin typeface="Roboto"/>
                <a:ea typeface="Roboto"/>
                <a:cs typeface="Roboto"/>
                <a:sym typeface="Roboto"/>
                <a:hlinkClick r:id="rId18"/>
              </a:rPr>
              <a:t>(ACTDIP022 </a:t>
            </a:r>
            <a:endParaRPr/>
          </a:p>
          <a:p>
            <a:pPr marL="0" lvl="0" indent="0" algn="l" rtl="0">
              <a:spcBef>
                <a:spcPts val="0"/>
              </a:spcBef>
              <a:spcAft>
                <a:spcPts val="0"/>
              </a:spcAft>
              <a:buNone/>
            </a:pPr>
            <a:r>
              <a:rPr lang="en"/>
              <a:t>**Depends on students’ prior knowledge and time spent on this unit will depend on the specific outcomes covered and achieved.**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385275" y="256850"/>
            <a:ext cx="8412000" cy="45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t>Learning Intentions</a:t>
            </a:r>
            <a:endParaRPr b="1" u="sng"/>
          </a:p>
          <a:p>
            <a:pPr marL="0" lvl="0" indent="0" algn="l" rtl="0">
              <a:spcBef>
                <a:spcPts val="0"/>
              </a:spcBef>
              <a:spcAft>
                <a:spcPts val="0"/>
              </a:spcAft>
              <a:buNone/>
            </a:pPr>
            <a:endParaRPr b="1" u="sng"/>
          </a:p>
          <a:p>
            <a:pPr marL="0" lvl="0" indent="0" algn="l" rtl="0">
              <a:spcBef>
                <a:spcPts val="0"/>
              </a:spcBef>
              <a:spcAft>
                <a:spcPts val="0"/>
              </a:spcAft>
              <a:buNone/>
            </a:pPr>
            <a:r>
              <a:rPr lang="en" b="1"/>
              <a:t>Content</a:t>
            </a:r>
            <a:endParaRPr b="1"/>
          </a:p>
          <a:p>
            <a:pPr marL="0" lvl="0" indent="0" algn="l" rtl="0">
              <a:spcBef>
                <a:spcPts val="0"/>
              </a:spcBef>
              <a:spcAft>
                <a:spcPts val="0"/>
              </a:spcAft>
              <a:buNone/>
            </a:pPr>
            <a:r>
              <a:rPr lang="en"/>
              <a:t>To understand artificial intelligence by extending students knowledge on binary codes,  data, coding and helping them see in to the future of artificial intelligence. </a:t>
            </a:r>
            <a:endParaRPr/>
          </a:p>
          <a:p>
            <a:pPr marL="0" lvl="0" indent="0" algn="l" rtl="0">
              <a:spcBef>
                <a:spcPts val="0"/>
              </a:spcBef>
              <a:spcAft>
                <a:spcPts val="0"/>
              </a:spcAft>
              <a:buNone/>
            </a:pPr>
            <a:endParaRPr/>
          </a:p>
          <a:p>
            <a:pPr marL="0" lvl="0" indent="0" algn="l" rtl="0">
              <a:spcBef>
                <a:spcPts val="0"/>
              </a:spcBef>
              <a:spcAft>
                <a:spcPts val="0"/>
              </a:spcAft>
              <a:buNone/>
            </a:pPr>
            <a:r>
              <a:rPr lang="en" b="1"/>
              <a:t>Language</a:t>
            </a:r>
            <a:endParaRPr b="1"/>
          </a:p>
          <a:p>
            <a:pPr marL="0" lvl="0" indent="0" algn="l" rtl="0">
              <a:spcBef>
                <a:spcPts val="0"/>
              </a:spcBef>
              <a:spcAft>
                <a:spcPts val="0"/>
              </a:spcAft>
              <a:buNone/>
            </a:pPr>
            <a:r>
              <a:rPr lang="en"/>
              <a:t>To define words artificial intelligence, machine learning, coding, data and algorithm.</a:t>
            </a:r>
            <a:endParaRPr/>
          </a:p>
          <a:p>
            <a:pPr marL="0" lvl="0" indent="0" algn="l" rtl="0">
              <a:spcBef>
                <a:spcPts val="0"/>
              </a:spcBef>
              <a:spcAft>
                <a:spcPts val="0"/>
              </a:spcAft>
              <a:buNone/>
            </a:pPr>
            <a:endParaRPr/>
          </a:p>
          <a:p>
            <a:pPr marL="0" lvl="0" indent="0" algn="l" rtl="0">
              <a:spcBef>
                <a:spcPts val="0"/>
              </a:spcBef>
              <a:spcAft>
                <a:spcPts val="0"/>
              </a:spcAft>
              <a:buNone/>
            </a:pPr>
            <a:r>
              <a:rPr lang="en" b="1"/>
              <a:t>Social</a:t>
            </a:r>
            <a:endParaRPr b="1"/>
          </a:p>
          <a:p>
            <a:pPr marL="0" lvl="0" indent="0" algn="l" rtl="0">
              <a:spcBef>
                <a:spcPts val="0"/>
              </a:spcBef>
              <a:spcAft>
                <a:spcPts val="0"/>
              </a:spcAft>
              <a:buNone/>
            </a:pPr>
            <a:r>
              <a:rPr lang="en"/>
              <a:t>To discuss their knowledge in this area with students in a whole class setting and small groups.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u="sng"/>
              <a:t>Success Criteria</a:t>
            </a:r>
            <a:endParaRPr b="1" u="sng"/>
          </a:p>
          <a:p>
            <a:pPr marL="0" lvl="0" indent="0" algn="l" rtl="0">
              <a:spcBef>
                <a:spcPts val="0"/>
              </a:spcBef>
              <a:spcAft>
                <a:spcPts val="0"/>
              </a:spcAft>
              <a:buNone/>
            </a:pPr>
            <a:r>
              <a:rPr lang="en"/>
              <a:t>I can understand the terms artificial intelligence, machine learning, coding and data. </a:t>
            </a:r>
            <a:endParaRPr/>
          </a:p>
          <a:p>
            <a:pPr marL="0" lvl="0" indent="0" algn="l" rtl="0">
              <a:spcBef>
                <a:spcPts val="0"/>
              </a:spcBef>
              <a:spcAft>
                <a:spcPts val="0"/>
              </a:spcAft>
              <a:buNone/>
            </a:pPr>
            <a:r>
              <a:rPr lang="en"/>
              <a:t>I can use an artificial intelligence program such as Autodraw</a:t>
            </a:r>
            <a:endParaRPr/>
          </a:p>
          <a:p>
            <a:pPr marL="0" lvl="0" indent="0" algn="l" rtl="0">
              <a:spcBef>
                <a:spcPts val="0"/>
              </a:spcBef>
              <a:spcAft>
                <a:spcPts val="0"/>
              </a:spcAft>
              <a:buNone/>
            </a:pPr>
            <a:r>
              <a:rPr lang="en"/>
              <a:t>I can use a simple coding program</a:t>
            </a:r>
            <a:endParaRPr/>
          </a:p>
          <a:p>
            <a:pPr marL="0" lvl="0" indent="0" algn="l" rtl="0">
              <a:spcBef>
                <a:spcPts val="0"/>
              </a:spcBef>
              <a:spcAft>
                <a:spcPts val="0"/>
              </a:spcAft>
              <a:buNone/>
            </a:pPr>
            <a:r>
              <a:rPr lang="en"/>
              <a:t>I can explain artificial intelligence and machine learning to another person</a:t>
            </a:r>
            <a:endParaRPr/>
          </a:p>
          <a:p>
            <a:pPr marL="0" lvl="0" indent="0" algn="l" rtl="0">
              <a:spcBef>
                <a:spcPts val="0"/>
              </a:spcBef>
              <a:spcAft>
                <a:spcPts val="0"/>
              </a:spcAft>
              <a:buNone/>
            </a:pPr>
            <a:r>
              <a:rPr lang="en"/>
              <a:t>I know where I can go if I want extra information on artificial intelligence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218325" y="269700"/>
            <a:ext cx="8668800" cy="1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t>What is Artificial Intelligence</a:t>
            </a:r>
            <a:r>
              <a:rPr lang="en" sz="2100"/>
              <a:t>?</a:t>
            </a:r>
            <a:endParaRPr sz="2100"/>
          </a:p>
          <a:p>
            <a:pPr marL="0" lvl="0" indent="0" algn="ctr" rtl="0">
              <a:spcBef>
                <a:spcPts val="0"/>
              </a:spcBef>
              <a:spcAft>
                <a:spcPts val="0"/>
              </a:spcAft>
              <a:buNone/>
            </a:pPr>
            <a:r>
              <a:rPr lang="en" sz="2100"/>
              <a:t>Brainstorm either as a whole class, with a partner or independently a definition of </a:t>
            </a:r>
            <a:r>
              <a:rPr lang="en" sz="2100" u="sng"/>
              <a:t>artificial intelligence</a:t>
            </a:r>
            <a:r>
              <a:rPr lang="en" sz="2100"/>
              <a:t> from your current knowledge.</a:t>
            </a:r>
            <a:endParaRPr sz="2100"/>
          </a:p>
        </p:txBody>
      </p:sp>
      <p:pic>
        <p:nvPicPr>
          <p:cNvPr id="73" name="Google Shape;73;p16"/>
          <p:cNvPicPr preferRelativeResize="0"/>
          <p:nvPr/>
        </p:nvPicPr>
        <p:blipFill>
          <a:blip r:embed="rId3">
            <a:alphaModFix/>
          </a:blip>
          <a:stretch>
            <a:fillRect/>
          </a:stretch>
        </p:blipFill>
        <p:spPr>
          <a:xfrm>
            <a:off x="152400" y="1565100"/>
            <a:ext cx="3425999" cy="3425999"/>
          </a:xfrm>
          <a:prstGeom prst="rect">
            <a:avLst/>
          </a:prstGeom>
          <a:noFill/>
          <a:ln>
            <a:noFill/>
          </a:ln>
        </p:spPr>
      </p:pic>
      <p:sp>
        <p:nvSpPr>
          <p:cNvPr id="74" name="Google Shape;74;p16"/>
          <p:cNvSpPr/>
          <p:nvPr/>
        </p:nvSpPr>
        <p:spPr>
          <a:xfrm>
            <a:off x="5278350" y="2073300"/>
            <a:ext cx="3608820" cy="2581416"/>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There is no wrong idea. Have-a-go even if you don’t think you know the exact right answer.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p:nvPr/>
        </p:nvSpPr>
        <p:spPr>
          <a:xfrm>
            <a:off x="295375" y="179800"/>
            <a:ext cx="8655900" cy="47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Artificial Intelligence - Dictionary Definitions.</a:t>
            </a:r>
            <a:endParaRPr b="1" u="sng"/>
          </a:p>
          <a:p>
            <a:pPr marL="0" lvl="0" indent="0" algn="l" rtl="0">
              <a:spcBef>
                <a:spcPts val="0"/>
              </a:spcBef>
              <a:spcAft>
                <a:spcPts val="0"/>
              </a:spcAft>
              <a:buNone/>
            </a:pPr>
            <a:endParaRPr b="1" u="sng"/>
          </a:p>
          <a:p>
            <a:pPr marL="0" lvl="0" indent="0" algn="l" rtl="0">
              <a:spcBef>
                <a:spcPts val="0"/>
              </a:spcBef>
              <a:spcAft>
                <a:spcPts val="0"/>
              </a:spcAft>
              <a:buNone/>
            </a:pPr>
            <a:r>
              <a:rPr lang="en" b="1">
                <a:solidFill>
                  <a:srgbClr val="4A86E8"/>
                </a:solidFill>
              </a:rPr>
              <a:t>Oxford Dictionary </a:t>
            </a:r>
            <a:r>
              <a:rPr lang="en" sz="1350">
                <a:solidFill>
                  <a:srgbClr val="333333"/>
                </a:solidFill>
                <a:highlight>
                  <a:srgbClr val="FCFCFC"/>
                </a:highlight>
                <a:latin typeface="Georgia"/>
                <a:ea typeface="Georgia"/>
                <a:cs typeface="Georgia"/>
                <a:sym typeface="Georgia"/>
              </a:rPr>
              <a:t>“The theory and development of computer systems able to perform tasks normally requiring human intelligence, such as visual perception, speech recognition, decision-making, and translation between languages.”</a:t>
            </a:r>
            <a:endParaRPr sz="1350">
              <a:solidFill>
                <a:srgbClr val="333333"/>
              </a:solidFill>
              <a:highlight>
                <a:srgbClr val="FCFCFC"/>
              </a:highlight>
              <a:latin typeface="Georgia"/>
              <a:ea typeface="Georgia"/>
              <a:cs typeface="Georgia"/>
              <a:sym typeface="Georgia"/>
            </a:endParaRPr>
          </a:p>
          <a:p>
            <a:pPr marL="0" lvl="0" indent="0" algn="l" rtl="0">
              <a:spcBef>
                <a:spcPts val="0"/>
              </a:spcBef>
              <a:spcAft>
                <a:spcPts val="0"/>
              </a:spcAft>
              <a:buNone/>
            </a:pPr>
            <a:endParaRPr sz="1350">
              <a:solidFill>
                <a:srgbClr val="333333"/>
              </a:solidFill>
              <a:highlight>
                <a:srgbClr val="FCFCFC"/>
              </a:highlight>
              <a:latin typeface="Georgia"/>
              <a:ea typeface="Georgia"/>
              <a:cs typeface="Georgia"/>
              <a:sym typeface="Georgia"/>
            </a:endParaRPr>
          </a:p>
          <a:p>
            <a:pPr marL="0" lvl="0" indent="0" algn="l" rtl="0">
              <a:lnSpc>
                <a:spcPct val="115000"/>
              </a:lnSpc>
              <a:spcBef>
                <a:spcPts val="1400"/>
              </a:spcBef>
              <a:spcAft>
                <a:spcPts val="0"/>
              </a:spcAft>
              <a:buClr>
                <a:schemeClr val="dk1"/>
              </a:buClr>
              <a:buSzPts val="1100"/>
              <a:buFont typeface="Arial"/>
              <a:buNone/>
            </a:pPr>
            <a:r>
              <a:rPr lang="en" sz="1350">
                <a:solidFill>
                  <a:srgbClr val="4A86E8"/>
                </a:solidFill>
                <a:highlight>
                  <a:srgbClr val="FCFCFC"/>
                </a:highlight>
                <a:uFill>
                  <a:noFill/>
                </a:uFill>
                <a:latin typeface="Georgia"/>
                <a:ea typeface="Georgia"/>
                <a:cs typeface="Georgia"/>
                <a:sym typeface="Georgia"/>
                <a:hlinkClick r:id="rId3"/>
              </a:rPr>
              <a:t>Merriam-Webster</a:t>
            </a:r>
            <a:r>
              <a:rPr lang="en" sz="1350">
                <a:solidFill>
                  <a:srgbClr val="333333"/>
                </a:solidFill>
                <a:highlight>
                  <a:srgbClr val="FCFCFC"/>
                </a:highlight>
                <a:latin typeface="Georgia"/>
                <a:ea typeface="Georgia"/>
                <a:cs typeface="Georgia"/>
                <a:sym typeface="Georgia"/>
              </a:rPr>
              <a:t> defines artificial intelligence this way:</a:t>
            </a:r>
            <a:endParaRPr sz="1350">
              <a:solidFill>
                <a:srgbClr val="333333"/>
              </a:solidFill>
              <a:highlight>
                <a:srgbClr val="FCFCFC"/>
              </a:highlight>
              <a:latin typeface="Georgia"/>
              <a:ea typeface="Georgia"/>
              <a:cs typeface="Georgia"/>
              <a:sym typeface="Georgia"/>
            </a:endParaRPr>
          </a:p>
          <a:p>
            <a:pPr marL="977900" lvl="0" indent="-314325" algn="l" rtl="0">
              <a:lnSpc>
                <a:spcPct val="115000"/>
              </a:lnSpc>
              <a:spcBef>
                <a:spcPts val="1900"/>
              </a:spcBef>
              <a:spcAft>
                <a:spcPts val="0"/>
              </a:spcAft>
              <a:buClr>
                <a:srgbClr val="333333"/>
              </a:buClr>
              <a:buSzPts val="1350"/>
              <a:buFont typeface="Georgia"/>
              <a:buAutoNum type="arabicPeriod"/>
            </a:pPr>
            <a:r>
              <a:rPr lang="en" sz="1350">
                <a:solidFill>
                  <a:srgbClr val="333333"/>
                </a:solidFill>
                <a:highlight>
                  <a:srgbClr val="FCFCFC"/>
                </a:highlight>
                <a:latin typeface="Georgia"/>
                <a:ea typeface="Georgia"/>
                <a:cs typeface="Georgia"/>
                <a:sym typeface="Georgia"/>
              </a:rPr>
              <a:t>      A branch of computer science dealing with the simulation of intelligent behavior in computers.</a:t>
            </a:r>
            <a:endParaRPr sz="1350">
              <a:solidFill>
                <a:srgbClr val="333333"/>
              </a:solidFill>
              <a:highlight>
                <a:srgbClr val="FCFCFC"/>
              </a:highlight>
              <a:latin typeface="Georgia"/>
              <a:ea typeface="Georgia"/>
              <a:cs typeface="Georgia"/>
              <a:sym typeface="Georgia"/>
            </a:endParaRPr>
          </a:p>
          <a:p>
            <a:pPr marL="977900" lvl="0" indent="-314325" algn="l" rtl="0">
              <a:lnSpc>
                <a:spcPct val="115000"/>
              </a:lnSpc>
              <a:spcBef>
                <a:spcPts val="0"/>
              </a:spcBef>
              <a:spcAft>
                <a:spcPts val="0"/>
              </a:spcAft>
              <a:buClr>
                <a:srgbClr val="333333"/>
              </a:buClr>
              <a:buSzPts val="1350"/>
              <a:buFont typeface="Georgia"/>
              <a:buAutoNum type="arabicPeriod"/>
            </a:pPr>
            <a:r>
              <a:rPr lang="en" sz="1350">
                <a:solidFill>
                  <a:srgbClr val="333333"/>
                </a:solidFill>
                <a:highlight>
                  <a:srgbClr val="FCFCFC"/>
                </a:highlight>
                <a:latin typeface="Georgia"/>
                <a:ea typeface="Georgia"/>
                <a:cs typeface="Georgia"/>
                <a:sym typeface="Georgia"/>
              </a:rPr>
              <a:t>      The capability of a machine to imitate intelligent human behavior.</a:t>
            </a:r>
            <a:endParaRPr sz="1350">
              <a:solidFill>
                <a:srgbClr val="333333"/>
              </a:solidFill>
              <a:highlight>
                <a:srgbClr val="FCFCFC"/>
              </a:highlight>
              <a:latin typeface="Georgia"/>
              <a:ea typeface="Georgia"/>
              <a:cs typeface="Georgia"/>
              <a:sym typeface="Georgia"/>
            </a:endParaRPr>
          </a:p>
          <a:p>
            <a:pPr marL="0" lvl="0" indent="0" algn="l" rtl="0">
              <a:spcBef>
                <a:spcPts val="1900"/>
              </a:spcBef>
              <a:spcAft>
                <a:spcPts val="0"/>
              </a:spcAft>
              <a:buNone/>
            </a:pPr>
            <a:r>
              <a:rPr lang="en" sz="1350">
                <a:solidFill>
                  <a:srgbClr val="333333"/>
                </a:solidFill>
                <a:highlight>
                  <a:srgbClr val="FCFCFC"/>
                </a:highlight>
                <a:latin typeface="Georgia"/>
                <a:ea typeface="Georgia"/>
                <a:cs typeface="Georgia"/>
                <a:sym typeface="Georgia"/>
              </a:rPr>
              <a:t>The </a:t>
            </a:r>
            <a:r>
              <a:rPr lang="en" sz="1350">
                <a:solidFill>
                  <a:srgbClr val="003891"/>
                </a:solidFill>
                <a:highlight>
                  <a:srgbClr val="FCFCFC"/>
                </a:highlight>
                <a:uFill>
                  <a:noFill/>
                </a:uFill>
                <a:latin typeface="Georgia"/>
                <a:ea typeface="Georgia"/>
                <a:cs typeface="Georgia"/>
                <a:sym typeface="Georgia"/>
                <a:hlinkClick r:id="rId4"/>
              </a:rPr>
              <a:t>Encyclopedia Britannica</a:t>
            </a:r>
            <a:r>
              <a:rPr lang="en" sz="1350">
                <a:solidFill>
                  <a:srgbClr val="333333"/>
                </a:solidFill>
                <a:highlight>
                  <a:srgbClr val="FCFCFC"/>
                </a:highlight>
                <a:latin typeface="Georgia"/>
                <a:ea typeface="Georgia"/>
                <a:cs typeface="Georgia"/>
                <a:sym typeface="Georgia"/>
              </a:rPr>
              <a:t> states, “artificial intelligence (AI), the ability of a digital computer or computer-controlled robot to perform tasks commonly associated with</a:t>
            </a:r>
            <a:endParaRPr sz="1350">
              <a:solidFill>
                <a:srgbClr val="333333"/>
              </a:solidFill>
              <a:highlight>
                <a:srgbClr val="FCFCFC"/>
              </a:highlight>
              <a:latin typeface="Georgia"/>
              <a:ea typeface="Georgia"/>
              <a:cs typeface="Georgia"/>
              <a:sym typeface="Georgia"/>
            </a:endParaRPr>
          </a:p>
          <a:p>
            <a:pPr marL="0" lvl="0" indent="0" algn="l" rtl="0">
              <a:spcBef>
                <a:spcPts val="0"/>
              </a:spcBef>
              <a:spcAft>
                <a:spcPts val="0"/>
              </a:spcAft>
              <a:buNone/>
            </a:pPr>
            <a:r>
              <a:rPr lang="en" sz="1350">
                <a:solidFill>
                  <a:srgbClr val="333333"/>
                </a:solidFill>
                <a:highlight>
                  <a:srgbClr val="FCFCFC"/>
                </a:highlight>
                <a:latin typeface="Georgia"/>
                <a:ea typeface="Georgia"/>
                <a:cs typeface="Georgia"/>
                <a:sym typeface="Georgia"/>
              </a:rPr>
              <a:t> intelligent beings.”</a:t>
            </a:r>
            <a:endParaRPr sz="1350">
              <a:solidFill>
                <a:srgbClr val="333333"/>
              </a:solidFill>
              <a:highlight>
                <a:srgbClr val="FCFCFC"/>
              </a:highlight>
              <a:latin typeface="Georgia"/>
              <a:ea typeface="Georgia"/>
              <a:cs typeface="Georgia"/>
              <a:sym typeface="Georgia"/>
            </a:endParaRPr>
          </a:p>
          <a:p>
            <a:pPr marL="0" lvl="0" indent="0" algn="l" rtl="0">
              <a:spcBef>
                <a:spcPts val="0"/>
              </a:spcBef>
              <a:spcAft>
                <a:spcPts val="0"/>
              </a:spcAft>
              <a:buNone/>
            </a:pPr>
            <a:endParaRPr sz="1350">
              <a:solidFill>
                <a:srgbClr val="333333"/>
              </a:solidFill>
              <a:highlight>
                <a:srgbClr val="FCFCFC"/>
              </a:highlight>
              <a:latin typeface="Georgia"/>
              <a:ea typeface="Georgia"/>
              <a:cs typeface="Georgia"/>
              <a:sym typeface="Georgia"/>
            </a:endParaRPr>
          </a:p>
          <a:p>
            <a:pPr marL="0" lvl="0" indent="0" algn="l" rtl="0">
              <a:spcBef>
                <a:spcPts val="0"/>
              </a:spcBef>
              <a:spcAft>
                <a:spcPts val="0"/>
              </a:spcAft>
              <a:buNone/>
            </a:pPr>
            <a:r>
              <a:rPr lang="en" sz="1800">
                <a:solidFill>
                  <a:srgbClr val="FF0000"/>
                </a:solidFill>
                <a:highlight>
                  <a:srgbClr val="FCFCFC"/>
                </a:highlight>
                <a:latin typeface="Georgia"/>
                <a:ea typeface="Georgia"/>
                <a:cs typeface="Georgia"/>
                <a:sym typeface="Georgia"/>
              </a:rPr>
              <a:t>How close were you to the dictionary definition? Discuss. </a:t>
            </a:r>
            <a:endParaRPr sz="1800">
              <a:solidFill>
                <a:srgbClr val="FF0000"/>
              </a:solidFill>
              <a:highlight>
                <a:srgbClr val="FCFCFC"/>
              </a:highlight>
              <a:latin typeface="Georgia"/>
              <a:ea typeface="Georgia"/>
              <a:cs typeface="Georgia"/>
              <a:sym typeface="Georgia"/>
            </a:endParaRPr>
          </a:p>
        </p:txBody>
      </p:sp>
      <p:pic>
        <p:nvPicPr>
          <p:cNvPr id="80" name="Google Shape;80;p17"/>
          <p:cNvPicPr preferRelativeResize="0"/>
          <p:nvPr/>
        </p:nvPicPr>
        <p:blipFill>
          <a:blip r:embed="rId5">
            <a:alphaModFix/>
          </a:blip>
          <a:stretch>
            <a:fillRect/>
          </a:stretch>
        </p:blipFill>
        <p:spPr>
          <a:xfrm>
            <a:off x="6254370" y="3182025"/>
            <a:ext cx="2424650" cy="187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138675" y="169375"/>
            <a:ext cx="8860800" cy="48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sz="3100"/>
              <a:t>Data</a:t>
            </a:r>
            <a:endParaRPr sz="3100"/>
          </a:p>
          <a:p>
            <a:pPr marL="0" lvl="0" indent="0" algn="ctr" rtl="0">
              <a:spcBef>
                <a:spcPts val="0"/>
              </a:spcBef>
              <a:spcAft>
                <a:spcPts val="0"/>
              </a:spcAft>
              <a:buNone/>
            </a:pPr>
            <a:endParaRPr sz="3100"/>
          </a:p>
          <a:p>
            <a:pPr marL="0" lvl="0" indent="0" algn="ctr" rtl="0">
              <a:spcBef>
                <a:spcPts val="0"/>
              </a:spcBef>
              <a:spcAft>
                <a:spcPts val="0"/>
              </a:spcAft>
              <a:buNone/>
            </a:pPr>
            <a:r>
              <a:rPr lang="en" sz="3100"/>
              <a:t>Binary Code</a:t>
            </a:r>
            <a:endParaRPr sz="3100"/>
          </a:p>
          <a:p>
            <a:pPr marL="0" lvl="0" indent="0" algn="ctr" rtl="0">
              <a:spcBef>
                <a:spcPts val="0"/>
              </a:spcBef>
              <a:spcAft>
                <a:spcPts val="0"/>
              </a:spcAft>
              <a:buNone/>
            </a:pPr>
            <a:endParaRPr sz="3100"/>
          </a:p>
          <a:p>
            <a:pPr marL="0" lvl="0" indent="0" algn="ctr" rtl="0">
              <a:spcBef>
                <a:spcPts val="0"/>
              </a:spcBef>
              <a:spcAft>
                <a:spcPts val="0"/>
              </a:spcAft>
              <a:buNone/>
            </a:pPr>
            <a:r>
              <a:rPr lang="en" sz="3100"/>
              <a:t>Coding</a:t>
            </a:r>
            <a:endParaRPr sz="3100"/>
          </a:p>
          <a:p>
            <a:pPr marL="0" lvl="0" indent="0" algn="ctr" rtl="0">
              <a:spcBef>
                <a:spcPts val="0"/>
              </a:spcBef>
              <a:spcAft>
                <a:spcPts val="0"/>
              </a:spcAft>
              <a:buNone/>
            </a:pPr>
            <a:endParaRPr sz="3100"/>
          </a:p>
          <a:p>
            <a:pPr marL="0" lvl="0" indent="0" algn="ctr" rtl="0">
              <a:spcBef>
                <a:spcPts val="0"/>
              </a:spcBef>
              <a:spcAft>
                <a:spcPts val="0"/>
              </a:spcAft>
              <a:buNone/>
            </a:pPr>
            <a:r>
              <a:rPr lang="en" sz="3100"/>
              <a:t>Machine Learning</a:t>
            </a:r>
            <a:endParaRPr sz="3100"/>
          </a:p>
          <a:p>
            <a:pPr marL="0" lvl="0" indent="0" algn="ctr" rtl="0">
              <a:spcBef>
                <a:spcPts val="0"/>
              </a:spcBef>
              <a:spcAft>
                <a:spcPts val="0"/>
              </a:spcAft>
              <a:buNone/>
            </a:pPr>
            <a:endParaRPr sz="3100"/>
          </a:p>
          <a:p>
            <a:pPr marL="0" lvl="0" indent="0" algn="ctr" rtl="0">
              <a:spcBef>
                <a:spcPts val="0"/>
              </a:spcBef>
              <a:spcAft>
                <a:spcPts val="0"/>
              </a:spcAft>
              <a:buNone/>
            </a:pPr>
            <a:r>
              <a:rPr lang="en" sz="3100"/>
              <a:t>Artificial Intelligence</a:t>
            </a:r>
            <a:endParaRPr sz="3100"/>
          </a:p>
        </p:txBody>
      </p:sp>
      <p:sp>
        <p:nvSpPr>
          <p:cNvPr id="86" name="Google Shape;86;p18"/>
          <p:cNvSpPr/>
          <p:nvPr/>
        </p:nvSpPr>
        <p:spPr>
          <a:xfrm>
            <a:off x="4470975" y="980575"/>
            <a:ext cx="294300" cy="4902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p:nvPr/>
        </p:nvSpPr>
        <p:spPr>
          <a:xfrm>
            <a:off x="4424850" y="1926338"/>
            <a:ext cx="294300" cy="4902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p:cNvSpPr/>
          <p:nvPr/>
        </p:nvSpPr>
        <p:spPr>
          <a:xfrm>
            <a:off x="4421925" y="2872100"/>
            <a:ext cx="294300" cy="4902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8"/>
          <p:cNvSpPr/>
          <p:nvPr/>
        </p:nvSpPr>
        <p:spPr>
          <a:xfrm>
            <a:off x="4421925" y="3808975"/>
            <a:ext cx="294300" cy="4902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8"/>
          <p:cNvSpPr txBox="1"/>
          <p:nvPr/>
        </p:nvSpPr>
        <p:spPr>
          <a:xfrm>
            <a:off x="361050" y="442250"/>
            <a:ext cx="3172500" cy="740400"/>
          </a:xfrm>
          <a:prstGeom prst="rect">
            <a:avLst/>
          </a:prstGeom>
          <a:solidFill>
            <a:srgbClr val="00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Learning Progression</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p:nvPr/>
        </p:nvSpPr>
        <p:spPr>
          <a:xfrm>
            <a:off x="225100" y="202600"/>
            <a:ext cx="8610000" cy="474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t>Data</a:t>
            </a:r>
            <a:endParaRPr sz="1800" b="1" u="sng"/>
          </a:p>
          <a:p>
            <a:pPr marL="0" lvl="0" indent="0" algn="l" rtl="0">
              <a:spcBef>
                <a:spcPts val="0"/>
              </a:spcBef>
              <a:spcAft>
                <a:spcPts val="0"/>
              </a:spcAft>
              <a:buNone/>
            </a:pPr>
            <a:r>
              <a:rPr lang="en" b="1"/>
              <a:t>Computers need DATA.</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Do you have a good understanding of the word ‘data’?</a:t>
            </a:r>
            <a:endParaRPr b="1"/>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Questions</a:t>
            </a:r>
            <a:r>
              <a:rPr lang="en">
                <a:solidFill>
                  <a:schemeClr val="dk1"/>
                </a:solidFill>
              </a:rPr>
              <a:t>:</a:t>
            </a:r>
            <a:endParaRPr>
              <a:solidFill>
                <a:schemeClr val="dk1"/>
              </a:solidFill>
            </a:endParaRPr>
          </a:p>
          <a:p>
            <a:pPr marL="0" lvl="0" indent="0" algn="l" rtl="0">
              <a:spcBef>
                <a:spcPts val="0"/>
              </a:spcBef>
              <a:spcAft>
                <a:spcPts val="0"/>
              </a:spcAft>
              <a:buNone/>
            </a:pPr>
            <a:r>
              <a:rPr lang="en">
                <a:solidFill>
                  <a:schemeClr val="dk1"/>
                </a:solidFill>
              </a:rPr>
              <a:t>What does data mean?</a:t>
            </a:r>
            <a:endParaRPr>
              <a:solidFill>
                <a:schemeClr val="dk1"/>
              </a:solidFill>
            </a:endParaRPr>
          </a:p>
          <a:p>
            <a:pPr marL="0" lvl="0" indent="0" algn="l" rtl="0">
              <a:spcBef>
                <a:spcPts val="0"/>
              </a:spcBef>
              <a:spcAft>
                <a:spcPts val="0"/>
              </a:spcAft>
              <a:buNone/>
            </a:pPr>
            <a:r>
              <a:rPr lang="en">
                <a:solidFill>
                  <a:schemeClr val="dk1"/>
                </a:solidFill>
              </a:rPr>
              <a:t>What are some examples of data?</a:t>
            </a:r>
            <a:endParaRPr>
              <a:solidFill>
                <a:schemeClr val="dk1"/>
              </a:solidFill>
            </a:endParaRPr>
          </a:p>
          <a:p>
            <a:pPr marL="0" lvl="0" indent="0" algn="l" rtl="0">
              <a:spcBef>
                <a:spcPts val="0"/>
              </a:spcBef>
              <a:spcAft>
                <a:spcPts val="0"/>
              </a:spcAft>
              <a:buNone/>
            </a:pPr>
            <a:r>
              <a:rPr lang="en">
                <a:solidFill>
                  <a:schemeClr val="dk1"/>
                </a:solidFill>
              </a:rPr>
              <a:t>What do you remember from Chance and Data lessons? </a:t>
            </a:r>
            <a:endParaRPr>
              <a:solidFill>
                <a:schemeClr val="dk1"/>
              </a:solidFill>
            </a:endParaRPr>
          </a:p>
          <a:p>
            <a:pPr marL="0" lvl="0" indent="0" algn="l" rtl="0">
              <a:spcBef>
                <a:spcPts val="0"/>
              </a:spcBef>
              <a:spcAft>
                <a:spcPts val="0"/>
              </a:spcAft>
              <a:buNone/>
            </a:pPr>
            <a:endParaRPr b="1" u="sng">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Good websites with definitions of data</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Level 3 and 4</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r>
              <a:rPr lang="en" sz="1100" u="sng">
                <a:solidFill>
                  <a:schemeClr val="accent5"/>
                </a:solidFill>
                <a:hlinkClick r:id="rId3"/>
              </a:rPr>
              <a:t>http://www.amathsdictionaryforkids.com/qr/d/data.html</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Level 5 and 6</a:t>
            </a:r>
            <a:endParaRPr>
              <a:solidFill>
                <a:schemeClr val="dk1"/>
              </a:solidFill>
            </a:endParaRPr>
          </a:p>
          <a:p>
            <a:pPr marL="0" lvl="0" indent="0" algn="l" rtl="0">
              <a:spcBef>
                <a:spcPts val="0"/>
              </a:spcBef>
              <a:spcAft>
                <a:spcPts val="0"/>
              </a:spcAft>
              <a:buNone/>
            </a:pPr>
            <a:r>
              <a:rPr lang="en" sz="1100" u="sng">
                <a:solidFill>
                  <a:schemeClr val="accent5"/>
                </a:solidFill>
                <a:hlinkClick r:id="rId4"/>
              </a:rPr>
              <a:t>https://www.mathsisfun.com/data/data.html</a:t>
            </a:r>
            <a:r>
              <a:rPr lang="en">
                <a:solidFill>
                  <a:schemeClr val="dk1"/>
                </a:solidFill>
              </a:rPr>
              <a:t> </a:t>
            </a:r>
            <a:endParaRPr>
              <a:solidFill>
                <a:schemeClr val="dk1"/>
              </a:solidFill>
            </a:endParaRPr>
          </a:p>
          <a:p>
            <a:pPr marL="0" lvl="0" indent="0" algn="l" rtl="0">
              <a:spcBef>
                <a:spcPts val="0"/>
              </a:spcBef>
              <a:spcAft>
                <a:spcPts val="0"/>
              </a:spcAft>
              <a:buNone/>
            </a:pPr>
            <a:r>
              <a:rPr lang="en" sz="1100" u="sng">
                <a:solidFill>
                  <a:schemeClr val="hlink"/>
                </a:solidFill>
                <a:hlinkClick r:id="rId5"/>
              </a:rPr>
              <a:t>https://www.computerhope.com/jargon/d/data.htm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Clr>
                <a:schemeClr val="dk1"/>
              </a:buClr>
              <a:buSzPts val="1100"/>
              <a:buFont typeface="Arial"/>
              <a:buNone/>
            </a:pPr>
            <a:endParaRPr b="1" u="sng">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96" name="Google Shape;96;p19"/>
          <p:cNvPicPr preferRelativeResize="0"/>
          <p:nvPr/>
        </p:nvPicPr>
        <p:blipFill>
          <a:blip r:embed="rId6">
            <a:alphaModFix/>
          </a:blip>
          <a:stretch>
            <a:fillRect/>
          </a:stretch>
        </p:blipFill>
        <p:spPr>
          <a:xfrm>
            <a:off x="5172300" y="410975"/>
            <a:ext cx="897375" cy="1794775"/>
          </a:xfrm>
          <a:prstGeom prst="rect">
            <a:avLst/>
          </a:prstGeom>
          <a:noFill/>
          <a:ln>
            <a:noFill/>
          </a:ln>
        </p:spPr>
      </p:pic>
      <p:sp>
        <p:nvSpPr>
          <p:cNvPr id="97" name="Google Shape;97;p19"/>
          <p:cNvSpPr txBox="1"/>
          <p:nvPr/>
        </p:nvSpPr>
        <p:spPr>
          <a:xfrm>
            <a:off x="5630450" y="2527725"/>
            <a:ext cx="2802900" cy="2061300"/>
          </a:xfrm>
          <a:prstGeom prst="rect">
            <a:avLst/>
          </a:prstGeom>
          <a:solidFill>
            <a:srgbClr val="F9CB9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Remember to ask students to explain / define the word ‘data’ in their own words and have an area to display the language of Digital Technologies in the room for students to use as a reference.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p:nvPr/>
        </p:nvSpPr>
        <p:spPr>
          <a:xfrm>
            <a:off x="156500" y="187200"/>
            <a:ext cx="8807100" cy="482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t>                                           Data: Binary System</a:t>
            </a:r>
            <a:endParaRPr sz="1500" b="1"/>
          </a:p>
          <a:p>
            <a:pPr marL="0" lvl="0" indent="0" algn="l" rtl="0">
              <a:lnSpc>
                <a:spcPct val="115000"/>
              </a:lnSpc>
              <a:spcBef>
                <a:spcPts val="1900"/>
              </a:spcBef>
              <a:spcAft>
                <a:spcPts val="0"/>
              </a:spcAft>
              <a:buClr>
                <a:schemeClr val="dk1"/>
              </a:buClr>
              <a:buSzPts val="1100"/>
              <a:buFont typeface="Arial"/>
              <a:buNone/>
            </a:pPr>
            <a:r>
              <a:rPr lang="en" sz="1350" b="1">
                <a:solidFill>
                  <a:srgbClr val="454545"/>
                </a:solidFill>
                <a:highlight>
                  <a:srgbClr val="FFFFFF"/>
                </a:highlight>
                <a:latin typeface="Verdana"/>
                <a:ea typeface="Verdana"/>
                <a:cs typeface="Verdana"/>
                <a:sym typeface="Verdana"/>
              </a:rPr>
              <a:t>Binary</a:t>
            </a:r>
            <a:r>
              <a:rPr lang="en" sz="1350">
                <a:solidFill>
                  <a:srgbClr val="454545"/>
                </a:solidFill>
                <a:highlight>
                  <a:srgbClr val="FFFFFF"/>
                </a:highlight>
                <a:latin typeface="Verdana"/>
                <a:ea typeface="Verdana"/>
                <a:cs typeface="Verdana"/>
                <a:sym typeface="Verdana"/>
              </a:rPr>
              <a:t> is a </a:t>
            </a:r>
            <a:r>
              <a:rPr lang="en" sz="1350" b="1">
                <a:solidFill>
                  <a:srgbClr val="454545"/>
                </a:solidFill>
                <a:highlight>
                  <a:srgbClr val="FFFFFF"/>
                </a:highlight>
                <a:latin typeface="Verdana"/>
                <a:ea typeface="Verdana"/>
                <a:cs typeface="Verdana"/>
                <a:sym typeface="Verdana"/>
              </a:rPr>
              <a:t>base 2</a:t>
            </a:r>
            <a:r>
              <a:rPr lang="en" sz="1350">
                <a:solidFill>
                  <a:srgbClr val="454545"/>
                </a:solidFill>
                <a:highlight>
                  <a:srgbClr val="FFFFFF"/>
                </a:highlight>
                <a:latin typeface="Verdana"/>
                <a:ea typeface="Verdana"/>
                <a:cs typeface="Verdana"/>
                <a:sym typeface="Verdana"/>
              </a:rPr>
              <a:t> number system invented by </a:t>
            </a:r>
            <a:r>
              <a:rPr lang="en" sz="1350">
                <a:solidFill>
                  <a:srgbClr val="663366"/>
                </a:solidFill>
                <a:highlight>
                  <a:srgbClr val="FFFFFF"/>
                </a:highlight>
                <a:uFill>
                  <a:noFill/>
                </a:uFill>
                <a:latin typeface="Verdana"/>
                <a:ea typeface="Verdana"/>
                <a:cs typeface="Verdana"/>
                <a:sym typeface="Verdana"/>
                <a:hlinkClick r:id="rId3"/>
              </a:rPr>
              <a:t>Gottfried Leibniz</a:t>
            </a:r>
            <a:r>
              <a:rPr lang="en" sz="1350">
                <a:solidFill>
                  <a:srgbClr val="454545"/>
                </a:solidFill>
                <a:highlight>
                  <a:srgbClr val="FFFFFF"/>
                </a:highlight>
                <a:latin typeface="Verdana"/>
                <a:ea typeface="Verdana"/>
                <a:cs typeface="Verdana"/>
                <a:sym typeface="Verdana"/>
              </a:rPr>
              <a:t> that is made up of only two numbers: 0 and 1. This number system is the basis for all </a:t>
            </a:r>
            <a:r>
              <a:rPr lang="en" sz="1350" b="1">
                <a:solidFill>
                  <a:srgbClr val="454545"/>
                </a:solidFill>
                <a:highlight>
                  <a:srgbClr val="FFFFFF"/>
                </a:highlight>
                <a:latin typeface="Verdana"/>
                <a:ea typeface="Verdana"/>
                <a:cs typeface="Verdana"/>
                <a:sym typeface="Verdana"/>
              </a:rPr>
              <a:t>binary code</a:t>
            </a:r>
            <a:r>
              <a:rPr lang="en" sz="1350">
                <a:solidFill>
                  <a:srgbClr val="454545"/>
                </a:solidFill>
                <a:highlight>
                  <a:srgbClr val="FFFFFF"/>
                </a:highlight>
                <a:latin typeface="Verdana"/>
                <a:ea typeface="Verdana"/>
                <a:cs typeface="Verdana"/>
                <a:sym typeface="Verdana"/>
              </a:rPr>
              <a:t>, which is used to write data such as the </a:t>
            </a:r>
            <a:r>
              <a:rPr lang="en" sz="1350">
                <a:solidFill>
                  <a:srgbClr val="663366"/>
                </a:solidFill>
                <a:highlight>
                  <a:srgbClr val="FFFFFF"/>
                </a:highlight>
                <a:uFill>
                  <a:noFill/>
                </a:uFill>
                <a:latin typeface="Verdana"/>
                <a:ea typeface="Verdana"/>
                <a:cs typeface="Verdana"/>
                <a:sym typeface="Verdana"/>
                <a:hlinkClick r:id="rId4"/>
              </a:rPr>
              <a:t>computer processor</a:t>
            </a:r>
            <a:r>
              <a:rPr lang="en" sz="1350">
                <a:solidFill>
                  <a:srgbClr val="454545"/>
                </a:solidFill>
                <a:highlight>
                  <a:srgbClr val="FFFFFF"/>
                </a:highlight>
                <a:latin typeface="Verdana"/>
                <a:ea typeface="Verdana"/>
                <a:cs typeface="Verdana"/>
                <a:sym typeface="Verdana"/>
              </a:rPr>
              <a:t> instructions used every day. (</a:t>
            </a:r>
            <a:r>
              <a:rPr lang="en" sz="1100">
                <a:solidFill>
                  <a:srgbClr val="454545"/>
                </a:solidFill>
              </a:rPr>
              <a:t>ComputerHope website - link below</a:t>
            </a:r>
            <a:r>
              <a:rPr lang="en" sz="1500" b="1"/>
              <a:t>)</a:t>
            </a:r>
            <a:endParaRPr sz="1500" b="1"/>
          </a:p>
          <a:p>
            <a:pPr marL="0" lvl="0" indent="0" algn="l" rtl="0">
              <a:lnSpc>
                <a:spcPct val="115000"/>
              </a:lnSpc>
              <a:spcBef>
                <a:spcPts val="1900"/>
              </a:spcBef>
              <a:spcAft>
                <a:spcPts val="0"/>
              </a:spcAft>
              <a:buClr>
                <a:schemeClr val="dk1"/>
              </a:buClr>
              <a:buSzPts val="1100"/>
              <a:buFont typeface="Arial"/>
              <a:buNone/>
            </a:pPr>
            <a:r>
              <a:rPr lang="en" sz="1300" b="1"/>
              <a:t>To write hello in binary code you would write the binary code for each letter - h e l l o</a:t>
            </a:r>
            <a:endParaRPr sz="1300" b="1"/>
          </a:p>
          <a:p>
            <a:pPr marL="0" lvl="0" indent="0" algn="ctr" rtl="0">
              <a:lnSpc>
                <a:spcPct val="115000"/>
              </a:lnSpc>
              <a:spcBef>
                <a:spcPts val="1900"/>
              </a:spcBef>
              <a:spcAft>
                <a:spcPts val="0"/>
              </a:spcAft>
              <a:buClr>
                <a:schemeClr val="dk1"/>
              </a:buClr>
              <a:buSzPts val="1100"/>
              <a:buFont typeface="Arial"/>
              <a:buNone/>
            </a:pPr>
            <a:r>
              <a:rPr lang="en" sz="1300" b="1">
                <a:solidFill>
                  <a:srgbClr val="B0BE2E"/>
                </a:solidFill>
              </a:rPr>
              <a:t> 01001000 01100101 01101100 01101100 01101111 </a:t>
            </a:r>
            <a:endParaRPr sz="1300" b="1">
              <a:solidFill>
                <a:srgbClr val="B0BE2E"/>
              </a:solidFill>
            </a:endParaRPr>
          </a:p>
          <a:p>
            <a:pPr marL="0" lvl="0" indent="0" algn="l" rtl="0">
              <a:spcBef>
                <a:spcPts val="1900"/>
              </a:spcBef>
              <a:spcAft>
                <a:spcPts val="0"/>
              </a:spcAft>
              <a:buNone/>
            </a:pPr>
            <a:r>
              <a:rPr lang="en"/>
              <a:t> Practise writing your own name in binary code or a secret word to share with your friend </a:t>
            </a:r>
            <a:endParaRPr/>
          </a:p>
          <a:p>
            <a:pPr marL="0" lvl="0" indent="0" algn="l" rtl="0">
              <a:spcBef>
                <a:spcPts val="0"/>
              </a:spcBef>
              <a:spcAft>
                <a:spcPts val="0"/>
              </a:spcAft>
              <a:buNone/>
            </a:pPr>
            <a:r>
              <a:rPr lang="en" sz="1100" u="sng">
                <a:solidFill>
                  <a:schemeClr val="hlink"/>
                </a:solidFill>
                <a:hlinkClick r:id="rId5"/>
              </a:rPr>
              <a:t>https://www.sciencefriday.com/educational-resources/write-your-name-in-binary-code/</a:t>
            </a:r>
            <a:endParaRPr/>
          </a:p>
          <a:p>
            <a:pPr marL="0" lvl="0" indent="0" algn="l" rtl="0">
              <a:spcBef>
                <a:spcPts val="0"/>
              </a:spcBef>
              <a:spcAft>
                <a:spcPts val="0"/>
              </a:spcAft>
              <a:buNone/>
            </a:pPr>
            <a:r>
              <a:rPr lang="en"/>
              <a:t>**Check your answers here </a:t>
            </a:r>
            <a:r>
              <a:rPr lang="en" sz="1100" u="sng">
                <a:solidFill>
                  <a:schemeClr val="hlink"/>
                </a:solidFill>
                <a:hlinkClick r:id="rId6"/>
              </a:rPr>
              <a:t>https://www.convertbinary.com/to-text/</a:t>
            </a: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Further information about the binary system</a:t>
            </a:r>
            <a:endParaRPr/>
          </a:p>
          <a:p>
            <a:pPr marL="0" lvl="0" indent="0" algn="l" rtl="0">
              <a:lnSpc>
                <a:spcPct val="115000"/>
              </a:lnSpc>
              <a:spcBef>
                <a:spcPts val="0"/>
              </a:spcBef>
              <a:spcAft>
                <a:spcPts val="0"/>
              </a:spcAft>
              <a:buNone/>
            </a:pPr>
            <a:r>
              <a:rPr lang="en" sz="1100" u="sng">
                <a:solidFill>
                  <a:schemeClr val="accent5"/>
                </a:solidFill>
                <a:hlinkClick r:id="rId7"/>
              </a:rPr>
              <a:t>https://www.computerhope.com/jargon/b/binary.htm</a:t>
            </a:r>
            <a:endParaRPr/>
          </a:p>
          <a:p>
            <a:pPr marL="0" lvl="0" indent="0" algn="l" rtl="0">
              <a:lnSpc>
                <a:spcPct val="115000"/>
              </a:lnSpc>
              <a:spcBef>
                <a:spcPts val="1900"/>
              </a:spcBef>
              <a:spcAft>
                <a:spcPts val="0"/>
              </a:spcAft>
              <a:buClr>
                <a:schemeClr val="dk1"/>
              </a:buClr>
              <a:buSzPts val="1100"/>
              <a:buFont typeface="Arial"/>
              <a:buNone/>
            </a:pPr>
            <a:r>
              <a:rPr lang="en" sz="1100" u="sng">
                <a:solidFill>
                  <a:schemeClr val="hlink"/>
                </a:solidFill>
                <a:hlinkClick r:id="rId8"/>
              </a:rPr>
              <a:t>http://www.amathsdictionaryforkids.com/qr/b/binarySystem.html</a:t>
            </a:r>
            <a:endParaRPr/>
          </a:p>
          <a:p>
            <a:pPr marL="0" lvl="0" indent="0" algn="l" rtl="0">
              <a:spcBef>
                <a:spcPts val="19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Definition of the binary system</a:t>
            </a:r>
            <a:endParaRPr/>
          </a:p>
          <a:p>
            <a:pPr marL="0" lvl="0" indent="0" algn="l" rtl="0">
              <a:spcBef>
                <a:spcPts val="0"/>
              </a:spcBef>
              <a:spcAft>
                <a:spcPts val="0"/>
              </a:spcAft>
              <a:buNone/>
            </a:pPr>
            <a:r>
              <a:rPr lang="en" sz="1100" u="sng">
                <a:solidFill>
                  <a:schemeClr val="hlink"/>
                </a:solidFill>
                <a:hlinkClick r:id="rId7"/>
              </a:rPr>
              <a:t>https://www.computerhope.com/jargon/b/binary.htm</a:t>
            </a:r>
            <a:r>
              <a:rPr lang="en"/>
              <a:t> </a:t>
            </a:r>
            <a:endParaRPr/>
          </a:p>
          <a:p>
            <a:pPr marL="0" lvl="0" indent="0" algn="l" rtl="0">
              <a:spcBef>
                <a:spcPts val="0"/>
              </a:spcBef>
              <a:spcAft>
                <a:spcPts val="0"/>
              </a:spcAft>
              <a:buNone/>
            </a:pPr>
            <a:r>
              <a:rPr lang="en"/>
              <a:t> </a:t>
            </a:r>
            <a:r>
              <a:rPr lang="en" sz="1100" u="sng">
                <a:solidFill>
                  <a:schemeClr val="hlink"/>
                </a:solidFill>
                <a:hlinkClick r:id="rId8"/>
              </a:rPr>
              <a:t>http://www.amathsdictionaryforkids.com/qr/b/binarySystem.html</a:t>
            </a:r>
            <a:r>
              <a:rPr lang="en"/>
              <a:t> </a:t>
            </a:r>
            <a:endParaRPr/>
          </a:p>
        </p:txBody>
      </p:sp>
      <p:pic>
        <p:nvPicPr>
          <p:cNvPr id="103" name="Google Shape;103;p20"/>
          <p:cNvPicPr preferRelativeResize="0"/>
          <p:nvPr/>
        </p:nvPicPr>
        <p:blipFill>
          <a:blip r:embed="rId9">
            <a:alphaModFix/>
          </a:blip>
          <a:stretch>
            <a:fillRect/>
          </a:stretch>
        </p:blipFill>
        <p:spPr>
          <a:xfrm>
            <a:off x="6484138" y="3544488"/>
            <a:ext cx="2390775" cy="1076325"/>
          </a:xfrm>
          <a:prstGeom prst="rect">
            <a:avLst/>
          </a:prstGeom>
          <a:noFill/>
          <a:ln>
            <a:noFill/>
          </a:ln>
        </p:spPr>
      </p:pic>
      <p:sp>
        <p:nvSpPr>
          <p:cNvPr id="104" name="Google Shape;104;p20"/>
          <p:cNvSpPr txBox="1"/>
          <p:nvPr/>
        </p:nvSpPr>
        <p:spPr>
          <a:xfrm>
            <a:off x="6513288" y="4526625"/>
            <a:ext cx="2332500" cy="2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From Computer Hope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p:nvPr/>
        </p:nvSpPr>
        <p:spPr>
          <a:xfrm>
            <a:off x="0" y="0"/>
            <a:ext cx="89103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chemeClr val="dk1"/>
                </a:solidFill>
              </a:rPr>
              <a:t>Transition from Binary Codes to Programming</a:t>
            </a:r>
            <a:endParaRPr sz="1800" b="1" u="sng">
              <a:solidFill>
                <a:schemeClr val="dk1"/>
              </a:solidFill>
            </a:endParaRPr>
          </a:p>
          <a:p>
            <a:pPr marL="0" lvl="0" indent="0" algn="l" rtl="0">
              <a:spcBef>
                <a:spcPts val="0"/>
              </a:spcBef>
              <a:spcAft>
                <a:spcPts val="0"/>
              </a:spcAft>
              <a:buNone/>
            </a:pPr>
            <a:r>
              <a:rPr lang="en" sz="1800">
                <a:solidFill>
                  <a:schemeClr val="dk1"/>
                </a:solidFill>
              </a:rPr>
              <a:t>Watch this short video to find out when the first computer program was created.</a:t>
            </a:r>
            <a:endParaRPr sz="1800">
              <a:solidFill>
                <a:schemeClr val="dk1"/>
              </a:solidFill>
            </a:endParaRPr>
          </a:p>
          <a:p>
            <a:pPr marL="0" lvl="0" indent="0" algn="ctr" rtl="0">
              <a:spcBef>
                <a:spcPts val="0"/>
              </a:spcBef>
              <a:spcAft>
                <a:spcPts val="0"/>
              </a:spcAft>
              <a:buNone/>
            </a:pPr>
            <a:endParaRPr sz="1800" b="1" u="sng">
              <a:solidFill>
                <a:schemeClr val="dk1"/>
              </a:solidFill>
            </a:endParaRPr>
          </a:p>
          <a:p>
            <a:pPr marL="0" lvl="0" indent="0" algn="ctr" rtl="0">
              <a:spcBef>
                <a:spcPts val="0"/>
              </a:spcBef>
              <a:spcAft>
                <a:spcPts val="0"/>
              </a:spcAft>
              <a:buNone/>
            </a:pPr>
            <a:r>
              <a:rPr lang="en" u="sng">
                <a:solidFill>
                  <a:schemeClr val="accent5"/>
                </a:solidFill>
                <a:hlinkClick r:id="rId3"/>
              </a:rPr>
              <a:t>https://www.youtube.com/watch?v=Wchru8alhaE</a:t>
            </a:r>
            <a:endParaRPr sz="1800" b="1" u="sng">
              <a:solidFill>
                <a:schemeClr val="dk1"/>
              </a:solidFill>
            </a:endParaRPr>
          </a:p>
          <a:p>
            <a:pPr marL="0" lvl="0" indent="0" algn="ctr" rtl="0">
              <a:spcBef>
                <a:spcPts val="0"/>
              </a:spcBef>
              <a:spcAft>
                <a:spcPts val="0"/>
              </a:spcAft>
              <a:buNone/>
            </a:pPr>
            <a:endParaRPr sz="1800" b="1" u="sng">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If students are not familiar with writing a program practice computer programming by using a coding website / app such as </a:t>
            </a:r>
            <a:r>
              <a:rPr lang="en" u="sng">
                <a:solidFill>
                  <a:schemeClr val="accent5"/>
                </a:solidFill>
                <a:hlinkClick r:id="rId4"/>
              </a:rPr>
              <a:t>www.code.org</a:t>
            </a:r>
            <a:r>
              <a:rPr lang="en">
                <a:solidFill>
                  <a:schemeClr val="dk1"/>
                </a:solidFill>
              </a:rPr>
              <a:t> A great one to begin is</a:t>
            </a:r>
            <a:r>
              <a:rPr lang="en" sz="1600">
                <a:solidFill>
                  <a:schemeClr val="dk1"/>
                </a:solidFill>
              </a:rPr>
              <a:t> </a:t>
            </a:r>
            <a:r>
              <a:rPr lang="en" sz="1300" u="sng">
                <a:solidFill>
                  <a:schemeClr val="accent5"/>
                </a:solidFill>
                <a:hlinkClick r:id="rId5"/>
              </a:rPr>
              <a:t>https://studio.code.org/hoc/1</a:t>
            </a:r>
            <a:r>
              <a:rPr lang="en" sz="1600">
                <a:solidFill>
                  <a:schemeClr val="dk1"/>
                </a:solidFill>
              </a:rPr>
              <a:t> </a:t>
            </a:r>
            <a:r>
              <a:rPr lang="en">
                <a:solidFill>
                  <a:schemeClr val="dk1"/>
                </a:solidFill>
              </a:rPr>
              <a:t>(no sign in required)</a:t>
            </a:r>
            <a:endParaRPr>
              <a:solidFill>
                <a:schemeClr val="dk1"/>
              </a:solidFill>
            </a:endParaRPr>
          </a:p>
          <a:p>
            <a:pPr marL="0" lvl="0" indent="0" algn="l" rtl="0">
              <a:spcBef>
                <a:spcPts val="0"/>
              </a:spcBef>
              <a:spcAft>
                <a:spcPts val="0"/>
              </a:spcAft>
              <a:buNone/>
            </a:pPr>
            <a:endParaRPr>
              <a:solidFill>
                <a:schemeClr val="dk1"/>
              </a:solidFill>
            </a:endParaRPr>
          </a:p>
        </p:txBody>
      </p:sp>
      <p:pic>
        <p:nvPicPr>
          <p:cNvPr id="110" name="Google Shape;110;p21"/>
          <p:cNvPicPr preferRelativeResize="0"/>
          <p:nvPr/>
        </p:nvPicPr>
        <p:blipFill>
          <a:blip r:embed="rId6">
            <a:alphaModFix/>
          </a:blip>
          <a:stretch>
            <a:fillRect/>
          </a:stretch>
        </p:blipFill>
        <p:spPr>
          <a:xfrm>
            <a:off x="5632400" y="3141675"/>
            <a:ext cx="3277904" cy="1838699"/>
          </a:xfrm>
          <a:prstGeom prst="rect">
            <a:avLst/>
          </a:prstGeom>
          <a:noFill/>
          <a:ln>
            <a:noFill/>
          </a:ln>
        </p:spPr>
      </p:pic>
      <p:pic>
        <p:nvPicPr>
          <p:cNvPr id="111" name="Google Shape;111;p21"/>
          <p:cNvPicPr preferRelativeResize="0"/>
          <p:nvPr/>
        </p:nvPicPr>
        <p:blipFill>
          <a:blip r:embed="rId7">
            <a:alphaModFix/>
          </a:blip>
          <a:stretch>
            <a:fillRect/>
          </a:stretch>
        </p:blipFill>
        <p:spPr>
          <a:xfrm>
            <a:off x="273850" y="3096825"/>
            <a:ext cx="2777675" cy="1963425"/>
          </a:xfrm>
          <a:prstGeom prst="rect">
            <a:avLst/>
          </a:prstGeom>
          <a:noFill/>
          <a:ln>
            <a:noFill/>
          </a:ln>
        </p:spPr>
      </p:pic>
      <p:sp>
        <p:nvSpPr>
          <p:cNvPr id="112" name="Google Shape;112;p21"/>
          <p:cNvSpPr/>
          <p:nvPr/>
        </p:nvSpPr>
        <p:spPr>
          <a:xfrm>
            <a:off x="3477825" y="3889775"/>
            <a:ext cx="1732200" cy="62160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1408</Words>
  <Application>Microsoft Office PowerPoint</Application>
  <PresentationFormat>On-screen Show (16:9)</PresentationFormat>
  <Paragraphs>254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Roboto</vt:lpstr>
      <vt:lpstr>Verdana</vt:lpstr>
      <vt:lpstr>Georgia</vt:lpstr>
      <vt:lpstr>Simple Light</vt:lpstr>
      <vt:lpstr>Artificial Intelligence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Gary</dc:creator>
  <cp:lastModifiedBy>Gary</cp:lastModifiedBy>
  <cp:revision>1</cp:revision>
  <dcterms:modified xsi:type="dcterms:W3CDTF">2019-11-30T00:01:43Z</dcterms:modified>
</cp:coreProperties>
</file>