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Roboto" panose="020B060402020202020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
      <p:font typeface="Architects Daughter"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01C4CD-3C3B-4956-8DAC-4F0F6578F219}">
  <a:tblStyle styleId="{7201C4CD-3C3B-4956-8DAC-4F0F6578F2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4DED9DA-A342-4033-9399-8592C2E5DC36}"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3" d="100"/>
          <a:sy n="113" d="100"/>
        </p:scale>
        <p:origin x="-77"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131978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fa99ba9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fa99ba9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3f3fd83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3f3fd83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3f3fd836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3f3fd836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3f3fd836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3f3fd836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fb394cd0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fb394cd0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faa60114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faa60114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aa60114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aa60114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faa60114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faa60114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fb394cd0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fb394cd0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faa60114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faa60114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fb394cd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fb394cd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fb394cd0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fb394cd0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fb394cd0d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fb394cd0d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fb394cd0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fb394cd0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3f460732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3f460732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42194610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42194610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fb394cd0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fb394cd0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fa92ebd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fa92ebd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fb394cd0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6fb394cd0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faa60114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faa60114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fa92ebdc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fa92ebdc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fa92ebdc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fa92ebdc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fb394cd0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fb394cd0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fa92ebd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fa92ebd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fa92ebdc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fa92ebdc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fa92ebdc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fa92ebdc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fb394cd0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fb394cd0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australiancurriculumlessons.com.a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G6ILNOiMgM"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twinword.com/ideas/grap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4FXl4zb3E4"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hyperlink" Target="http://www.amathsdictionaryforkids.com/qr/b/base10system.html" TargetMode="Externa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cpalms.org/Public/PreviewResourceLesson/Preview/2870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lav.org.au/"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www.amathsdictionaryforkids.com/qr/d/decimal.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calc.amsi.org.au/wp-content/uploads/sites/15/2017/12/decimats-template.pdf" TargetMode="External"/><Relationship Id="rId7" Type="http://schemas.openxmlformats.org/officeDocument/2006/relationships/hyperlink" Target="https://files.eric.ed.gov/fulltext/EJ891799.pdf"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hyperlink" Target="https://calculate.org.au/2017/12/05/decimats/" TargetMode="External"/><Relationship Id="rId4" Type="http://schemas.openxmlformats.org/officeDocument/2006/relationships/hyperlink" Target="https://nzmaths.co.nz/sites/default/files/Numeracy/2007matmas/Bk7/MM%207_3.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topmarks.co.uk/maths-games/7-11-years/fractions-and-decimals" TargetMode="External"/><Relationship Id="rId3" Type="http://schemas.openxmlformats.org/officeDocument/2006/relationships/hyperlink" Target="https://www.interactivestuff.org/sums4fun/decchall.html" TargetMode="External"/><Relationship Id="rId7" Type="http://schemas.openxmlformats.org/officeDocument/2006/relationships/hyperlink" Target="http://www.math-play.com/decimal-math-games.html"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www.sheppardsoftware.com/mathgames/decimals.htm" TargetMode="External"/><Relationship Id="rId5" Type="http://schemas.openxmlformats.org/officeDocument/2006/relationships/hyperlink" Target="https://www.mathplayground.com/index_fractions.html" TargetMode="External"/><Relationship Id="rId4" Type="http://schemas.openxmlformats.org/officeDocument/2006/relationships/hyperlink" Target="https://www.splashmath.com/decimal-games-for-4th-graders" TargetMode="External"/><Relationship Id="rId9" Type="http://schemas.openxmlformats.org/officeDocument/2006/relationships/hyperlink" Target="https://au.ixl.com/?partner=google&amp;campaign=58810025&amp;adGroup=2284775225&amp;gclid=CjwKCAjwxt_tBRAXEiwAENY8hfR7GKbW0VKUbz9RAllgRb9cy0MjDgZjgmxIQHzPdhi_XhaJmtfhOxoCTsAQAvD_Bw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lav.org.au/"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victoriancurriculum.vcaa.vic.edu.au/Curriculum/ContentDescription/VCMNA214" TargetMode="External"/><Relationship Id="rId13" Type="http://schemas.openxmlformats.org/officeDocument/2006/relationships/hyperlink" Target="http://www.scootle.edu.au/ec/search?accContentId=ACMNA052" TargetMode="External"/><Relationship Id="rId18" Type="http://schemas.openxmlformats.org/officeDocument/2006/relationships/hyperlink" Target="http://www.scootle.edu.au/ec/search?accContentId=ACMNA130" TargetMode="External"/><Relationship Id="rId3" Type="http://schemas.openxmlformats.org/officeDocument/2006/relationships/hyperlink" Target="https://victoriancurriculum.vcaa.vic.edu.au/Curriculum/ContentDescription/VCMNA104" TargetMode="External"/><Relationship Id="rId7" Type="http://schemas.openxmlformats.org/officeDocument/2006/relationships/hyperlink" Target="https://victoriancurriculum.vcaa.vic.edu.au/Curriculum/ContentDescription/VCMNA190" TargetMode="External"/><Relationship Id="rId12" Type="http://schemas.openxmlformats.org/officeDocument/2006/relationships/hyperlink" Target="http://www.scootle.edu.au/ec/search?accContentId=ACMNA027" TargetMode="External"/><Relationship Id="rId17" Type="http://schemas.openxmlformats.org/officeDocument/2006/relationships/hyperlink" Target="http://www.scootle.edu.au/ec/search?accContentId=ACMNA129" TargetMode="External"/><Relationship Id="rId2" Type="http://schemas.openxmlformats.org/officeDocument/2006/relationships/notesSlide" Target="../notesSlides/notesSlide2.xml"/><Relationship Id="rId16" Type="http://schemas.openxmlformats.org/officeDocument/2006/relationships/hyperlink" Target="http://www.scootle.edu.au/ec/search?accContentId=ACMNA128" TargetMode="External"/><Relationship Id="rId1" Type="http://schemas.openxmlformats.org/officeDocument/2006/relationships/slideLayout" Target="../slideLayouts/slideLayout11.xml"/><Relationship Id="rId6" Type="http://schemas.openxmlformats.org/officeDocument/2006/relationships/hyperlink" Target="https://victoriancurriculum.vcaa.vic.edu.au/Curriculum/ContentDescription/VCMNA189" TargetMode="External"/><Relationship Id="rId11" Type="http://schemas.openxmlformats.org/officeDocument/2006/relationships/hyperlink" Target="https://victoriancurriculum.vcaa.vic.edu.au/Curriculum/ContentDescription/VCMNA217" TargetMode="External"/><Relationship Id="rId5" Type="http://schemas.openxmlformats.org/officeDocument/2006/relationships/hyperlink" Target="https://victoriancurriculum.vcaa.vic.edu.au/Curriculum/ContentDescription/VCMNA159" TargetMode="External"/><Relationship Id="rId15" Type="http://schemas.openxmlformats.org/officeDocument/2006/relationships/hyperlink" Target="http://www.scootle.edu.au/ec/search?accContentId=ACMNA104" TargetMode="External"/><Relationship Id="rId10" Type="http://schemas.openxmlformats.org/officeDocument/2006/relationships/hyperlink" Target="https://victoriancurriculum.vcaa.vic.edu.au/Curriculum/ContentDescription/VCMNA216" TargetMode="External"/><Relationship Id="rId19" Type="http://schemas.openxmlformats.org/officeDocument/2006/relationships/hyperlink" Target="http://www.scootle.edu.au/ec/search?accContentId=ACMNA131" TargetMode="External"/><Relationship Id="rId4" Type="http://schemas.openxmlformats.org/officeDocument/2006/relationships/hyperlink" Target="https://victoriancurriculum.vcaa.vic.edu.au/Curriculum/ContentDescription/VCMNA130" TargetMode="External"/><Relationship Id="rId9" Type="http://schemas.openxmlformats.org/officeDocument/2006/relationships/hyperlink" Target="https://victoriancurriculum.vcaa.vic.edu.au/Curriculum/ContentDescription/VCMNA215" TargetMode="External"/><Relationship Id="rId14" Type="http://schemas.openxmlformats.org/officeDocument/2006/relationships/hyperlink" Target="http://www.scootle.edu.au/ec/search?accContentId=ACMNA079"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KYh1yjdxbo"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hyperlink" Target="https://slav.org.au/"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www.scootle.edu.au/ec/search?accContentId=ACMNA104"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www.scootle.edu.au/ec/search?accContentId=ACMNA052" TargetMode="External"/><Relationship Id="rId5" Type="http://schemas.openxmlformats.org/officeDocument/2006/relationships/hyperlink" Target="http://www.scootle.edu.au/ec/search?accContentId=ACMNA027" TargetMode="External"/><Relationship Id="rId4" Type="http://schemas.openxmlformats.org/officeDocument/2006/relationships/hyperlink" Target="http://www.scootle.edu.au/ec/search?accContentId=ACMNA01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lav.org.au/"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hyperlink" Target="https://www.australiancurriculumlessons.com.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slav.org.au/"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slav.org.au/"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        Inquiry Based Learning</a:t>
            </a:r>
            <a:endParaRPr sz="4800"/>
          </a:p>
        </p:txBody>
      </p:sp>
      <p:sp>
        <p:nvSpPr>
          <p:cNvPr id="55" name="Google Shape;55;p13"/>
          <p:cNvSpPr txBox="1">
            <a:spLocks noGrp="1"/>
          </p:cNvSpPr>
          <p:nvPr>
            <p:ph type="subTitle" idx="1"/>
          </p:nvPr>
        </p:nvSpPr>
        <p:spPr>
          <a:xfrm>
            <a:off x="311700" y="2797175"/>
            <a:ext cx="8520600" cy="125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0000"/>
                </a:solidFill>
              </a:rPr>
              <a:t>Place Value: Decimals</a:t>
            </a:r>
            <a:r>
              <a:rPr lang="en"/>
              <a:t> </a:t>
            </a:r>
            <a:endParaRPr/>
          </a:p>
        </p:txBody>
      </p:sp>
      <p:pic>
        <p:nvPicPr>
          <p:cNvPr id="56" name="Google Shape;56;p13"/>
          <p:cNvPicPr preferRelativeResize="0"/>
          <p:nvPr/>
        </p:nvPicPr>
        <p:blipFill>
          <a:blip r:embed="rId3">
            <a:alphaModFix/>
          </a:blip>
          <a:stretch>
            <a:fillRect/>
          </a:stretch>
        </p:blipFill>
        <p:spPr>
          <a:xfrm>
            <a:off x="6682975" y="3090900"/>
            <a:ext cx="2052600" cy="2052600"/>
          </a:xfrm>
          <a:prstGeom prst="rect">
            <a:avLst/>
          </a:prstGeom>
          <a:noFill/>
          <a:ln>
            <a:noFill/>
          </a:ln>
        </p:spPr>
      </p:pic>
      <p:pic>
        <p:nvPicPr>
          <p:cNvPr id="57" name="Google Shape;57;p13"/>
          <p:cNvPicPr preferRelativeResize="0"/>
          <p:nvPr/>
        </p:nvPicPr>
        <p:blipFill>
          <a:blip r:embed="rId4">
            <a:alphaModFix/>
          </a:blip>
          <a:stretch>
            <a:fillRect/>
          </a:stretch>
        </p:blipFill>
        <p:spPr>
          <a:xfrm>
            <a:off x="-77025" y="151625"/>
            <a:ext cx="3238500" cy="3238500"/>
          </a:xfrm>
          <a:prstGeom prst="rect">
            <a:avLst/>
          </a:prstGeom>
          <a:noFill/>
          <a:ln>
            <a:noFill/>
          </a:ln>
        </p:spPr>
      </p:pic>
      <p:sp>
        <p:nvSpPr>
          <p:cNvPr id="58" name="Google Shape;58;p13"/>
          <p:cNvSpPr txBox="1"/>
          <p:nvPr/>
        </p:nvSpPr>
        <p:spPr>
          <a:xfrm>
            <a:off x="2850400" y="4489750"/>
            <a:ext cx="3669000" cy="5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u="sng">
                <a:solidFill>
                  <a:schemeClr val="accent5"/>
                </a:solidFill>
                <a:hlinkClick r:id="rId5"/>
              </a:rPr>
              <a:t>https://www.australiancurriculumlessons.com.au/</a:t>
            </a:r>
            <a:r>
              <a:rPr lang="en">
                <a:solidFill>
                  <a:schemeClr val="dk1"/>
                </a:solidFill>
              </a:rPr>
              <a:t>    </a:t>
            </a:r>
            <a:endParaRPr/>
          </a:p>
          <a:p>
            <a:pPr marL="0" lvl="0" indent="0" algn="l" rtl="0">
              <a:spcBef>
                <a:spcPts val="0"/>
              </a:spcBef>
              <a:spcAft>
                <a:spcPts val="0"/>
              </a:spcAft>
              <a:buNone/>
            </a:pPr>
            <a:r>
              <a:rPr lang="en" sz="1100"/>
              <a:t>By Jen Graham</a:t>
            </a:r>
            <a:endParaRPr sz="1100"/>
          </a:p>
        </p:txBody>
      </p:sp>
      <p:pic>
        <p:nvPicPr>
          <p:cNvPr id="59" name="Google Shape;59;p13"/>
          <p:cNvPicPr preferRelativeResize="0"/>
          <p:nvPr/>
        </p:nvPicPr>
        <p:blipFill>
          <a:blip r:embed="rId6">
            <a:alphaModFix/>
          </a:blip>
          <a:stretch>
            <a:fillRect/>
          </a:stretch>
        </p:blipFill>
        <p:spPr>
          <a:xfrm>
            <a:off x="1139475" y="4549788"/>
            <a:ext cx="1644300" cy="548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35"/>
        <p:cNvGrpSpPr/>
        <p:nvPr/>
      </p:nvGrpSpPr>
      <p:grpSpPr>
        <a:xfrm>
          <a:off x="0" y="0"/>
          <a:ext cx="0" cy="0"/>
          <a:chOff x="0" y="0"/>
          <a:chExt cx="0" cy="0"/>
        </a:xfrm>
      </p:grpSpPr>
      <p:sp>
        <p:nvSpPr>
          <p:cNvPr id="136" name="Google Shape;136;p22"/>
          <p:cNvSpPr txBox="1"/>
          <p:nvPr/>
        </p:nvSpPr>
        <p:spPr>
          <a:xfrm>
            <a:off x="524500" y="259575"/>
            <a:ext cx="8277600" cy="47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t>Finding Out</a:t>
            </a:r>
            <a:endParaRPr sz="1800" b="1" u="sng"/>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In Mathematics you need a solid understanding or foundation in Place Value before you progress to decimals. This video goes back to basics when you began counting by ones and continues through to now, when you are reinforcing your knowledge on decimals. </a:t>
            </a:r>
            <a:endParaRPr>
              <a:solidFill>
                <a:schemeClr val="dk1"/>
              </a:solidFill>
            </a:endParaRPr>
          </a:p>
          <a:p>
            <a:pPr marL="0" lvl="0" indent="0" algn="l" rtl="0">
              <a:spcBef>
                <a:spcPts val="0"/>
              </a:spcBef>
              <a:spcAft>
                <a:spcPts val="0"/>
              </a:spcAft>
              <a:buClr>
                <a:schemeClr val="dk1"/>
              </a:buClr>
              <a:buSzPts val="1100"/>
              <a:buFont typeface="Arial"/>
              <a:buNone/>
            </a:pPr>
            <a:r>
              <a:rPr lang="en" sz="1100" u="sng">
                <a:solidFill>
                  <a:schemeClr val="accent5"/>
                </a:solidFill>
                <a:hlinkClick r:id="rId3"/>
              </a:rPr>
              <a:t>https://www.youtube.com/watch?v=KG6ILNOiMgM</a:t>
            </a:r>
            <a:r>
              <a:rPr lang="en">
                <a:solidFill>
                  <a:schemeClr val="dk1"/>
                </a:solidFill>
              </a:rPr>
              <a:t> (12 minutes)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Can we refine our </a:t>
            </a:r>
            <a:r>
              <a:rPr lang="en" b="1">
                <a:solidFill>
                  <a:schemeClr val="dk1"/>
                </a:solidFill>
              </a:rPr>
              <a:t>definition of decimal</a:t>
            </a:r>
            <a:r>
              <a:rPr lang="en">
                <a:solidFill>
                  <a:schemeClr val="dk1"/>
                </a:solidFill>
              </a:rPr>
              <a:t> which we </a:t>
            </a:r>
            <a:endParaRPr>
              <a:solidFill>
                <a:schemeClr val="dk1"/>
              </a:solidFill>
            </a:endParaRPr>
          </a:p>
          <a:p>
            <a:pPr marL="0" lvl="0" indent="0" algn="l" rtl="0">
              <a:spcBef>
                <a:spcPts val="0"/>
              </a:spcBef>
              <a:spcAft>
                <a:spcPts val="0"/>
              </a:spcAft>
              <a:buNone/>
            </a:pPr>
            <a:r>
              <a:rPr lang="en">
                <a:solidFill>
                  <a:schemeClr val="dk1"/>
                </a:solidFill>
              </a:rPr>
              <a:t>made in the Tuning In section? </a:t>
            </a:r>
            <a:endParaRPr>
              <a:solidFill>
                <a:schemeClr val="dk1"/>
              </a:solidFill>
            </a:endParaRPr>
          </a:p>
          <a:p>
            <a:pPr marL="0" lvl="0" indent="0" algn="l" rtl="0">
              <a:spcBef>
                <a:spcPts val="0"/>
              </a:spcBef>
              <a:spcAft>
                <a:spcPts val="0"/>
              </a:spcAft>
              <a:buNone/>
            </a:pPr>
            <a:r>
              <a:rPr lang="en">
                <a:solidFill>
                  <a:schemeClr val="dk1"/>
                </a:solidFill>
              </a:rPr>
              <a:t>If you are brainstorming, the link takes you to a moving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mind map  </a:t>
            </a:r>
            <a:r>
              <a:rPr lang="en" sz="1100" u="sng">
                <a:solidFill>
                  <a:schemeClr val="accent5"/>
                </a:solidFill>
                <a:hlinkClick r:id="rId4"/>
              </a:rPr>
              <a:t>https://www.twinword.com/ideas/graph/</a:t>
            </a:r>
            <a:r>
              <a:rPr lang="en">
                <a:solidFill>
                  <a:schemeClr val="dk1"/>
                </a:solidFill>
              </a:rPr>
              <a:t> type in decimals in the LSI Graph section.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sz="1800"/>
              <a:t>To confirm whether our definition of decimals is correct - where would we look? </a:t>
            </a:r>
            <a:endParaRPr sz="1800"/>
          </a:p>
          <a:p>
            <a:pPr marL="0" lvl="0" indent="0" algn="l" rtl="0">
              <a:spcBef>
                <a:spcPts val="0"/>
              </a:spcBef>
              <a:spcAft>
                <a:spcPts val="0"/>
              </a:spcAft>
              <a:buNone/>
            </a:pPr>
            <a:r>
              <a:rPr lang="en" sz="1800"/>
              <a:t>Go and find out…..</a:t>
            </a:r>
            <a:endParaRPr sz="1800"/>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Hmmm, I wonder if we could work out the meaning of these words; decade, decathlon and decagon.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does the base word ‘dec’ mean? Where did it originate? </a:t>
            </a:r>
            <a:endParaRPr>
              <a:solidFill>
                <a:schemeClr val="dk1"/>
              </a:solidFill>
            </a:endParaRPr>
          </a:p>
        </p:txBody>
      </p:sp>
      <p:pic>
        <p:nvPicPr>
          <p:cNvPr id="137" name="Google Shape;137;p22"/>
          <p:cNvPicPr preferRelativeResize="0"/>
          <p:nvPr/>
        </p:nvPicPr>
        <p:blipFill>
          <a:blip r:embed="rId5">
            <a:alphaModFix/>
          </a:blip>
          <a:stretch>
            <a:fillRect/>
          </a:stretch>
        </p:blipFill>
        <p:spPr>
          <a:xfrm>
            <a:off x="5408900" y="1540375"/>
            <a:ext cx="1852025" cy="1234700"/>
          </a:xfrm>
          <a:prstGeom prst="rect">
            <a:avLst/>
          </a:prstGeom>
          <a:noFill/>
          <a:ln>
            <a:noFill/>
          </a:ln>
        </p:spPr>
      </p:pic>
      <p:pic>
        <p:nvPicPr>
          <p:cNvPr id="138" name="Google Shape;138;p22"/>
          <p:cNvPicPr preferRelativeResize="0"/>
          <p:nvPr/>
        </p:nvPicPr>
        <p:blipFill>
          <a:blip r:embed="rId6">
            <a:alphaModFix/>
          </a:blip>
          <a:stretch>
            <a:fillRect/>
          </a:stretch>
        </p:blipFill>
        <p:spPr>
          <a:xfrm>
            <a:off x="524500" y="4145925"/>
            <a:ext cx="419651" cy="419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42"/>
        <p:cNvGrpSpPr/>
        <p:nvPr/>
      </p:nvGrpSpPr>
      <p:grpSpPr>
        <a:xfrm>
          <a:off x="0" y="0"/>
          <a:ext cx="0" cy="0"/>
          <a:chOff x="0" y="0"/>
          <a:chExt cx="0" cy="0"/>
        </a:xfrm>
      </p:grpSpPr>
      <p:sp>
        <p:nvSpPr>
          <p:cNvPr id="143" name="Google Shape;143;p23"/>
          <p:cNvSpPr txBox="1"/>
          <p:nvPr/>
        </p:nvSpPr>
        <p:spPr>
          <a:xfrm>
            <a:off x="351450" y="153825"/>
            <a:ext cx="8460300" cy="487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Base 10 System</a:t>
            </a:r>
            <a:endParaRPr b="1" u="sng"/>
          </a:p>
          <a:p>
            <a:pPr marL="0" lvl="0" indent="0" algn="l" rtl="0">
              <a:spcBef>
                <a:spcPts val="0"/>
              </a:spcBef>
              <a:spcAft>
                <a:spcPts val="0"/>
              </a:spcAft>
              <a:buNone/>
            </a:pPr>
            <a:r>
              <a:rPr lang="en">
                <a:solidFill>
                  <a:srgbClr val="9900FF"/>
                </a:solidFill>
              </a:rPr>
              <a:t>What do the words ‘Base 10’ mean to you?</a:t>
            </a:r>
            <a:endParaRPr>
              <a:solidFill>
                <a:srgbClr val="9900FF"/>
              </a:solidFill>
            </a:endParaRPr>
          </a:p>
          <a:p>
            <a:pPr marL="0" lvl="0" indent="0" algn="l" rtl="0">
              <a:spcBef>
                <a:spcPts val="0"/>
              </a:spcBef>
              <a:spcAft>
                <a:spcPts val="0"/>
              </a:spcAft>
              <a:buNone/>
            </a:pPr>
            <a:endParaRPr/>
          </a:p>
          <a:p>
            <a:pPr marL="0" lvl="0" indent="0" algn="l" rtl="0">
              <a:spcBef>
                <a:spcPts val="0"/>
              </a:spcBef>
              <a:spcAft>
                <a:spcPts val="0"/>
              </a:spcAft>
              <a:buNone/>
            </a:pPr>
            <a:r>
              <a:rPr lang="en"/>
              <a:t>Listen to this fun song - does it change your understanding of Base 10? </a:t>
            </a:r>
            <a:endParaRPr/>
          </a:p>
          <a:p>
            <a:pPr marL="0" lvl="0" indent="0" algn="l" rtl="0">
              <a:spcBef>
                <a:spcPts val="0"/>
              </a:spcBef>
              <a:spcAft>
                <a:spcPts val="0"/>
              </a:spcAft>
              <a:buNone/>
            </a:pPr>
            <a:r>
              <a:rPr lang="en" sz="1100" u="sng">
                <a:solidFill>
                  <a:schemeClr val="hlink"/>
                </a:solidFill>
                <a:hlinkClick r:id="rId3"/>
              </a:rPr>
              <a:t>https://www.youtube.com/watch?v=a4FXl4zb3E4</a:t>
            </a:r>
            <a:r>
              <a:rPr lang="en"/>
              <a:t> </a:t>
            </a:r>
            <a:endParaRPr/>
          </a:p>
          <a:p>
            <a:pPr marL="0" lvl="0" indent="0" algn="l" rtl="0">
              <a:spcBef>
                <a:spcPts val="0"/>
              </a:spcBef>
              <a:spcAft>
                <a:spcPts val="0"/>
              </a:spcAft>
              <a:buNone/>
            </a:pPr>
            <a:endParaRPr/>
          </a:p>
        </p:txBody>
      </p:sp>
      <p:pic>
        <p:nvPicPr>
          <p:cNvPr id="144" name="Google Shape;144;p23" descr="base 10 system"/>
          <p:cNvPicPr preferRelativeResize="0"/>
          <p:nvPr/>
        </p:nvPicPr>
        <p:blipFill>
          <a:blip r:embed="rId4">
            <a:alphaModFix/>
          </a:blip>
          <a:stretch>
            <a:fillRect/>
          </a:stretch>
        </p:blipFill>
        <p:spPr>
          <a:xfrm>
            <a:off x="4507525" y="2134300"/>
            <a:ext cx="4343401" cy="2778476"/>
          </a:xfrm>
          <a:prstGeom prst="rect">
            <a:avLst/>
          </a:prstGeom>
          <a:noFill/>
          <a:ln>
            <a:noFill/>
          </a:ln>
        </p:spPr>
      </p:pic>
      <p:sp>
        <p:nvSpPr>
          <p:cNvPr id="145" name="Google Shape;145;p23"/>
          <p:cNvSpPr txBox="1"/>
          <p:nvPr/>
        </p:nvSpPr>
        <p:spPr>
          <a:xfrm>
            <a:off x="400925" y="1679600"/>
            <a:ext cx="3344400" cy="3291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400"/>
              </a:spcBef>
              <a:spcAft>
                <a:spcPts val="0"/>
              </a:spcAft>
              <a:buClr>
                <a:schemeClr val="dk1"/>
              </a:buClr>
              <a:buSzPts val="1100"/>
              <a:buFont typeface="Arial"/>
              <a:buNone/>
            </a:pPr>
            <a:r>
              <a:rPr lang="en" b="1">
                <a:solidFill>
                  <a:srgbClr val="9900FF"/>
                </a:solidFill>
                <a:latin typeface="Verdana"/>
                <a:ea typeface="Verdana"/>
                <a:cs typeface="Verdana"/>
                <a:sym typeface="Verdana"/>
              </a:rPr>
              <a:t>Base-10 system</a:t>
            </a:r>
            <a:endParaRPr b="1">
              <a:solidFill>
                <a:srgbClr val="9900FF"/>
              </a:solidFill>
              <a:latin typeface="Verdana"/>
              <a:ea typeface="Verdana"/>
              <a:cs typeface="Verdana"/>
              <a:sym typeface="Verdana"/>
            </a:endParaRPr>
          </a:p>
          <a:p>
            <a:pPr marL="0" lvl="0" indent="0" algn="ctr" rtl="0">
              <a:lnSpc>
                <a:spcPct val="115000"/>
              </a:lnSpc>
              <a:spcBef>
                <a:spcPts val="1400"/>
              </a:spcBef>
              <a:spcAft>
                <a:spcPts val="0"/>
              </a:spcAft>
              <a:buClr>
                <a:schemeClr val="dk1"/>
              </a:buClr>
              <a:buSzPts val="1100"/>
              <a:buFont typeface="Arial"/>
              <a:buNone/>
            </a:pPr>
            <a:r>
              <a:rPr lang="en" sz="1100">
                <a:solidFill>
                  <a:srgbClr val="333333"/>
                </a:solidFill>
                <a:latin typeface="Verdana"/>
                <a:ea typeface="Verdana"/>
                <a:cs typeface="Verdana"/>
                <a:sym typeface="Verdana"/>
              </a:rPr>
              <a:t>• our everyday number system is a Base-10 system.</a:t>
            </a:r>
            <a:endParaRPr sz="1100">
              <a:solidFill>
                <a:srgbClr val="333333"/>
              </a:solidFill>
              <a:latin typeface="Verdana"/>
              <a:ea typeface="Verdana"/>
              <a:cs typeface="Verdana"/>
              <a:sym typeface="Verdana"/>
            </a:endParaRPr>
          </a:p>
          <a:p>
            <a:pPr marL="0" lvl="0" indent="0" algn="ctr" rtl="0">
              <a:lnSpc>
                <a:spcPct val="115000"/>
              </a:lnSpc>
              <a:spcBef>
                <a:spcPts val="1200"/>
              </a:spcBef>
              <a:spcAft>
                <a:spcPts val="0"/>
              </a:spcAft>
              <a:buClr>
                <a:schemeClr val="dk1"/>
              </a:buClr>
              <a:buSzPts val="1100"/>
              <a:buFont typeface="Arial"/>
              <a:buNone/>
            </a:pPr>
            <a:r>
              <a:rPr lang="en" sz="1100">
                <a:solidFill>
                  <a:srgbClr val="333333"/>
                </a:solidFill>
                <a:latin typeface="Verdana"/>
                <a:ea typeface="Verdana"/>
                <a:cs typeface="Verdana"/>
                <a:sym typeface="Verdana"/>
              </a:rPr>
              <a:t>• the Base-10 number system is known as the decimal system</a:t>
            </a:r>
            <a:endParaRPr sz="1100">
              <a:solidFill>
                <a:srgbClr val="333333"/>
              </a:solidFill>
              <a:latin typeface="Verdana"/>
              <a:ea typeface="Verdana"/>
              <a:cs typeface="Verdana"/>
              <a:sym typeface="Verdana"/>
            </a:endParaRPr>
          </a:p>
          <a:p>
            <a:pPr marL="0" lvl="0" indent="0" algn="ctr" rtl="0">
              <a:lnSpc>
                <a:spcPct val="115000"/>
              </a:lnSpc>
              <a:spcBef>
                <a:spcPts val="1200"/>
              </a:spcBef>
              <a:spcAft>
                <a:spcPts val="0"/>
              </a:spcAft>
              <a:buClr>
                <a:schemeClr val="dk1"/>
              </a:buClr>
              <a:buSzPts val="1100"/>
              <a:buFont typeface="Arial"/>
              <a:buNone/>
            </a:pPr>
            <a:r>
              <a:rPr lang="en" sz="1100">
                <a:solidFill>
                  <a:srgbClr val="333333"/>
                </a:solidFill>
                <a:latin typeface="Verdana"/>
                <a:ea typeface="Verdana"/>
                <a:cs typeface="Verdana"/>
                <a:sym typeface="Verdana"/>
              </a:rPr>
              <a:t>and has 10 digits to show all numbers</a:t>
            </a:r>
            <a:endParaRPr sz="1100">
              <a:solidFill>
                <a:srgbClr val="333333"/>
              </a:solidFill>
              <a:latin typeface="Verdana"/>
              <a:ea typeface="Verdana"/>
              <a:cs typeface="Verdana"/>
              <a:sym typeface="Verdana"/>
            </a:endParaRPr>
          </a:p>
          <a:p>
            <a:pPr marL="0" lvl="0" indent="0" algn="ctr" rtl="0">
              <a:lnSpc>
                <a:spcPct val="115000"/>
              </a:lnSpc>
              <a:spcBef>
                <a:spcPts val="1200"/>
              </a:spcBef>
              <a:spcAft>
                <a:spcPts val="0"/>
              </a:spcAft>
              <a:buClr>
                <a:schemeClr val="dk1"/>
              </a:buClr>
              <a:buSzPts val="1100"/>
              <a:buFont typeface="Arial"/>
              <a:buNone/>
            </a:pPr>
            <a:r>
              <a:rPr lang="en" sz="1100">
                <a:solidFill>
                  <a:srgbClr val="333333"/>
                </a:solidFill>
                <a:latin typeface="Verdana"/>
                <a:ea typeface="Verdana"/>
                <a:cs typeface="Verdana"/>
                <a:sym typeface="Verdana"/>
              </a:rPr>
              <a:t>0,1,2,3,4,5,6,7,8,9</a:t>
            </a:r>
            <a:endParaRPr sz="1100">
              <a:solidFill>
                <a:srgbClr val="333333"/>
              </a:solidFill>
              <a:latin typeface="Verdana"/>
              <a:ea typeface="Verdana"/>
              <a:cs typeface="Verdana"/>
              <a:sym typeface="Verdana"/>
            </a:endParaRPr>
          </a:p>
          <a:p>
            <a:pPr marL="0" lvl="0" indent="0" algn="ctr" rtl="0">
              <a:lnSpc>
                <a:spcPct val="115000"/>
              </a:lnSpc>
              <a:spcBef>
                <a:spcPts val="1200"/>
              </a:spcBef>
              <a:spcAft>
                <a:spcPts val="0"/>
              </a:spcAft>
              <a:buClr>
                <a:schemeClr val="dk1"/>
              </a:buClr>
              <a:buSzPts val="1100"/>
              <a:buFont typeface="Arial"/>
              <a:buNone/>
            </a:pPr>
            <a:r>
              <a:rPr lang="en" sz="1100">
                <a:solidFill>
                  <a:srgbClr val="333333"/>
                </a:solidFill>
                <a:latin typeface="Verdana"/>
                <a:ea typeface="Verdana"/>
                <a:cs typeface="Verdana"/>
                <a:sym typeface="Verdana"/>
              </a:rPr>
              <a:t>using place value and a decimal point to separate</a:t>
            </a:r>
            <a:endParaRPr sz="1100">
              <a:solidFill>
                <a:srgbClr val="333333"/>
              </a:solidFill>
              <a:latin typeface="Verdana"/>
              <a:ea typeface="Verdana"/>
              <a:cs typeface="Verdana"/>
              <a:sym typeface="Verdana"/>
            </a:endParaRPr>
          </a:p>
          <a:p>
            <a:pPr marL="0" lvl="0" indent="0" algn="ctr" rtl="0">
              <a:lnSpc>
                <a:spcPct val="115000"/>
              </a:lnSpc>
              <a:spcBef>
                <a:spcPts val="1200"/>
              </a:spcBef>
              <a:spcAft>
                <a:spcPts val="0"/>
              </a:spcAft>
              <a:buClr>
                <a:schemeClr val="dk1"/>
              </a:buClr>
              <a:buSzPts val="1100"/>
              <a:buFont typeface="Arial"/>
              <a:buNone/>
            </a:pPr>
            <a:r>
              <a:rPr lang="en" sz="1100">
                <a:solidFill>
                  <a:srgbClr val="333333"/>
                </a:solidFill>
                <a:latin typeface="Verdana"/>
                <a:ea typeface="Verdana"/>
                <a:cs typeface="Verdana"/>
                <a:sym typeface="Verdana"/>
              </a:rPr>
              <a:t>whole numbers from decimal fractions.</a:t>
            </a:r>
            <a:endParaRPr sz="1100">
              <a:solidFill>
                <a:srgbClr val="333333"/>
              </a:solidFill>
              <a:latin typeface="Verdana"/>
              <a:ea typeface="Verdana"/>
              <a:cs typeface="Verdana"/>
              <a:sym typeface="Verdana"/>
            </a:endParaRPr>
          </a:p>
          <a:p>
            <a:pPr marL="0" lvl="0" indent="0" algn="ctr" rtl="0">
              <a:lnSpc>
                <a:spcPct val="115000"/>
              </a:lnSpc>
              <a:spcBef>
                <a:spcPts val="1200"/>
              </a:spcBef>
              <a:spcAft>
                <a:spcPts val="1200"/>
              </a:spcAft>
              <a:buClr>
                <a:schemeClr val="dk1"/>
              </a:buClr>
              <a:buSzPts val="1100"/>
              <a:buFont typeface="Arial"/>
              <a:buNone/>
            </a:pPr>
            <a:endParaRPr sz="1100">
              <a:solidFill>
                <a:srgbClr val="333333"/>
              </a:solidFill>
              <a:latin typeface="Verdana"/>
              <a:ea typeface="Verdana"/>
              <a:cs typeface="Verdana"/>
              <a:sym typeface="Verdana"/>
            </a:endParaRPr>
          </a:p>
        </p:txBody>
      </p:sp>
      <p:sp>
        <p:nvSpPr>
          <p:cNvPr id="146" name="Google Shape;146;p23"/>
          <p:cNvSpPr txBox="1"/>
          <p:nvPr/>
        </p:nvSpPr>
        <p:spPr>
          <a:xfrm>
            <a:off x="1296050" y="4829800"/>
            <a:ext cx="4970100" cy="2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5"/>
              </a:rPr>
              <a:t>http://www.amathsdictionaryforkids.com/qr/b/base10system.html</a:t>
            </a:r>
            <a:endParaRPr/>
          </a:p>
        </p:txBody>
      </p:sp>
      <p:sp>
        <p:nvSpPr>
          <p:cNvPr id="147" name="Google Shape;147;p23"/>
          <p:cNvSpPr txBox="1"/>
          <p:nvPr/>
        </p:nvSpPr>
        <p:spPr>
          <a:xfrm>
            <a:off x="6639025" y="307650"/>
            <a:ext cx="2192100" cy="14709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Place Value definition:</a:t>
            </a:r>
            <a:endParaRPr/>
          </a:p>
          <a:p>
            <a:pPr marL="0" lvl="0" indent="0" algn="l" rtl="0">
              <a:spcBef>
                <a:spcPts val="0"/>
              </a:spcBef>
              <a:spcAft>
                <a:spcPts val="0"/>
              </a:spcAft>
              <a:buNone/>
            </a:pPr>
            <a:r>
              <a:rPr lang="en"/>
              <a:t>The value of a digit depending on its place or position in a number.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51"/>
        <p:cNvGrpSpPr/>
        <p:nvPr/>
      </p:nvGrpSpPr>
      <p:grpSpPr>
        <a:xfrm>
          <a:off x="0" y="0"/>
          <a:ext cx="0" cy="0"/>
          <a:chOff x="0" y="0"/>
          <a:chExt cx="0" cy="0"/>
        </a:xfrm>
      </p:grpSpPr>
      <p:sp>
        <p:nvSpPr>
          <p:cNvPr id="152" name="Google Shape;152;p24"/>
          <p:cNvSpPr txBox="1"/>
          <p:nvPr/>
        </p:nvSpPr>
        <p:spPr>
          <a:xfrm>
            <a:off x="313000" y="240350"/>
            <a:ext cx="8681400" cy="475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Now you are starting to understand the Base 10 system, try these equations together.</a:t>
            </a:r>
            <a:endParaRPr/>
          </a:p>
          <a:p>
            <a:pPr marL="0" lvl="0" indent="0" algn="ctr" rtl="0">
              <a:spcBef>
                <a:spcPts val="0"/>
              </a:spcBef>
              <a:spcAft>
                <a:spcPts val="0"/>
              </a:spcAft>
              <a:buNone/>
            </a:pPr>
            <a:endParaRPr/>
          </a:p>
          <a:p>
            <a:pPr marL="0" lvl="0" indent="0" algn="ctr" rtl="0">
              <a:spcBef>
                <a:spcPts val="0"/>
              </a:spcBef>
              <a:spcAft>
                <a:spcPts val="0"/>
              </a:spcAft>
              <a:buNone/>
            </a:pPr>
            <a:r>
              <a:rPr lang="en"/>
              <a:t>2.0 x 10 = </a:t>
            </a:r>
            <a:endParaRPr/>
          </a:p>
          <a:p>
            <a:pPr marL="0" lvl="0" indent="0" algn="ctr" rtl="0">
              <a:spcBef>
                <a:spcPts val="0"/>
              </a:spcBef>
              <a:spcAft>
                <a:spcPts val="0"/>
              </a:spcAft>
              <a:buNone/>
            </a:pPr>
            <a:r>
              <a:rPr lang="en"/>
              <a:t>20.0 x 10 =</a:t>
            </a:r>
            <a:endParaRPr/>
          </a:p>
          <a:p>
            <a:pPr marL="0" lvl="0" indent="0" algn="ctr" rtl="0">
              <a:spcBef>
                <a:spcPts val="0"/>
              </a:spcBef>
              <a:spcAft>
                <a:spcPts val="0"/>
              </a:spcAft>
              <a:buNone/>
            </a:pPr>
            <a:r>
              <a:rPr lang="en"/>
              <a:t>200.0 x 10 = </a:t>
            </a:r>
            <a:endParaRPr/>
          </a:p>
          <a:p>
            <a:pPr marL="0" lvl="0" indent="0" algn="ctr" rtl="0">
              <a:spcBef>
                <a:spcPts val="0"/>
              </a:spcBef>
              <a:spcAft>
                <a:spcPts val="0"/>
              </a:spcAft>
              <a:buNone/>
            </a:pPr>
            <a:r>
              <a:rPr lang="en"/>
              <a:t>4000.0 </a:t>
            </a:r>
            <a:r>
              <a:rPr lang="en">
                <a:solidFill>
                  <a:schemeClr val="dk1"/>
                </a:solidFill>
              </a:rPr>
              <a:t>÷ 10 =</a:t>
            </a:r>
            <a:endParaRPr/>
          </a:p>
          <a:p>
            <a:pPr marL="0" lvl="0" indent="0" algn="ctr" rtl="0">
              <a:spcBef>
                <a:spcPts val="0"/>
              </a:spcBef>
              <a:spcAft>
                <a:spcPts val="0"/>
              </a:spcAft>
              <a:buNone/>
            </a:pPr>
            <a:r>
              <a:rPr lang="en"/>
              <a:t>400.0 ÷ 10 =</a:t>
            </a:r>
            <a:endParaRPr/>
          </a:p>
          <a:p>
            <a:pPr marL="0" lvl="0" indent="0" algn="ctr" rtl="0">
              <a:spcBef>
                <a:spcPts val="0"/>
              </a:spcBef>
              <a:spcAft>
                <a:spcPts val="0"/>
              </a:spcAft>
              <a:buNone/>
            </a:pPr>
            <a:r>
              <a:rPr lang="en"/>
              <a:t>40.0 </a:t>
            </a:r>
            <a:r>
              <a:rPr lang="en">
                <a:solidFill>
                  <a:schemeClr val="dk1"/>
                </a:solidFill>
              </a:rPr>
              <a:t>÷ 10 = </a:t>
            </a:r>
            <a:endParaRPr>
              <a:solidFill>
                <a:schemeClr val="dk1"/>
              </a:solidFill>
            </a:endParaRPr>
          </a:p>
          <a:p>
            <a:pPr marL="0" lvl="0" indent="0" algn="ctr" rtl="0">
              <a:spcBef>
                <a:spcPts val="0"/>
              </a:spcBef>
              <a:spcAft>
                <a:spcPts val="0"/>
              </a:spcAft>
              <a:buNone/>
            </a:pPr>
            <a:r>
              <a:rPr lang="en">
                <a:solidFill>
                  <a:schemeClr val="dk1"/>
                </a:solidFill>
              </a:rPr>
              <a:t>Discuss answers and whether you could work the answer out automatically.</a:t>
            </a:r>
            <a:endParaRPr>
              <a:solidFill>
                <a:schemeClr val="dk1"/>
              </a:solidFill>
            </a:endParaRPr>
          </a:p>
          <a:p>
            <a:pPr marL="0" lvl="0" indent="0" algn="ctr"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Now try these</a:t>
            </a:r>
            <a:endParaRPr>
              <a:solidFill>
                <a:schemeClr val="dk1"/>
              </a:solidFill>
            </a:endParaRPr>
          </a:p>
          <a:p>
            <a:pPr marL="0" lvl="0" indent="0" algn="ctr"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36  ÷  10 = </a:t>
            </a:r>
            <a:endParaRPr>
              <a:solidFill>
                <a:schemeClr val="dk1"/>
              </a:solidFill>
            </a:endParaRPr>
          </a:p>
          <a:p>
            <a:pPr marL="0" lvl="0" indent="0" algn="l" rtl="0">
              <a:spcBef>
                <a:spcPts val="0"/>
              </a:spcBef>
              <a:spcAft>
                <a:spcPts val="0"/>
              </a:spcAft>
              <a:buNone/>
            </a:pPr>
            <a:r>
              <a:rPr lang="en">
                <a:solidFill>
                  <a:schemeClr val="dk1"/>
                </a:solidFill>
              </a:rPr>
              <a:t>72  ÷  10 =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5.7  ÷  10 =</a:t>
            </a:r>
            <a:endParaRPr>
              <a:solidFill>
                <a:schemeClr val="dk1"/>
              </a:solidFill>
            </a:endParaRPr>
          </a:p>
          <a:p>
            <a:pPr marL="0" lvl="0" indent="0" algn="l" rtl="0">
              <a:spcBef>
                <a:spcPts val="0"/>
              </a:spcBef>
              <a:spcAft>
                <a:spcPts val="0"/>
              </a:spcAft>
              <a:buNone/>
            </a:pPr>
            <a:r>
              <a:rPr lang="en">
                <a:solidFill>
                  <a:schemeClr val="dk1"/>
                </a:solidFill>
              </a:rPr>
              <a:t>18.3  ÷  10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3.2 x 10 =</a:t>
            </a:r>
            <a:endParaRPr>
              <a:solidFill>
                <a:schemeClr val="dk1"/>
              </a:solidFill>
            </a:endParaRPr>
          </a:p>
          <a:p>
            <a:pPr marL="0" lvl="0" indent="0" algn="l" rtl="0">
              <a:spcBef>
                <a:spcPts val="0"/>
              </a:spcBef>
              <a:spcAft>
                <a:spcPts val="0"/>
              </a:spcAft>
              <a:buNone/>
            </a:pPr>
            <a:r>
              <a:rPr lang="en">
                <a:solidFill>
                  <a:schemeClr val="dk1"/>
                </a:solidFill>
              </a:rPr>
              <a:t>456.78 x 10 =</a:t>
            </a:r>
            <a:endParaRPr>
              <a:solidFill>
                <a:schemeClr val="dk1"/>
              </a:solidFill>
            </a:endParaRPr>
          </a:p>
        </p:txBody>
      </p:sp>
      <p:pic>
        <p:nvPicPr>
          <p:cNvPr id="153" name="Google Shape;153;p24" descr="base 10 system"/>
          <p:cNvPicPr preferRelativeResize="0"/>
          <p:nvPr/>
        </p:nvPicPr>
        <p:blipFill>
          <a:blip r:embed="rId3">
            <a:alphaModFix/>
          </a:blip>
          <a:stretch>
            <a:fillRect/>
          </a:stretch>
        </p:blipFill>
        <p:spPr>
          <a:xfrm>
            <a:off x="3812500" y="2365025"/>
            <a:ext cx="5331501" cy="2778475"/>
          </a:xfrm>
          <a:prstGeom prst="rect">
            <a:avLst/>
          </a:prstGeom>
          <a:noFill/>
          <a:ln>
            <a:noFill/>
          </a:ln>
        </p:spPr>
      </p:pic>
      <p:sp>
        <p:nvSpPr>
          <p:cNvPr id="154" name="Google Shape;154;p24"/>
          <p:cNvSpPr/>
          <p:nvPr/>
        </p:nvSpPr>
        <p:spPr>
          <a:xfrm>
            <a:off x="6063900" y="851775"/>
            <a:ext cx="2446524" cy="104986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What is happening to the decimal point?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58"/>
        <p:cNvGrpSpPr/>
        <p:nvPr/>
      </p:nvGrpSpPr>
      <p:grpSpPr>
        <a:xfrm>
          <a:off x="0" y="0"/>
          <a:ext cx="0" cy="0"/>
          <a:chOff x="0" y="0"/>
          <a:chExt cx="0" cy="0"/>
        </a:xfrm>
      </p:grpSpPr>
      <p:sp>
        <p:nvSpPr>
          <p:cNvPr id="159" name="Google Shape;159;p25"/>
          <p:cNvSpPr txBox="1"/>
          <p:nvPr/>
        </p:nvSpPr>
        <p:spPr>
          <a:xfrm>
            <a:off x="207225" y="182675"/>
            <a:ext cx="8710200" cy="48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Complete and Explain</a:t>
            </a:r>
            <a:endParaRPr b="1" u="sng"/>
          </a:p>
          <a:p>
            <a:pPr marL="0" lvl="0" indent="0" algn="l" rtl="0">
              <a:spcBef>
                <a:spcPts val="0"/>
              </a:spcBef>
              <a:spcAft>
                <a:spcPts val="0"/>
              </a:spcAft>
              <a:buNone/>
            </a:pPr>
            <a:endParaRPr/>
          </a:p>
          <a:p>
            <a:pPr marL="0" lvl="0" indent="0" algn="l" rtl="0">
              <a:spcBef>
                <a:spcPts val="0"/>
              </a:spcBef>
              <a:spcAft>
                <a:spcPts val="0"/>
              </a:spcAft>
              <a:buNone/>
            </a:pPr>
            <a:r>
              <a:rPr lang="en"/>
              <a:t>When you multiply a number by 10 the number gets …………………………………………. (bigger/smaller) and you move the decimal point one place to the …………………………… (right/left)</a:t>
            </a:r>
            <a:endParaRPr/>
          </a:p>
          <a:p>
            <a:pPr marL="0" lvl="0" indent="0" algn="l" rtl="0">
              <a:spcBef>
                <a:spcPts val="0"/>
              </a:spcBef>
              <a:spcAft>
                <a:spcPts val="0"/>
              </a:spcAft>
              <a:buNone/>
            </a:pPr>
            <a:endParaRPr/>
          </a:p>
          <a:p>
            <a:pPr marL="0" lvl="0" indent="0" algn="l" rtl="0">
              <a:spcBef>
                <a:spcPts val="0"/>
              </a:spcBef>
              <a:spcAft>
                <a:spcPts val="0"/>
              </a:spcAft>
              <a:buNone/>
            </a:pPr>
            <a:r>
              <a:rPr lang="en"/>
              <a:t>Example:                      157.36 x 10 =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When you divide a number by 10 the number gets …………………………………………. (bigger/smaller) and you move the decimal point one place to the …………………………… (right/left)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Example:                      157.36  ÷  10 =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pic>
        <p:nvPicPr>
          <p:cNvPr id="160" name="Google Shape;160;p25"/>
          <p:cNvPicPr preferRelativeResize="0"/>
          <p:nvPr/>
        </p:nvPicPr>
        <p:blipFill>
          <a:blip r:embed="rId3">
            <a:alphaModFix/>
          </a:blip>
          <a:stretch>
            <a:fillRect/>
          </a:stretch>
        </p:blipFill>
        <p:spPr>
          <a:xfrm>
            <a:off x="0" y="2571759"/>
            <a:ext cx="9144000" cy="2199132"/>
          </a:xfrm>
          <a:prstGeom prst="rect">
            <a:avLst/>
          </a:prstGeom>
          <a:noFill/>
          <a:ln>
            <a:noFill/>
          </a:ln>
        </p:spPr>
      </p:pic>
      <p:sp>
        <p:nvSpPr>
          <p:cNvPr id="161" name="Google Shape;161;p25"/>
          <p:cNvSpPr txBox="1"/>
          <p:nvPr/>
        </p:nvSpPr>
        <p:spPr>
          <a:xfrm>
            <a:off x="418750" y="4770900"/>
            <a:ext cx="6172200" cy="1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Diagram from </a:t>
            </a:r>
            <a:r>
              <a:rPr lang="en" sz="1100" u="sng">
                <a:solidFill>
                  <a:schemeClr val="hlink"/>
                </a:solidFill>
                <a:hlinkClick r:id="rId4"/>
              </a:rPr>
              <a:t>https://www.cpalms.org/Public/PreviewResourceLesson/Preview/28707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5"/>
        <p:cNvGrpSpPr/>
        <p:nvPr/>
      </p:nvGrpSpPr>
      <p:grpSpPr>
        <a:xfrm>
          <a:off x="0" y="0"/>
          <a:ext cx="0" cy="0"/>
          <a:chOff x="0" y="0"/>
          <a:chExt cx="0" cy="0"/>
        </a:xfrm>
      </p:grpSpPr>
      <p:sp>
        <p:nvSpPr>
          <p:cNvPr id="166" name="Google Shape;166;p26"/>
          <p:cNvSpPr txBox="1"/>
          <p:nvPr/>
        </p:nvSpPr>
        <p:spPr>
          <a:xfrm>
            <a:off x="274525" y="230725"/>
            <a:ext cx="8671800" cy="483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Inquiry Learning Cycle Questions - Sorting Out</a:t>
            </a:r>
            <a:endParaRPr/>
          </a:p>
          <a:p>
            <a:pPr marL="0" lvl="0" indent="0" algn="ctr" rtl="0">
              <a:spcBef>
                <a:spcPts val="0"/>
              </a:spcBef>
              <a:spcAft>
                <a:spcPts val="0"/>
              </a:spcAft>
              <a:buNone/>
            </a:pPr>
            <a:r>
              <a:rPr lang="en"/>
              <a:t>Summarised from SLAV (</a:t>
            </a:r>
            <a:r>
              <a:rPr lang="en" u="sng">
                <a:solidFill>
                  <a:schemeClr val="hlink"/>
                </a:solidFill>
                <a:hlinkClick r:id="rId3"/>
              </a:rPr>
              <a:t>School Library Association of Victoria</a:t>
            </a:r>
            <a:r>
              <a:rPr lang="en"/>
              <a:t>)</a:t>
            </a:r>
            <a:endParaRPr/>
          </a:p>
          <a:p>
            <a:pPr marL="0" lvl="0" indent="0" algn="ctr" rtl="0">
              <a:spcBef>
                <a:spcPts val="0"/>
              </a:spcBef>
              <a:spcAft>
                <a:spcPts val="0"/>
              </a:spcAft>
              <a:buNone/>
            </a:pPr>
            <a:endParaRPr/>
          </a:p>
          <a:p>
            <a:pPr marL="0" lvl="0" indent="0" algn="l" rtl="0">
              <a:spcBef>
                <a:spcPts val="0"/>
              </a:spcBef>
              <a:spcAft>
                <a:spcPts val="0"/>
              </a:spcAft>
              <a:buNone/>
            </a:pPr>
            <a:r>
              <a:rPr lang="en" i="1"/>
              <a:t>Focus on the relevant questions for your group of students. </a:t>
            </a:r>
            <a:endParaRPr i="1"/>
          </a:p>
          <a:p>
            <a:pPr marL="0" lvl="0" indent="0" algn="l" rtl="0">
              <a:spcBef>
                <a:spcPts val="0"/>
              </a:spcBef>
              <a:spcAft>
                <a:spcPts val="0"/>
              </a:spcAft>
              <a:buNone/>
            </a:pPr>
            <a:endParaRPr/>
          </a:p>
          <a:p>
            <a:pPr marL="0" lvl="0" indent="457200" algn="l" rtl="0">
              <a:spcBef>
                <a:spcPts val="0"/>
              </a:spcBef>
              <a:spcAft>
                <a:spcPts val="0"/>
              </a:spcAft>
              <a:buNone/>
            </a:pPr>
            <a:r>
              <a:rPr lang="en"/>
              <a:t>How can I sort the information I have found?</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information helps answer my questions and the questions of others?</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key words help me make sense of the information I found?</a:t>
            </a:r>
            <a:endParaRPr/>
          </a:p>
          <a:p>
            <a:pPr marL="0" lvl="0" indent="0" algn="l" rtl="0">
              <a:spcBef>
                <a:spcPts val="0"/>
              </a:spcBef>
              <a:spcAft>
                <a:spcPts val="0"/>
              </a:spcAft>
              <a:buNone/>
            </a:pPr>
            <a:endParaRPr/>
          </a:p>
          <a:p>
            <a:pPr marL="0" lvl="0" indent="457200" algn="l" rtl="0">
              <a:spcBef>
                <a:spcPts val="0"/>
              </a:spcBef>
              <a:spcAft>
                <a:spcPts val="0"/>
              </a:spcAft>
              <a:buNone/>
            </a:pPr>
            <a:r>
              <a:rPr lang="en"/>
              <a:t>Do I need to find more information?</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is the information connected to what I already know?</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are my questions now?</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have my questions changed?</a:t>
            </a:r>
            <a:endParaRPr/>
          </a:p>
          <a:p>
            <a:pPr marL="0" lvl="0" indent="457200" algn="l" rtl="0">
              <a:spcBef>
                <a:spcPts val="0"/>
              </a:spcBef>
              <a:spcAft>
                <a:spcPts val="0"/>
              </a:spcAft>
              <a:buNone/>
            </a:pPr>
            <a:endParaRPr/>
          </a:p>
          <a:p>
            <a:pPr marL="0" lvl="0" indent="457200" algn="l" rtl="0">
              <a:spcBef>
                <a:spcPts val="0"/>
              </a:spcBef>
              <a:spcAft>
                <a:spcPts val="0"/>
              </a:spcAft>
              <a:buNone/>
            </a:pPr>
            <a:r>
              <a:rPr lang="en"/>
              <a:t>What changes do I need to make to my inquiry?           </a:t>
            </a:r>
            <a:endParaRPr/>
          </a:p>
          <a:p>
            <a:pPr marL="0" lvl="0" indent="457200" algn="l" rtl="0">
              <a:spcBef>
                <a:spcPts val="0"/>
              </a:spcBef>
              <a:spcAft>
                <a:spcPts val="0"/>
              </a:spcAft>
              <a:buNone/>
            </a:pPr>
            <a:r>
              <a:rPr lang="en"/>
              <a:t>  </a:t>
            </a:r>
            <a:endParaRPr/>
          </a:p>
          <a:p>
            <a:pPr marL="0" lvl="0" indent="457200" algn="l" rtl="0">
              <a:spcBef>
                <a:spcPts val="0"/>
              </a:spcBef>
              <a:spcAft>
                <a:spcPts val="0"/>
              </a:spcAft>
              <a:buNone/>
            </a:pPr>
            <a:r>
              <a:rPr lang="en"/>
              <a:t>How are my ideas changing?             What am I feeling about my inquiry at this phase?      </a:t>
            </a:r>
            <a:endParaRPr/>
          </a:p>
          <a:p>
            <a:pPr marL="0" lvl="0" indent="0" algn="l" rtl="0">
              <a:spcBef>
                <a:spcPts val="0"/>
              </a:spcBef>
              <a:spcAft>
                <a:spcPts val="0"/>
              </a:spcAft>
              <a:buNone/>
            </a:pPr>
            <a:r>
              <a:rPr lang="en"/>
              <a:t>                                                                       </a:t>
            </a: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pic>
        <p:nvPicPr>
          <p:cNvPr id="167" name="Google Shape;167;p26"/>
          <p:cNvPicPr preferRelativeResize="0"/>
          <p:nvPr/>
        </p:nvPicPr>
        <p:blipFill>
          <a:blip r:embed="rId4">
            <a:alphaModFix/>
          </a:blip>
          <a:stretch>
            <a:fillRect/>
          </a:stretch>
        </p:blipFill>
        <p:spPr>
          <a:xfrm>
            <a:off x="341950" y="1292450"/>
            <a:ext cx="341250" cy="341250"/>
          </a:xfrm>
          <a:prstGeom prst="rect">
            <a:avLst/>
          </a:prstGeom>
          <a:noFill/>
          <a:ln>
            <a:noFill/>
          </a:ln>
        </p:spPr>
      </p:pic>
      <p:pic>
        <p:nvPicPr>
          <p:cNvPr id="168" name="Google Shape;168;p26"/>
          <p:cNvPicPr preferRelativeResize="0"/>
          <p:nvPr/>
        </p:nvPicPr>
        <p:blipFill>
          <a:blip r:embed="rId4">
            <a:alphaModFix/>
          </a:blip>
          <a:stretch>
            <a:fillRect/>
          </a:stretch>
        </p:blipFill>
        <p:spPr>
          <a:xfrm>
            <a:off x="388400" y="1714550"/>
            <a:ext cx="341250" cy="341250"/>
          </a:xfrm>
          <a:prstGeom prst="rect">
            <a:avLst/>
          </a:prstGeom>
          <a:noFill/>
          <a:ln>
            <a:noFill/>
          </a:ln>
        </p:spPr>
      </p:pic>
      <p:pic>
        <p:nvPicPr>
          <p:cNvPr id="169" name="Google Shape;169;p26"/>
          <p:cNvPicPr preferRelativeResize="0"/>
          <p:nvPr/>
        </p:nvPicPr>
        <p:blipFill>
          <a:blip r:embed="rId4">
            <a:alphaModFix/>
          </a:blip>
          <a:stretch>
            <a:fillRect/>
          </a:stretch>
        </p:blipFill>
        <p:spPr>
          <a:xfrm>
            <a:off x="388400" y="2136625"/>
            <a:ext cx="341250" cy="341250"/>
          </a:xfrm>
          <a:prstGeom prst="rect">
            <a:avLst/>
          </a:prstGeom>
          <a:noFill/>
          <a:ln>
            <a:noFill/>
          </a:ln>
        </p:spPr>
      </p:pic>
      <p:pic>
        <p:nvPicPr>
          <p:cNvPr id="170" name="Google Shape;170;p26"/>
          <p:cNvPicPr preferRelativeResize="0"/>
          <p:nvPr/>
        </p:nvPicPr>
        <p:blipFill>
          <a:blip r:embed="rId4">
            <a:alphaModFix/>
          </a:blip>
          <a:stretch>
            <a:fillRect/>
          </a:stretch>
        </p:blipFill>
        <p:spPr>
          <a:xfrm>
            <a:off x="341950" y="2549100"/>
            <a:ext cx="341250" cy="341250"/>
          </a:xfrm>
          <a:prstGeom prst="rect">
            <a:avLst/>
          </a:prstGeom>
          <a:noFill/>
          <a:ln>
            <a:noFill/>
          </a:ln>
        </p:spPr>
      </p:pic>
      <p:pic>
        <p:nvPicPr>
          <p:cNvPr id="171" name="Google Shape;171;p26"/>
          <p:cNvPicPr preferRelativeResize="0"/>
          <p:nvPr/>
        </p:nvPicPr>
        <p:blipFill>
          <a:blip r:embed="rId4">
            <a:alphaModFix/>
          </a:blip>
          <a:stretch>
            <a:fillRect/>
          </a:stretch>
        </p:blipFill>
        <p:spPr>
          <a:xfrm>
            <a:off x="388400" y="2980800"/>
            <a:ext cx="341250" cy="341250"/>
          </a:xfrm>
          <a:prstGeom prst="rect">
            <a:avLst/>
          </a:prstGeom>
          <a:noFill/>
          <a:ln>
            <a:noFill/>
          </a:ln>
        </p:spPr>
      </p:pic>
      <p:pic>
        <p:nvPicPr>
          <p:cNvPr id="172" name="Google Shape;172;p26"/>
          <p:cNvPicPr preferRelativeResize="0"/>
          <p:nvPr/>
        </p:nvPicPr>
        <p:blipFill>
          <a:blip r:embed="rId4">
            <a:alphaModFix/>
          </a:blip>
          <a:stretch>
            <a:fillRect/>
          </a:stretch>
        </p:blipFill>
        <p:spPr>
          <a:xfrm>
            <a:off x="388400" y="3407700"/>
            <a:ext cx="341250" cy="341250"/>
          </a:xfrm>
          <a:prstGeom prst="rect">
            <a:avLst/>
          </a:prstGeom>
          <a:noFill/>
          <a:ln>
            <a:noFill/>
          </a:ln>
        </p:spPr>
      </p:pic>
      <p:pic>
        <p:nvPicPr>
          <p:cNvPr id="173" name="Google Shape;173;p26"/>
          <p:cNvPicPr preferRelativeResize="0"/>
          <p:nvPr/>
        </p:nvPicPr>
        <p:blipFill>
          <a:blip r:embed="rId4">
            <a:alphaModFix/>
          </a:blip>
          <a:stretch>
            <a:fillRect/>
          </a:stretch>
        </p:blipFill>
        <p:spPr>
          <a:xfrm>
            <a:off x="388400" y="3844212"/>
            <a:ext cx="341250" cy="341250"/>
          </a:xfrm>
          <a:prstGeom prst="rect">
            <a:avLst/>
          </a:prstGeom>
          <a:noFill/>
          <a:ln>
            <a:noFill/>
          </a:ln>
        </p:spPr>
      </p:pic>
      <p:pic>
        <p:nvPicPr>
          <p:cNvPr id="174" name="Google Shape;174;p26"/>
          <p:cNvPicPr preferRelativeResize="0"/>
          <p:nvPr/>
        </p:nvPicPr>
        <p:blipFill>
          <a:blip r:embed="rId5">
            <a:alphaModFix/>
          </a:blip>
          <a:stretch>
            <a:fillRect/>
          </a:stretch>
        </p:blipFill>
        <p:spPr>
          <a:xfrm>
            <a:off x="6854016" y="1714550"/>
            <a:ext cx="2142655" cy="2148975"/>
          </a:xfrm>
          <a:prstGeom prst="rect">
            <a:avLst/>
          </a:prstGeom>
          <a:noFill/>
          <a:ln>
            <a:noFill/>
          </a:ln>
        </p:spPr>
      </p:pic>
      <p:sp>
        <p:nvSpPr>
          <p:cNvPr id="175" name="Google Shape;175;p26"/>
          <p:cNvSpPr txBox="1"/>
          <p:nvPr/>
        </p:nvSpPr>
        <p:spPr>
          <a:xfrm>
            <a:off x="6967000" y="1892700"/>
            <a:ext cx="1916700" cy="135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Architects Daughter"/>
                <a:ea typeface="Architects Daughter"/>
                <a:cs typeface="Architects Daughter"/>
                <a:sym typeface="Architects Daughter"/>
              </a:rPr>
              <a:t>Remember to add your ‘I wonder’ questions about decimals to sticky notes and display on the ‘Wonder Wall’</a:t>
            </a:r>
            <a:endParaRPr sz="1200">
              <a:latin typeface="Architects Daughter"/>
              <a:ea typeface="Architects Daughter"/>
              <a:cs typeface="Architects Daughter"/>
              <a:sym typeface="Architects Daughter"/>
            </a:endParaRPr>
          </a:p>
        </p:txBody>
      </p:sp>
      <p:pic>
        <p:nvPicPr>
          <p:cNvPr id="176" name="Google Shape;176;p26"/>
          <p:cNvPicPr preferRelativeResize="0"/>
          <p:nvPr/>
        </p:nvPicPr>
        <p:blipFill>
          <a:blip r:embed="rId4">
            <a:alphaModFix/>
          </a:blip>
          <a:stretch>
            <a:fillRect/>
          </a:stretch>
        </p:blipFill>
        <p:spPr>
          <a:xfrm>
            <a:off x="447925" y="4185475"/>
            <a:ext cx="341250" cy="341250"/>
          </a:xfrm>
          <a:prstGeom prst="rect">
            <a:avLst/>
          </a:prstGeom>
          <a:noFill/>
          <a:ln>
            <a:noFill/>
          </a:ln>
        </p:spPr>
      </p:pic>
      <p:pic>
        <p:nvPicPr>
          <p:cNvPr id="177" name="Google Shape;177;p26"/>
          <p:cNvPicPr preferRelativeResize="0"/>
          <p:nvPr/>
        </p:nvPicPr>
        <p:blipFill>
          <a:blip r:embed="rId4">
            <a:alphaModFix/>
          </a:blip>
          <a:stretch>
            <a:fillRect/>
          </a:stretch>
        </p:blipFill>
        <p:spPr>
          <a:xfrm>
            <a:off x="388400" y="4678775"/>
            <a:ext cx="341250" cy="341250"/>
          </a:xfrm>
          <a:prstGeom prst="rect">
            <a:avLst/>
          </a:prstGeom>
          <a:noFill/>
          <a:ln>
            <a:noFill/>
          </a:ln>
        </p:spPr>
      </p:pic>
      <p:pic>
        <p:nvPicPr>
          <p:cNvPr id="178" name="Google Shape;178;p26"/>
          <p:cNvPicPr preferRelativeResize="0"/>
          <p:nvPr/>
        </p:nvPicPr>
        <p:blipFill>
          <a:blip r:embed="rId4">
            <a:alphaModFix/>
          </a:blip>
          <a:stretch>
            <a:fillRect/>
          </a:stretch>
        </p:blipFill>
        <p:spPr>
          <a:xfrm>
            <a:off x="3314825" y="4678775"/>
            <a:ext cx="341250" cy="341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82"/>
        <p:cNvGrpSpPr/>
        <p:nvPr/>
      </p:nvGrpSpPr>
      <p:grpSpPr>
        <a:xfrm>
          <a:off x="0" y="0"/>
          <a:ext cx="0" cy="0"/>
          <a:chOff x="0" y="0"/>
          <a:chExt cx="0" cy="0"/>
        </a:xfrm>
      </p:grpSpPr>
      <p:sp>
        <p:nvSpPr>
          <p:cNvPr id="183" name="Google Shape;183;p27"/>
          <p:cNvSpPr txBox="1"/>
          <p:nvPr/>
        </p:nvSpPr>
        <p:spPr>
          <a:xfrm>
            <a:off x="293750" y="240350"/>
            <a:ext cx="8489100" cy="462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u="sng"/>
              <a:t>Sorting Out </a:t>
            </a:r>
            <a:endParaRPr sz="1500" b="1" u="sng"/>
          </a:p>
          <a:p>
            <a:pPr marL="0" lvl="0" indent="0" algn="l" rtl="0">
              <a:spcBef>
                <a:spcPts val="0"/>
              </a:spcBef>
              <a:spcAft>
                <a:spcPts val="0"/>
              </a:spcAft>
              <a:buNone/>
            </a:pPr>
            <a:r>
              <a:rPr lang="en" sz="1500"/>
              <a:t>We have lots of knowledge about decimals now we need to sort it out</a:t>
            </a:r>
            <a:endParaRPr sz="1500"/>
          </a:p>
          <a:p>
            <a:pPr marL="0" lvl="0" indent="0" algn="l" rtl="0">
              <a:spcBef>
                <a:spcPts val="0"/>
              </a:spcBef>
              <a:spcAft>
                <a:spcPts val="0"/>
              </a:spcAft>
              <a:buNone/>
            </a:pPr>
            <a:r>
              <a:rPr lang="en" sz="1500"/>
              <a:t> to ensure it is clear in our minds. If it is clear it is easier to recall when </a:t>
            </a:r>
            <a:endParaRPr sz="1500"/>
          </a:p>
          <a:p>
            <a:pPr marL="0" lvl="0" indent="0" algn="l" rtl="0">
              <a:spcBef>
                <a:spcPts val="0"/>
              </a:spcBef>
              <a:spcAft>
                <a:spcPts val="0"/>
              </a:spcAft>
              <a:buNone/>
            </a:pPr>
            <a:r>
              <a:rPr lang="en" sz="1500"/>
              <a:t>asked to work with decimals in the future. </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b="1"/>
              <a:t>Glossary / Dictionary / Vocabulary Wall </a:t>
            </a:r>
            <a:endParaRPr sz="1500" b="1"/>
          </a:p>
          <a:p>
            <a:pPr marL="0" lvl="0" indent="0" algn="l" rtl="0">
              <a:spcBef>
                <a:spcPts val="0"/>
              </a:spcBef>
              <a:spcAft>
                <a:spcPts val="0"/>
              </a:spcAft>
              <a:buNone/>
            </a:pPr>
            <a:r>
              <a:rPr lang="en" sz="1500"/>
              <a:t>Start / continue a glossary of vocabulary or key words relating to decimals. Write the meanings in ways you understand for example you may like to draw a diagram or take a photo which may help you with remembering the meanings. </a:t>
            </a:r>
            <a:endParaRPr sz="1500"/>
          </a:p>
          <a:p>
            <a:pPr marL="0" lvl="0" indent="0" algn="l" rtl="0">
              <a:spcBef>
                <a:spcPts val="0"/>
              </a:spcBef>
              <a:spcAft>
                <a:spcPts val="0"/>
              </a:spcAft>
              <a:buNone/>
            </a:pPr>
            <a:r>
              <a:rPr lang="en" sz="1500"/>
              <a:t>Some key words you may like to add to  your glossary</a:t>
            </a:r>
            <a:endParaRPr sz="1500"/>
          </a:p>
          <a:p>
            <a:pPr marL="457200" lvl="0" indent="-323850" algn="l" rtl="0">
              <a:spcBef>
                <a:spcPts val="0"/>
              </a:spcBef>
              <a:spcAft>
                <a:spcPts val="0"/>
              </a:spcAft>
              <a:buSzPts val="1500"/>
              <a:buChar char="●"/>
            </a:pPr>
            <a:r>
              <a:rPr lang="en" sz="1500"/>
              <a:t>decimal						</a:t>
            </a:r>
            <a:endParaRPr sz="1500"/>
          </a:p>
          <a:p>
            <a:pPr marL="457200" lvl="0" indent="-323850" algn="l" rtl="0">
              <a:spcBef>
                <a:spcPts val="0"/>
              </a:spcBef>
              <a:spcAft>
                <a:spcPts val="0"/>
              </a:spcAft>
              <a:buSzPts val="1500"/>
              <a:buChar char="●"/>
            </a:pPr>
            <a:r>
              <a:rPr lang="en" sz="1500"/>
              <a:t>tenths, hundredths, thousandths</a:t>
            </a:r>
            <a:endParaRPr sz="1500"/>
          </a:p>
          <a:p>
            <a:pPr marL="457200" lvl="0" indent="-323850" algn="l" rtl="0">
              <a:spcBef>
                <a:spcPts val="0"/>
              </a:spcBef>
              <a:spcAft>
                <a:spcPts val="0"/>
              </a:spcAft>
              <a:buSzPts val="1500"/>
              <a:buChar char="●"/>
            </a:pPr>
            <a:r>
              <a:rPr lang="en" sz="1500"/>
              <a:t>whole </a:t>
            </a:r>
            <a:endParaRPr sz="1500"/>
          </a:p>
          <a:p>
            <a:pPr marL="457200" lvl="0" indent="-323850" algn="l" rtl="0">
              <a:spcBef>
                <a:spcPts val="0"/>
              </a:spcBef>
              <a:spcAft>
                <a:spcPts val="0"/>
              </a:spcAft>
              <a:buSzPts val="1500"/>
              <a:buChar char="●"/>
            </a:pPr>
            <a:r>
              <a:rPr lang="en" sz="1500"/>
              <a:t>fraction							</a:t>
            </a:r>
            <a:endParaRPr sz="1500"/>
          </a:p>
          <a:p>
            <a:pPr marL="457200" lvl="0" indent="-323850" algn="l" rtl="0">
              <a:spcBef>
                <a:spcPts val="0"/>
              </a:spcBef>
              <a:spcAft>
                <a:spcPts val="0"/>
              </a:spcAft>
              <a:buSzPts val="1500"/>
              <a:buChar char="●"/>
            </a:pPr>
            <a:r>
              <a:rPr lang="en" sz="1500"/>
              <a:t>decimal point</a:t>
            </a:r>
            <a:endParaRPr sz="1500"/>
          </a:p>
          <a:p>
            <a:pPr marL="457200" lvl="0" indent="-323850" algn="l" rtl="0">
              <a:spcBef>
                <a:spcPts val="0"/>
              </a:spcBef>
              <a:spcAft>
                <a:spcPts val="0"/>
              </a:spcAft>
              <a:buSzPts val="1500"/>
              <a:buChar char="●"/>
            </a:pPr>
            <a:r>
              <a:rPr lang="en" sz="1500"/>
              <a:t>number line</a:t>
            </a:r>
            <a:endParaRPr sz="1500"/>
          </a:p>
          <a:p>
            <a:pPr marL="457200" lvl="0" indent="-323850" algn="l" rtl="0">
              <a:spcBef>
                <a:spcPts val="0"/>
              </a:spcBef>
              <a:spcAft>
                <a:spcPts val="0"/>
              </a:spcAft>
              <a:buSzPts val="1500"/>
              <a:buChar char="●"/>
            </a:pPr>
            <a:r>
              <a:rPr lang="en" sz="1500"/>
              <a:t>interval</a:t>
            </a:r>
            <a:endParaRPr sz="1500"/>
          </a:p>
          <a:p>
            <a:pPr marL="457200" lvl="0" indent="-323850" algn="l" rtl="0">
              <a:spcBef>
                <a:spcPts val="0"/>
              </a:spcBef>
              <a:spcAft>
                <a:spcPts val="0"/>
              </a:spcAft>
              <a:buSzPts val="1500"/>
              <a:buChar char="●"/>
            </a:pPr>
            <a:r>
              <a:rPr lang="en" sz="1500"/>
              <a:t>order - smallest / largest </a:t>
            </a:r>
            <a:endParaRPr sz="1500"/>
          </a:p>
          <a:p>
            <a:pPr marL="457200" lvl="0" indent="-323850" algn="l" rtl="0">
              <a:spcBef>
                <a:spcPts val="0"/>
              </a:spcBef>
              <a:spcAft>
                <a:spcPts val="0"/>
              </a:spcAft>
              <a:buSzPts val="1500"/>
              <a:buChar char="●"/>
            </a:pPr>
            <a:r>
              <a:rPr lang="en" sz="1500"/>
              <a:t>compare</a:t>
            </a:r>
            <a:endParaRPr sz="1500"/>
          </a:p>
          <a:p>
            <a:pPr marL="457200" lvl="0" indent="-323850" algn="l" rtl="0">
              <a:spcBef>
                <a:spcPts val="0"/>
              </a:spcBef>
              <a:spcAft>
                <a:spcPts val="0"/>
              </a:spcAft>
              <a:buSzPts val="1500"/>
              <a:buChar char="●"/>
            </a:pPr>
            <a:r>
              <a:rPr lang="en" sz="1500"/>
              <a:t>place value</a:t>
            </a:r>
            <a:endParaRPr sz="1500"/>
          </a:p>
          <a:p>
            <a:pPr marL="0" lvl="0" indent="0" algn="l" rtl="0">
              <a:spcBef>
                <a:spcPts val="0"/>
              </a:spcBef>
              <a:spcAft>
                <a:spcPts val="0"/>
              </a:spcAft>
              <a:buNone/>
            </a:pPr>
            <a:endParaRPr sz="1500"/>
          </a:p>
          <a:p>
            <a:pPr marL="0" lvl="0" indent="0" algn="l" rtl="0">
              <a:spcBef>
                <a:spcPts val="0"/>
              </a:spcBef>
              <a:spcAft>
                <a:spcPts val="0"/>
              </a:spcAft>
              <a:buNone/>
            </a:pPr>
            <a:endParaRPr sz="1500"/>
          </a:p>
        </p:txBody>
      </p:sp>
      <p:pic>
        <p:nvPicPr>
          <p:cNvPr id="184" name="Google Shape;184;p27"/>
          <p:cNvPicPr preferRelativeResize="0"/>
          <p:nvPr/>
        </p:nvPicPr>
        <p:blipFill>
          <a:blip r:embed="rId3">
            <a:alphaModFix/>
          </a:blip>
          <a:stretch>
            <a:fillRect/>
          </a:stretch>
        </p:blipFill>
        <p:spPr>
          <a:xfrm>
            <a:off x="7407575" y="124975"/>
            <a:ext cx="952350" cy="1499075"/>
          </a:xfrm>
          <a:prstGeom prst="rect">
            <a:avLst/>
          </a:prstGeom>
          <a:noFill/>
          <a:ln>
            <a:noFill/>
          </a:ln>
        </p:spPr>
      </p:pic>
      <p:sp>
        <p:nvSpPr>
          <p:cNvPr id="185" name="Google Shape;185;p27"/>
          <p:cNvSpPr txBox="1"/>
          <p:nvPr/>
        </p:nvSpPr>
        <p:spPr>
          <a:xfrm>
            <a:off x="5746025" y="2485050"/>
            <a:ext cx="2668200" cy="16857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solidFill>
                  <a:schemeClr val="dk1"/>
                </a:solidFill>
              </a:rPr>
              <a:t>An example of a Maths Dictionary </a:t>
            </a:r>
            <a:r>
              <a:rPr lang="en" sz="1100" u="sng">
                <a:solidFill>
                  <a:schemeClr val="accent5"/>
                </a:solidFill>
                <a:hlinkClick r:id="rId4"/>
              </a:rPr>
              <a:t>http://www.amathsdictionaryforkids.com/qr/d/decimal.html</a:t>
            </a:r>
            <a:r>
              <a:rPr lang="en" sz="1500">
                <a:solidFill>
                  <a:schemeClr val="dk1"/>
                </a:solidFill>
              </a:rPr>
              <a:t> </a:t>
            </a:r>
            <a:endParaRPr sz="15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89"/>
        <p:cNvGrpSpPr/>
        <p:nvPr/>
      </p:nvGrpSpPr>
      <p:grpSpPr>
        <a:xfrm>
          <a:off x="0" y="0"/>
          <a:ext cx="0" cy="0"/>
          <a:chOff x="0" y="0"/>
          <a:chExt cx="0" cy="0"/>
        </a:xfrm>
      </p:grpSpPr>
      <p:sp>
        <p:nvSpPr>
          <p:cNvPr id="190" name="Google Shape;190;p28"/>
          <p:cNvSpPr txBox="1"/>
          <p:nvPr/>
        </p:nvSpPr>
        <p:spPr>
          <a:xfrm>
            <a:off x="169100" y="110100"/>
            <a:ext cx="8784300" cy="492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Deci-Mats</a:t>
            </a:r>
            <a:endParaRPr b="1" u="sng"/>
          </a:p>
          <a:p>
            <a:pPr marL="0" lvl="0" indent="0" algn="l" rtl="0">
              <a:spcBef>
                <a:spcPts val="0"/>
              </a:spcBef>
              <a:spcAft>
                <a:spcPts val="0"/>
              </a:spcAft>
              <a:buNone/>
            </a:pPr>
            <a:endParaRPr/>
          </a:p>
          <a:p>
            <a:pPr marL="0" lvl="0" indent="0" algn="l" rtl="0">
              <a:spcBef>
                <a:spcPts val="0"/>
              </a:spcBef>
              <a:spcAft>
                <a:spcPts val="0"/>
              </a:spcAft>
              <a:buNone/>
            </a:pPr>
            <a:r>
              <a:rPr lang="en"/>
              <a:t>Give students a copy of deci-mats (available here-laminate if possible)</a:t>
            </a:r>
            <a:endParaRPr/>
          </a:p>
          <a:p>
            <a:pPr marL="0" lvl="0" indent="0" algn="l" rtl="0">
              <a:spcBef>
                <a:spcPts val="0"/>
              </a:spcBef>
              <a:spcAft>
                <a:spcPts val="0"/>
              </a:spcAft>
              <a:buNone/>
            </a:pPr>
            <a:r>
              <a:rPr lang="en" sz="1100" u="sng">
                <a:solidFill>
                  <a:schemeClr val="hlink"/>
                </a:solidFill>
                <a:hlinkClick r:id="rId3"/>
              </a:rPr>
              <a:t>http://calc.amsi.org.au/wp-content/uploads/sites/15/2017/12/decimats-template.pdf</a:t>
            </a:r>
            <a:r>
              <a:rPr lang="en"/>
              <a:t> </a:t>
            </a:r>
            <a:endParaRPr/>
          </a:p>
          <a:p>
            <a:pPr marL="0" lvl="0" indent="0" algn="l" rtl="0">
              <a:spcBef>
                <a:spcPts val="0"/>
              </a:spcBef>
              <a:spcAft>
                <a:spcPts val="0"/>
              </a:spcAft>
              <a:buClr>
                <a:schemeClr val="dk1"/>
              </a:buClr>
              <a:buSzPts val="1100"/>
              <a:buFont typeface="Arial"/>
              <a:buNone/>
            </a:pPr>
            <a:r>
              <a:rPr lang="en" sz="1100" u="sng">
                <a:solidFill>
                  <a:schemeClr val="accent5"/>
                </a:solidFill>
                <a:hlinkClick r:id="rId4"/>
              </a:rPr>
              <a:t>https://nzmaths.co.nz/sites/default/files/Numeracy/2007matmas/Bk7/MM%207_3.pdf</a:t>
            </a:r>
            <a:r>
              <a:rPr lang="en">
                <a:solidFill>
                  <a:schemeClr val="dk1"/>
                </a:solidFill>
              </a:rPr>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Use the PowerPoint of  how to use deci-mats or give your own </a:t>
            </a:r>
            <a:endParaRPr/>
          </a:p>
          <a:p>
            <a:pPr marL="0" lvl="0" indent="0" algn="l" rtl="0">
              <a:spcBef>
                <a:spcPts val="0"/>
              </a:spcBef>
              <a:spcAft>
                <a:spcPts val="0"/>
              </a:spcAft>
              <a:buNone/>
            </a:pPr>
            <a:r>
              <a:rPr lang="en"/>
              <a:t>explanation. (For the PowerPoint click on link and go to the green box at the bottom labelled Decimats Introduction.</a:t>
            </a:r>
            <a:r>
              <a:rPr lang="en" sz="1100" u="sng">
                <a:solidFill>
                  <a:schemeClr val="hlink"/>
                </a:solidFill>
                <a:hlinkClick r:id="rId5"/>
              </a:rPr>
              <a:t>https://calculate.org.au/2017/12/05/decimats/</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Allow students to play the decimats board game - on the above website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u="sng"/>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91" name="Google Shape;191;p28"/>
          <p:cNvPicPr preferRelativeResize="0"/>
          <p:nvPr/>
        </p:nvPicPr>
        <p:blipFill>
          <a:blip r:embed="rId6">
            <a:alphaModFix/>
          </a:blip>
          <a:stretch>
            <a:fillRect/>
          </a:stretch>
        </p:blipFill>
        <p:spPr>
          <a:xfrm>
            <a:off x="5969338" y="211800"/>
            <a:ext cx="2695575" cy="1695450"/>
          </a:xfrm>
          <a:prstGeom prst="rect">
            <a:avLst/>
          </a:prstGeom>
          <a:noFill/>
          <a:ln>
            <a:noFill/>
          </a:ln>
        </p:spPr>
      </p:pic>
      <p:sp>
        <p:nvSpPr>
          <p:cNvPr id="192" name="Google Shape;192;p28"/>
          <p:cNvSpPr txBox="1"/>
          <p:nvPr/>
        </p:nvSpPr>
        <p:spPr>
          <a:xfrm>
            <a:off x="6449175" y="2681850"/>
            <a:ext cx="2321400" cy="22347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Teacher background on deci-mats</a:t>
            </a:r>
            <a:endParaRPr/>
          </a:p>
          <a:p>
            <a:pPr marL="0" lvl="0" indent="0" algn="l" rtl="0">
              <a:spcBef>
                <a:spcPts val="0"/>
              </a:spcBef>
              <a:spcAft>
                <a:spcPts val="0"/>
              </a:spcAft>
              <a:buClr>
                <a:schemeClr val="dk1"/>
              </a:buClr>
              <a:buSzPts val="1100"/>
              <a:buFont typeface="Arial"/>
              <a:buNone/>
            </a:pPr>
            <a:r>
              <a:rPr lang="en" sz="1100" u="sng">
                <a:solidFill>
                  <a:schemeClr val="accent5"/>
                </a:solidFill>
                <a:hlinkClick r:id="rId5"/>
              </a:rPr>
              <a:t>https://calculate.org.au/2017/12/05/decimats/</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r>
              <a:rPr lang="en" sz="1100" u="sng">
                <a:solidFill>
                  <a:schemeClr val="accent5"/>
                </a:solidFill>
                <a:hlinkClick r:id="rId7"/>
              </a:rPr>
              <a:t>https://files.eric.ed.gov/fulltext/EJ891799.pdf</a:t>
            </a:r>
            <a:r>
              <a:rPr lang="en">
                <a:solidFill>
                  <a:schemeClr val="dk1"/>
                </a:solidFill>
              </a:rPr>
              <a:t> </a:t>
            </a:r>
            <a:endParaRPr/>
          </a:p>
          <a:p>
            <a:pPr marL="0" lvl="0" indent="0" algn="l" rtl="0">
              <a:spcBef>
                <a:spcPts val="0"/>
              </a:spcBef>
              <a:spcAft>
                <a:spcPts val="0"/>
              </a:spcAft>
              <a:buClr>
                <a:schemeClr val="dk1"/>
              </a:buClr>
              <a:buSzPts val="1100"/>
              <a:buFont typeface="Arial"/>
              <a:buNone/>
            </a:pPr>
            <a:endParaRPr/>
          </a:p>
        </p:txBody>
      </p:sp>
      <p:sp>
        <p:nvSpPr>
          <p:cNvPr id="193" name="Google Shape;193;p28"/>
          <p:cNvSpPr/>
          <p:nvPr/>
        </p:nvSpPr>
        <p:spPr>
          <a:xfrm rot="1976941">
            <a:off x="1726463" y="3306423"/>
            <a:ext cx="2695569" cy="1348533"/>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Encourage students when playing to use the correct terminology by saying</a:t>
            </a:r>
            <a:endParaRPr/>
          </a:p>
          <a:p>
            <a:pPr marL="0" lvl="0" indent="0" algn="l" rtl="0">
              <a:spcBef>
                <a:spcPts val="0"/>
              </a:spcBef>
              <a:spcAft>
                <a:spcPts val="0"/>
              </a:spcAft>
              <a:buNone/>
            </a:pPr>
            <a:r>
              <a:rPr lang="en" b="1"/>
              <a:t>0.42</a:t>
            </a:r>
            <a:r>
              <a:rPr lang="en"/>
              <a:t> as 42 hundredths </a:t>
            </a:r>
            <a:endParaRPr/>
          </a:p>
          <a:p>
            <a:pPr marL="0" lvl="0" indent="0" algn="l" rtl="0">
              <a:spcBef>
                <a:spcPts val="0"/>
              </a:spcBef>
              <a:spcAft>
                <a:spcPts val="0"/>
              </a:spcAft>
              <a:buNone/>
            </a:pPr>
            <a:r>
              <a:rPr lang="en"/>
              <a:t>and </a:t>
            </a:r>
            <a:r>
              <a:rPr lang="en" b="1"/>
              <a:t>not</a:t>
            </a:r>
            <a:r>
              <a:rPr lang="en"/>
              <a:t> zero point four two</a:t>
            </a:r>
            <a:endParaRPr/>
          </a:p>
        </p:txBody>
      </p:sp>
      <p:pic>
        <p:nvPicPr>
          <p:cNvPr id="194" name="Google Shape;194;p28"/>
          <p:cNvPicPr preferRelativeResize="0"/>
          <p:nvPr/>
        </p:nvPicPr>
        <p:blipFill>
          <a:blip r:embed="rId8">
            <a:alphaModFix/>
          </a:blip>
          <a:stretch>
            <a:fillRect/>
          </a:stretch>
        </p:blipFill>
        <p:spPr>
          <a:xfrm>
            <a:off x="54125" y="3403750"/>
            <a:ext cx="1695450" cy="1695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98"/>
        <p:cNvGrpSpPr/>
        <p:nvPr/>
      </p:nvGrpSpPr>
      <p:grpSpPr>
        <a:xfrm>
          <a:off x="0" y="0"/>
          <a:ext cx="0" cy="0"/>
          <a:chOff x="0" y="0"/>
          <a:chExt cx="0" cy="0"/>
        </a:xfrm>
      </p:grpSpPr>
      <p:sp>
        <p:nvSpPr>
          <p:cNvPr id="199" name="Google Shape;199;p29"/>
          <p:cNvSpPr txBox="1"/>
          <p:nvPr/>
        </p:nvSpPr>
        <p:spPr>
          <a:xfrm>
            <a:off x="0" y="0"/>
            <a:ext cx="8821500" cy="4912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b="1" u="sng">
                <a:solidFill>
                  <a:schemeClr val="dk1"/>
                </a:solidFill>
              </a:rPr>
              <a:t>Sorting Out</a:t>
            </a:r>
            <a:endParaRPr b="1" u="sng">
              <a:solidFill>
                <a:schemeClr val="dk1"/>
              </a:solidFill>
            </a:endParaRPr>
          </a:p>
          <a:p>
            <a:pPr marL="0" lvl="0" indent="0" algn="l" rtl="0">
              <a:lnSpc>
                <a:spcPct val="115000"/>
              </a:lnSpc>
              <a:spcBef>
                <a:spcPts val="1200"/>
              </a:spcBef>
              <a:spcAft>
                <a:spcPts val="0"/>
              </a:spcAft>
              <a:buNone/>
            </a:pPr>
            <a:r>
              <a:rPr lang="en" sz="1100" b="1">
                <a:solidFill>
                  <a:schemeClr val="dk1"/>
                </a:solidFill>
              </a:rPr>
              <a:t>Reinforcing skills</a:t>
            </a:r>
            <a:endParaRPr sz="1100" b="1">
              <a:solidFill>
                <a:schemeClr val="dk1"/>
              </a:solidFill>
            </a:endParaRPr>
          </a:p>
          <a:p>
            <a:pPr marL="0" lvl="0" indent="0" algn="l" rtl="0">
              <a:lnSpc>
                <a:spcPct val="115000"/>
              </a:lnSpc>
              <a:spcBef>
                <a:spcPts val="1200"/>
              </a:spcBef>
              <a:spcAft>
                <a:spcPts val="0"/>
              </a:spcAft>
              <a:buNone/>
            </a:pPr>
            <a:r>
              <a:rPr lang="en" sz="1100">
                <a:solidFill>
                  <a:schemeClr val="dk1"/>
                </a:solidFill>
              </a:rPr>
              <a:t> Online games are free however a lot of advertisements and links to other sites - ensure students understand cyber safety if working independently.</a:t>
            </a:r>
            <a:endParaRPr sz="1100">
              <a:solidFill>
                <a:schemeClr val="dk1"/>
              </a:solidFill>
            </a:endParaRPr>
          </a:p>
          <a:p>
            <a:pPr marL="0" lvl="0" indent="0" algn="l" rtl="0">
              <a:lnSpc>
                <a:spcPct val="115000"/>
              </a:lnSpc>
              <a:spcBef>
                <a:spcPts val="1200"/>
              </a:spcBef>
              <a:spcAft>
                <a:spcPts val="0"/>
              </a:spcAft>
              <a:buNone/>
            </a:pPr>
            <a:r>
              <a:rPr lang="en" sz="1100" u="sng">
                <a:solidFill>
                  <a:schemeClr val="hlink"/>
                </a:solidFill>
                <a:hlinkClick r:id="rId3"/>
              </a:rPr>
              <a:t>https://www.interactivestuff.org/sums4fun/decchall.html</a:t>
            </a:r>
            <a:endParaRPr sz="1100" u="sng">
              <a:solidFill>
                <a:schemeClr val="hlink"/>
              </a:solidFill>
            </a:endParaRPr>
          </a:p>
          <a:p>
            <a:pPr marL="0" lvl="0" indent="0" algn="l" rtl="0">
              <a:lnSpc>
                <a:spcPct val="115000"/>
              </a:lnSpc>
              <a:spcBef>
                <a:spcPts val="1200"/>
              </a:spcBef>
              <a:spcAft>
                <a:spcPts val="0"/>
              </a:spcAft>
              <a:buNone/>
            </a:pPr>
            <a:r>
              <a:rPr lang="en" sz="1100" u="sng">
                <a:solidFill>
                  <a:schemeClr val="hlink"/>
                </a:solidFill>
                <a:hlinkClick r:id="rId4"/>
              </a:rPr>
              <a:t>https://www.splashmath.com/decimal-games-for-4th-graders</a:t>
            </a:r>
            <a:endParaRPr sz="1100" u="sng">
              <a:solidFill>
                <a:schemeClr val="hlink"/>
              </a:solidFill>
            </a:endParaRPr>
          </a:p>
          <a:p>
            <a:pPr marL="0" lvl="0" indent="0" algn="l" rtl="0">
              <a:lnSpc>
                <a:spcPct val="115000"/>
              </a:lnSpc>
              <a:spcBef>
                <a:spcPts val="1200"/>
              </a:spcBef>
              <a:spcAft>
                <a:spcPts val="0"/>
              </a:spcAft>
              <a:buNone/>
            </a:pPr>
            <a:r>
              <a:rPr lang="en" sz="1100" u="sng">
                <a:solidFill>
                  <a:schemeClr val="hlink"/>
                </a:solidFill>
                <a:hlinkClick r:id="rId5"/>
              </a:rPr>
              <a:t>https://www.mathplayground.com/index_fractions.html</a:t>
            </a:r>
            <a:endParaRPr sz="1100" u="sng">
              <a:solidFill>
                <a:schemeClr val="hlink"/>
              </a:solidFill>
            </a:endParaRPr>
          </a:p>
          <a:p>
            <a:pPr marL="0" lvl="0" indent="0" algn="l" rtl="0">
              <a:lnSpc>
                <a:spcPct val="115000"/>
              </a:lnSpc>
              <a:spcBef>
                <a:spcPts val="1200"/>
              </a:spcBef>
              <a:spcAft>
                <a:spcPts val="0"/>
              </a:spcAft>
              <a:buNone/>
            </a:pPr>
            <a:r>
              <a:rPr lang="en" sz="1100" u="sng">
                <a:solidFill>
                  <a:schemeClr val="hlink"/>
                </a:solidFill>
                <a:hlinkClick r:id="rId6"/>
              </a:rPr>
              <a:t>http://www.sheppardsoftware.com/mathgames/decimals.htm</a:t>
            </a:r>
            <a:endParaRPr sz="1100" u="sng">
              <a:solidFill>
                <a:schemeClr val="hlink"/>
              </a:solidFill>
            </a:endParaRPr>
          </a:p>
          <a:p>
            <a:pPr marL="0" lvl="0" indent="0" algn="l" rtl="0">
              <a:lnSpc>
                <a:spcPct val="115000"/>
              </a:lnSpc>
              <a:spcBef>
                <a:spcPts val="1200"/>
              </a:spcBef>
              <a:spcAft>
                <a:spcPts val="0"/>
              </a:spcAft>
              <a:buNone/>
            </a:pPr>
            <a:r>
              <a:rPr lang="en" sz="1100" u="sng">
                <a:solidFill>
                  <a:schemeClr val="hlink"/>
                </a:solidFill>
                <a:hlinkClick r:id="rId7"/>
              </a:rPr>
              <a:t>http://www.math-play.com/decimal-math-games.html</a:t>
            </a:r>
            <a:endParaRPr sz="1100" u="sng">
              <a:solidFill>
                <a:schemeClr val="hlink"/>
              </a:solidFill>
            </a:endParaRPr>
          </a:p>
          <a:p>
            <a:pPr marL="0" lvl="0" indent="0" algn="l" rtl="0">
              <a:lnSpc>
                <a:spcPct val="115000"/>
              </a:lnSpc>
              <a:spcBef>
                <a:spcPts val="1200"/>
              </a:spcBef>
              <a:spcAft>
                <a:spcPts val="0"/>
              </a:spcAft>
              <a:buNone/>
            </a:pPr>
            <a:r>
              <a:rPr lang="en" sz="1100" u="sng">
                <a:solidFill>
                  <a:schemeClr val="hlink"/>
                </a:solidFill>
                <a:hlinkClick r:id="rId8"/>
              </a:rPr>
              <a:t>https://www.topmarks.co.uk/maths-games/7-11-years/fractions-and-decimals</a:t>
            </a:r>
            <a:endParaRPr sz="1100" u="sng">
              <a:solidFill>
                <a:schemeClr val="hlink"/>
              </a:solidFill>
            </a:endParaRPr>
          </a:p>
          <a:p>
            <a:pPr marL="0" lvl="0" indent="0" algn="l" rtl="0">
              <a:lnSpc>
                <a:spcPct val="115000"/>
              </a:lnSpc>
              <a:spcBef>
                <a:spcPts val="1200"/>
              </a:spcBef>
              <a:spcAft>
                <a:spcPts val="0"/>
              </a:spcAft>
              <a:buNone/>
            </a:pPr>
            <a:r>
              <a:rPr lang="en" sz="1100" u="sng">
                <a:solidFill>
                  <a:schemeClr val="hlink"/>
                </a:solidFill>
                <a:hlinkClick r:id="rId9"/>
              </a:rPr>
              <a:t>https://au.ixl.com/?partner=google&amp;campaign=58810025&amp;adGroup=2284775225&amp;gclid=CjwKCAjwxt_tBRAXEiwAENY8hfR7GKbW0VKUbz9RAllgRb9cy0MjDgZjgmxIQHzPdhi_XhaJmtfhOxoCTsAQAvD_BwE</a:t>
            </a:r>
            <a:endParaRPr sz="1100" u="sng">
              <a:solidFill>
                <a:schemeClr val="hlink"/>
              </a:solidFill>
            </a:endParaRPr>
          </a:p>
          <a:p>
            <a:pPr marL="0" lvl="0" indent="0" algn="l" rtl="0">
              <a:lnSpc>
                <a:spcPct val="115000"/>
              </a:lnSpc>
              <a:spcBef>
                <a:spcPts val="1200"/>
              </a:spcBef>
              <a:spcAft>
                <a:spcPts val="0"/>
              </a:spcAft>
              <a:buNone/>
            </a:pPr>
            <a:r>
              <a:rPr lang="en" sz="1100" b="1">
                <a:solidFill>
                  <a:schemeClr val="dk1"/>
                </a:solidFill>
              </a:rPr>
              <a:t> Paid subscriptions</a:t>
            </a:r>
            <a:endParaRPr sz="1100" b="1">
              <a:solidFill>
                <a:schemeClr val="dk1"/>
              </a:solidFill>
            </a:endParaRPr>
          </a:p>
          <a:p>
            <a:pPr marL="0" lvl="0" indent="0" algn="l" rtl="0">
              <a:lnSpc>
                <a:spcPct val="115000"/>
              </a:lnSpc>
              <a:spcBef>
                <a:spcPts val="1200"/>
              </a:spcBef>
              <a:spcAft>
                <a:spcPts val="1200"/>
              </a:spcAft>
              <a:buNone/>
            </a:pPr>
            <a:r>
              <a:rPr lang="en" sz="1100">
                <a:solidFill>
                  <a:schemeClr val="dk1"/>
                </a:solidFill>
              </a:rPr>
              <a:t>Mathletics</a:t>
            </a:r>
            <a:endParaRPr sz="11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03"/>
        <p:cNvGrpSpPr/>
        <p:nvPr/>
      </p:nvGrpSpPr>
      <p:grpSpPr>
        <a:xfrm>
          <a:off x="0" y="0"/>
          <a:ext cx="0" cy="0"/>
          <a:chOff x="0" y="0"/>
          <a:chExt cx="0" cy="0"/>
        </a:xfrm>
      </p:grpSpPr>
      <p:sp>
        <p:nvSpPr>
          <p:cNvPr id="204" name="Google Shape;204;p30"/>
          <p:cNvSpPr txBox="1"/>
          <p:nvPr/>
        </p:nvSpPr>
        <p:spPr>
          <a:xfrm>
            <a:off x="274525" y="230725"/>
            <a:ext cx="8671800" cy="483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Inquiry Learning Cycle Questions - Going Further</a:t>
            </a:r>
            <a:endParaRPr/>
          </a:p>
          <a:p>
            <a:pPr marL="0" lvl="0" indent="0" algn="ctr" rtl="0">
              <a:spcBef>
                <a:spcPts val="0"/>
              </a:spcBef>
              <a:spcAft>
                <a:spcPts val="0"/>
              </a:spcAft>
              <a:buNone/>
            </a:pPr>
            <a:r>
              <a:rPr lang="en"/>
              <a:t>Summarised from SLAV (</a:t>
            </a:r>
            <a:r>
              <a:rPr lang="en" u="sng">
                <a:solidFill>
                  <a:schemeClr val="hlink"/>
                </a:solidFill>
                <a:hlinkClick r:id="rId3"/>
              </a:rPr>
              <a:t>School Library Association of Victoria</a:t>
            </a:r>
            <a:r>
              <a:rPr lang="en"/>
              <a:t>)</a:t>
            </a:r>
            <a:endParaRPr/>
          </a:p>
          <a:p>
            <a:pPr marL="0" lvl="0" indent="0" algn="ctr" rtl="0">
              <a:spcBef>
                <a:spcPts val="0"/>
              </a:spcBef>
              <a:spcAft>
                <a:spcPts val="0"/>
              </a:spcAft>
              <a:buNone/>
            </a:pPr>
            <a:endParaRPr/>
          </a:p>
          <a:p>
            <a:pPr marL="0" lvl="0" indent="0" algn="l" rtl="0">
              <a:spcBef>
                <a:spcPts val="0"/>
              </a:spcBef>
              <a:spcAft>
                <a:spcPts val="0"/>
              </a:spcAft>
              <a:buNone/>
            </a:pPr>
            <a:r>
              <a:rPr lang="en" i="1"/>
              <a:t>Focus on the relevant questions for your group of students. </a:t>
            </a:r>
            <a:endParaRPr i="1"/>
          </a:p>
          <a:p>
            <a:pPr marL="0" lvl="0" indent="0" algn="l" rtl="0">
              <a:spcBef>
                <a:spcPts val="0"/>
              </a:spcBef>
              <a:spcAft>
                <a:spcPts val="0"/>
              </a:spcAft>
              <a:buNone/>
            </a:pPr>
            <a:endParaRPr/>
          </a:p>
          <a:p>
            <a:pPr marL="0" lvl="0" indent="457200" algn="l" rtl="0">
              <a:spcBef>
                <a:spcPts val="0"/>
              </a:spcBef>
              <a:spcAft>
                <a:spcPts val="0"/>
              </a:spcAft>
              <a:buNone/>
            </a:pPr>
            <a:r>
              <a:rPr lang="en"/>
              <a:t>What information do I wish to share?</a:t>
            </a:r>
            <a:endParaRPr/>
          </a:p>
          <a:p>
            <a:pPr marL="0" lvl="0" indent="0" algn="l" rtl="0">
              <a:spcBef>
                <a:spcPts val="0"/>
              </a:spcBef>
              <a:spcAft>
                <a:spcPts val="0"/>
              </a:spcAft>
              <a:buNone/>
            </a:pPr>
            <a:endParaRPr/>
          </a:p>
          <a:p>
            <a:pPr marL="0" lvl="0" indent="457200" algn="l" rtl="0">
              <a:spcBef>
                <a:spcPts val="0"/>
              </a:spcBef>
              <a:spcAft>
                <a:spcPts val="0"/>
              </a:spcAft>
              <a:buNone/>
            </a:pPr>
            <a:r>
              <a:rPr lang="en"/>
              <a:t>Who will be my audience?</a:t>
            </a:r>
            <a:endParaRPr/>
          </a:p>
          <a:p>
            <a:pPr marL="0" lvl="0" indent="0" algn="l" rtl="0">
              <a:spcBef>
                <a:spcPts val="0"/>
              </a:spcBef>
              <a:spcAft>
                <a:spcPts val="0"/>
              </a:spcAft>
              <a:buNone/>
            </a:pPr>
            <a:endParaRPr/>
          </a:p>
          <a:p>
            <a:pPr marL="0" lvl="0" indent="457200" algn="l" rtl="0">
              <a:spcBef>
                <a:spcPts val="0"/>
              </a:spcBef>
              <a:spcAft>
                <a:spcPts val="0"/>
              </a:spcAft>
              <a:buNone/>
            </a:pPr>
            <a:r>
              <a:rPr lang="en"/>
              <a:t>Are all my questions answered?</a:t>
            </a:r>
            <a:endParaRPr/>
          </a:p>
          <a:p>
            <a:pPr marL="0" lvl="0" indent="0" algn="l" rtl="0">
              <a:spcBef>
                <a:spcPts val="0"/>
              </a:spcBef>
              <a:spcAft>
                <a:spcPts val="0"/>
              </a:spcAft>
              <a:buNone/>
            </a:pPr>
            <a:endParaRPr/>
          </a:p>
          <a:p>
            <a:pPr marL="0" lvl="0" indent="457200" algn="l" rtl="0">
              <a:spcBef>
                <a:spcPts val="0"/>
              </a:spcBef>
              <a:spcAft>
                <a:spcPts val="0"/>
              </a:spcAft>
              <a:buNone/>
            </a:pPr>
            <a:r>
              <a:rPr lang="en"/>
              <a:t>Have I considered the different points of view on this topic?</a:t>
            </a:r>
            <a:endParaRPr/>
          </a:p>
          <a:p>
            <a:pPr marL="0" lvl="0" indent="0" algn="l" rtl="0">
              <a:spcBef>
                <a:spcPts val="0"/>
              </a:spcBef>
              <a:spcAft>
                <a:spcPts val="0"/>
              </a:spcAft>
              <a:buNone/>
            </a:pPr>
            <a:endParaRPr/>
          </a:p>
          <a:p>
            <a:pPr marL="0" lvl="0" indent="457200" algn="l" rtl="0">
              <a:spcBef>
                <a:spcPts val="0"/>
              </a:spcBef>
              <a:spcAft>
                <a:spcPts val="0"/>
              </a:spcAft>
              <a:buNone/>
            </a:pPr>
            <a:r>
              <a:rPr lang="en"/>
              <a:t>Have I found enough information?</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can I plan to show the connections I have made?</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am I feeling about showing what I have learned?</a:t>
            </a:r>
            <a:endParaRPr/>
          </a:p>
          <a:p>
            <a:pPr marL="0" lvl="0" indent="457200" algn="l" rtl="0">
              <a:spcBef>
                <a:spcPts val="0"/>
              </a:spcBef>
              <a:spcAft>
                <a:spcPts val="0"/>
              </a:spcAft>
              <a:buNone/>
            </a:pPr>
            <a:endParaRPr/>
          </a:p>
          <a:p>
            <a:pPr marL="0" lvl="0" indent="457200" algn="l" rtl="0">
              <a:spcBef>
                <a:spcPts val="0"/>
              </a:spcBef>
              <a:spcAft>
                <a:spcPts val="0"/>
              </a:spcAft>
              <a:buNone/>
            </a:pPr>
            <a:r>
              <a:rPr lang="en"/>
              <a:t>        </a:t>
            </a:r>
            <a:endParaRPr/>
          </a:p>
          <a:p>
            <a:pPr marL="0" lvl="0" indent="457200" algn="l" rtl="0">
              <a:spcBef>
                <a:spcPts val="0"/>
              </a:spcBef>
              <a:spcAft>
                <a:spcPts val="0"/>
              </a:spcAft>
              <a:buNone/>
            </a:pPr>
            <a:r>
              <a:rPr lang="en"/>
              <a:t>  </a:t>
            </a:r>
            <a:endParaRPr/>
          </a:p>
          <a:p>
            <a:pPr marL="0" lvl="0" indent="45720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pic>
        <p:nvPicPr>
          <p:cNvPr id="205" name="Google Shape;205;p30"/>
          <p:cNvPicPr preferRelativeResize="0"/>
          <p:nvPr/>
        </p:nvPicPr>
        <p:blipFill>
          <a:blip r:embed="rId4">
            <a:alphaModFix/>
          </a:blip>
          <a:stretch>
            <a:fillRect/>
          </a:stretch>
        </p:blipFill>
        <p:spPr>
          <a:xfrm>
            <a:off x="341950" y="1292450"/>
            <a:ext cx="341250" cy="341250"/>
          </a:xfrm>
          <a:prstGeom prst="rect">
            <a:avLst/>
          </a:prstGeom>
          <a:noFill/>
          <a:ln>
            <a:noFill/>
          </a:ln>
        </p:spPr>
      </p:pic>
      <p:pic>
        <p:nvPicPr>
          <p:cNvPr id="206" name="Google Shape;206;p30"/>
          <p:cNvPicPr preferRelativeResize="0"/>
          <p:nvPr/>
        </p:nvPicPr>
        <p:blipFill>
          <a:blip r:embed="rId4">
            <a:alphaModFix/>
          </a:blip>
          <a:stretch>
            <a:fillRect/>
          </a:stretch>
        </p:blipFill>
        <p:spPr>
          <a:xfrm>
            <a:off x="388400" y="1714550"/>
            <a:ext cx="341250" cy="341250"/>
          </a:xfrm>
          <a:prstGeom prst="rect">
            <a:avLst/>
          </a:prstGeom>
          <a:noFill/>
          <a:ln>
            <a:noFill/>
          </a:ln>
        </p:spPr>
      </p:pic>
      <p:pic>
        <p:nvPicPr>
          <p:cNvPr id="207" name="Google Shape;207;p30"/>
          <p:cNvPicPr preferRelativeResize="0"/>
          <p:nvPr/>
        </p:nvPicPr>
        <p:blipFill>
          <a:blip r:embed="rId4">
            <a:alphaModFix/>
          </a:blip>
          <a:stretch>
            <a:fillRect/>
          </a:stretch>
        </p:blipFill>
        <p:spPr>
          <a:xfrm>
            <a:off x="388400" y="2136625"/>
            <a:ext cx="341250" cy="341250"/>
          </a:xfrm>
          <a:prstGeom prst="rect">
            <a:avLst/>
          </a:prstGeom>
          <a:noFill/>
          <a:ln>
            <a:noFill/>
          </a:ln>
        </p:spPr>
      </p:pic>
      <p:pic>
        <p:nvPicPr>
          <p:cNvPr id="208" name="Google Shape;208;p30"/>
          <p:cNvPicPr preferRelativeResize="0"/>
          <p:nvPr/>
        </p:nvPicPr>
        <p:blipFill>
          <a:blip r:embed="rId4">
            <a:alphaModFix/>
          </a:blip>
          <a:stretch>
            <a:fillRect/>
          </a:stretch>
        </p:blipFill>
        <p:spPr>
          <a:xfrm>
            <a:off x="341950" y="2549100"/>
            <a:ext cx="341250" cy="341250"/>
          </a:xfrm>
          <a:prstGeom prst="rect">
            <a:avLst/>
          </a:prstGeom>
          <a:noFill/>
          <a:ln>
            <a:noFill/>
          </a:ln>
        </p:spPr>
      </p:pic>
      <p:pic>
        <p:nvPicPr>
          <p:cNvPr id="209" name="Google Shape;209;p30"/>
          <p:cNvPicPr preferRelativeResize="0"/>
          <p:nvPr/>
        </p:nvPicPr>
        <p:blipFill>
          <a:blip r:embed="rId4">
            <a:alphaModFix/>
          </a:blip>
          <a:stretch>
            <a:fillRect/>
          </a:stretch>
        </p:blipFill>
        <p:spPr>
          <a:xfrm>
            <a:off x="388400" y="2980800"/>
            <a:ext cx="341250" cy="341250"/>
          </a:xfrm>
          <a:prstGeom prst="rect">
            <a:avLst/>
          </a:prstGeom>
          <a:noFill/>
          <a:ln>
            <a:noFill/>
          </a:ln>
        </p:spPr>
      </p:pic>
      <p:pic>
        <p:nvPicPr>
          <p:cNvPr id="210" name="Google Shape;210;p30"/>
          <p:cNvPicPr preferRelativeResize="0"/>
          <p:nvPr/>
        </p:nvPicPr>
        <p:blipFill>
          <a:blip r:embed="rId4">
            <a:alphaModFix/>
          </a:blip>
          <a:stretch>
            <a:fillRect/>
          </a:stretch>
        </p:blipFill>
        <p:spPr>
          <a:xfrm>
            <a:off x="388400" y="3407700"/>
            <a:ext cx="341250" cy="341250"/>
          </a:xfrm>
          <a:prstGeom prst="rect">
            <a:avLst/>
          </a:prstGeom>
          <a:noFill/>
          <a:ln>
            <a:noFill/>
          </a:ln>
        </p:spPr>
      </p:pic>
      <p:pic>
        <p:nvPicPr>
          <p:cNvPr id="211" name="Google Shape;211;p30"/>
          <p:cNvPicPr preferRelativeResize="0"/>
          <p:nvPr/>
        </p:nvPicPr>
        <p:blipFill>
          <a:blip r:embed="rId4">
            <a:alphaModFix/>
          </a:blip>
          <a:stretch>
            <a:fillRect/>
          </a:stretch>
        </p:blipFill>
        <p:spPr>
          <a:xfrm>
            <a:off x="388400" y="3844212"/>
            <a:ext cx="341250" cy="341250"/>
          </a:xfrm>
          <a:prstGeom prst="rect">
            <a:avLst/>
          </a:prstGeom>
          <a:noFill/>
          <a:ln>
            <a:noFill/>
          </a:ln>
        </p:spPr>
      </p:pic>
      <p:pic>
        <p:nvPicPr>
          <p:cNvPr id="212" name="Google Shape;212;p30"/>
          <p:cNvPicPr preferRelativeResize="0"/>
          <p:nvPr/>
        </p:nvPicPr>
        <p:blipFill>
          <a:blip r:embed="rId5">
            <a:alphaModFix/>
          </a:blip>
          <a:stretch>
            <a:fillRect/>
          </a:stretch>
        </p:blipFill>
        <p:spPr>
          <a:xfrm>
            <a:off x="6854016" y="1714550"/>
            <a:ext cx="2142655" cy="2148975"/>
          </a:xfrm>
          <a:prstGeom prst="rect">
            <a:avLst/>
          </a:prstGeom>
          <a:noFill/>
          <a:ln>
            <a:noFill/>
          </a:ln>
        </p:spPr>
      </p:pic>
      <p:sp>
        <p:nvSpPr>
          <p:cNvPr id="213" name="Google Shape;213;p30"/>
          <p:cNvSpPr txBox="1"/>
          <p:nvPr/>
        </p:nvSpPr>
        <p:spPr>
          <a:xfrm>
            <a:off x="6967000" y="1892700"/>
            <a:ext cx="1916700" cy="135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Architects Daughter"/>
                <a:ea typeface="Architects Daughter"/>
                <a:cs typeface="Architects Daughter"/>
                <a:sym typeface="Architects Daughter"/>
              </a:rPr>
              <a:t>Remember to add your ‘I wonder’ questions about decimals to sticky notes and display on the ‘Wonder Wall’</a:t>
            </a:r>
            <a:endParaRPr sz="1200">
              <a:latin typeface="Architects Daughter"/>
              <a:ea typeface="Architects Daughter"/>
              <a:cs typeface="Architects Daughter"/>
              <a:sym typeface="Architects Daught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17"/>
        <p:cNvGrpSpPr/>
        <p:nvPr/>
      </p:nvGrpSpPr>
      <p:grpSpPr>
        <a:xfrm>
          <a:off x="0" y="0"/>
          <a:ext cx="0" cy="0"/>
          <a:chOff x="0" y="0"/>
          <a:chExt cx="0" cy="0"/>
        </a:xfrm>
      </p:grpSpPr>
      <p:sp>
        <p:nvSpPr>
          <p:cNvPr id="218" name="Google Shape;218;p31"/>
          <p:cNvSpPr txBox="1"/>
          <p:nvPr/>
        </p:nvSpPr>
        <p:spPr>
          <a:xfrm>
            <a:off x="313575" y="173375"/>
            <a:ext cx="8717100" cy="474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t>Going Further</a:t>
            </a:r>
            <a:endParaRPr sz="1800" b="1" u="sng"/>
          </a:p>
          <a:p>
            <a:pPr marL="0" lvl="0" indent="0" algn="l" rtl="0">
              <a:spcBef>
                <a:spcPts val="0"/>
              </a:spcBef>
              <a:spcAft>
                <a:spcPts val="0"/>
              </a:spcAft>
              <a:buNone/>
            </a:pPr>
            <a:endParaRPr sz="1800" b="1" u="sng"/>
          </a:p>
          <a:p>
            <a:pPr marL="0" lvl="0" indent="0" algn="l" rtl="0">
              <a:spcBef>
                <a:spcPts val="0"/>
              </a:spcBef>
              <a:spcAft>
                <a:spcPts val="0"/>
              </a:spcAft>
              <a:buNone/>
            </a:pPr>
            <a:endParaRPr b="1" u="sng"/>
          </a:p>
        </p:txBody>
      </p:sp>
      <p:pic>
        <p:nvPicPr>
          <p:cNvPr id="219" name="Google Shape;219;p31"/>
          <p:cNvPicPr preferRelativeResize="0"/>
          <p:nvPr/>
        </p:nvPicPr>
        <p:blipFill>
          <a:blip r:embed="rId3">
            <a:alphaModFix/>
          </a:blip>
          <a:stretch>
            <a:fillRect/>
          </a:stretch>
        </p:blipFill>
        <p:spPr>
          <a:xfrm>
            <a:off x="150121" y="173375"/>
            <a:ext cx="2524975" cy="2130250"/>
          </a:xfrm>
          <a:prstGeom prst="rect">
            <a:avLst/>
          </a:prstGeom>
          <a:noFill/>
          <a:ln>
            <a:noFill/>
          </a:ln>
        </p:spPr>
      </p:pic>
      <p:sp>
        <p:nvSpPr>
          <p:cNvPr id="220" name="Google Shape;220;p31"/>
          <p:cNvSpPr/>
          <p:nvPr/>
        </p:nvSpPr>
        <p:spPr>
          <a:xfrm>
            <a:off x="2456925" y="490325"/>
            <a:ext cx="6573744" cy="232588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Architects Daughter"/>
                <a:ea typeface="Architects Daughter"/>
                <a:cs typeface="Architects Daughter"/>
                <a:sym typeface="Architects Daughter"/>
              </a:rPr>
              <a:t>But why is learning about decimals so important?</a:t>
            </a:r>
            <a:endParaRPr sz="1800">
              <a:latin typeface="Architects Daughter"/>
              <a:ea typeface="Architects Daughter"/>
              <a:cs typeface="Architects Daughter"/>
              <a:sym typeface="Architects Daughter"/>
            </a:endParaRPr>
          </a:p>
          <a:p>
            <a:pPr marL="0" lvl="0" indent="0" algn="l" rtl="0">
              <a:spcBef>
                <a:spcPts val="0"/>
              </a:spcBef>
              <a:spcAft>
                <a:spcPts val="0"/>
              </a:spcAft>
              <a:buNone/>
            </a:pPr>
            <a:r>
              <a:rPr lang="en" sz="1800">
                <a:latin typeface="Architects Daughter"/>
                <a:ea typeface="Architects Daughter"/>
                <a:cs typeface="Architects Daughter"/>
                <a:sym typeface="Architects Daughter"/>
              </a:rPr>
              <a:t>Where would I use this in real life? Does it matter if I don’t know the difference between 0.05 and 0.50?</a:t>
            </a:r>
            <a:r>
              <a:rPr lang="en"/>
              <a:t> </a:t>
            </a:r>
            <a:endParaRPr/>
          </a:p>
        </p:txBody>
      </p:sp>
      <p:sp>
        <p:nvSpPr>
          <p:cNvPr id="221" name="Google Shape;221;p31"/>
          <p:cNvSpPr txBox="1"/>
          <p:nvPr/>
        </p:nvSpPr>
        <p:spPr>
          <a:xfrm>
            <a:off x="274525" y="3355300"/>
            <a:ext cx="8527500" cy="114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Research, discuss and share where you would see or use decimals in real life. </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graphicFrame>
        <p:nvGraphicFramePr>
          <p:cNvPr id="64" name="Google Shape;64;p14"/>
          <p:cNvGraphicFramePr/>
          <p:nvPr/>
        </p:nvGraphicFramePr>
        <p:xfrm>
          <a:off x="97325" y="0"/>
          <a:ext cx="9046650" cy="5034350"/>
        </p:xfrm>
        <a:graphic>
          <a:graphicData uri="http://schemas.openxmlformats.org/drawingml/2006/table">
            <a:tbl>
              <a:tblPr>
                <a:noFill/>
                <a:tableStyleId>{7201C4CD-3C3B-4956-8DAC-4F0F6578F219}</a:tableStyleId>
              </a:tblPr>
              <a:tblGrid>
                <a:gridCol w="963125"/>
                <a:gridCol w="1366500"/>
                <a:gridCol w="1604200"/>
                <a:gridCol w="1762950"/>
                <a:gridCol w="3349875"/>
              </a:tblGrid>
              <a:tr h="8226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000" b="1"/>
                        <a:t>Prior knowledge of the student (assumed)</a:t>
                      </a:r>
                      <a:endParaRPr sz="1000" b="1"/>
                    </a:p>
                  </a:txBody>
                  <a:tcPr marL="91425" marR="91425" marT="91425" marB="91425"/>
                </a:tc>
                <a:tc>
                  <a:txBody>
                    <a:bodyPr/>
                    <a:lstStyle/>
                    <a:p>
                      <a:pPr marL="0" lvl="0" indent="0" algn="l" rtl="0">
                        <a:spcBef>
                          <a:spcPts val="0"/>
                        </a:spcBef>
                        <a:spcAft>
                          <a:spcPts val="0"/>
                        </a:spcAft>
                        <a:buNone/>
                      </a:pPr>
                      <a:r>
                        <a:rPr lang="en" sz="1000" b="1" u="sng"/>
                        <a:t>Level 4</a:t>
                      </a:r>
                      <a:endParaRPr sz="1000" b="1" u="sng"/>
                    </a:p>
                    <a:p>
                      <a:pPr marL="0" lvl="0" indent="0" algn="l" rtl="0">
                        <a:spcBef>
                          <a:spcPts val="0"/>
                        </a:spcBef>
                        <a:spcAft>
                          <a:spcPts val="0"/>
                        </a:spcAft>
                        <a:buNone/>
                      </a:pPr>
                      <a:r>
                        <a:rPr lang="en" sz="1000" b="1"/>
                        <a:t>Where the student is currently working</a:t>
                      </a:r>
                      <a:endParaRPr sz="1000" b="1"/>
                    </a:p>
                  </a:txBody>
                  <a:tcPr marL="91425" marR="91425" marT="91425" marB="91425">
                    <a:solidFill>
                      <a:srgbClr val="D9D9D9"/>
                    </a:solidFill>
                  </a:tcPr>
                </a:tc>
                <a:tc>
                  <a:txBody>
                    <a:bodyPr/>
                    <a:lstStyle/>
                    <a:p>
                      <a:pPr marL="0" lvl="0" indent="0" algn="l" rtl="0">
                        <a:spcBef>
                          <a:spcPts val="0"/>
                        </a:spcBef>
                        <a:spcAft>
                          <a:spcPts val="0"/>
                        </a:spcAft>
                        <a:buNone/>
                      </a:pPr>
                      <a:r>
                        <a:rPr lang="en" sz="1000" b="1" u="sng"/>
                        <a:t>Level 5</a:t>
                      </a:r>
                      <a:endParaRPr sz="1000" b="1" u="sng"/>
                    </a:p>
                    <a:p>
                      <a:pPr marL="0" lvl="0" indent="0" algn="l" rtl="0">
                        <a:spcBef>
                          <a:spcPts val="0"/>
                        </a:spcBef>
                        <a:spcAft>
                          <a:spcPts val="0"/>
                        </a:spcAft>
                        <a:buNone/>
                      </a:pPr>
                      <a:r>
                        <a:rPr lang="en" sz="1000" b="1"/>
                        <a:t>Where the student is currently working</a:t>
                      </a:r>
                      <a:endParaRPr sz="1000" b="1"/>
                    </a:p>
                  </a:txBody>
                  <a:tcPr marL="91425" marR="91425" marT="91425" marB="91425">
                    <a:solidFill>
                      <a:srgbClr val="D9D9D9"/>
                    </a:solidFill>
                  </a:tcPr>
                </a:tc>
                <a:tc>
                  <a:txBody>
                    <a:bodyPr/>
                    <a:lstStyle/>
                    <a:p>
                      <a:pPr marL="0" lvl="0" indent="0" algn="l" rtl="0">
                        <a:spcBef>
                          <a:spcPts val="0"/>
                        </a:spcBef>
                        <a:spcAft>
                          <a:spcPts val="0"/>
                        </a:spcAft>
                        <a:buNone/>
                      </a:pPr>
                      <a:r>
                        <a:rPr lang="en" sz="1000" b="1" u="sng"/>
                        <a:t>Level 6</a:t>
                      </a:r>
                      <a:endParaRPr sz="1000" b="1" u="sng"/>
                    </a:p>
                    <a:p>
                      <a:pPr marL="0" lvl="0" indent="0" algn="l" rtl="0">
                        <a:spcBef>
                          <a:spcPts val="0"/>
                        </a:spcBef>
                        <a:spcAft>
                          <a:spcPts val="0"/>
                        </a:spcAft>
                        <a:buNone/>
                      </a:pPr>
                      <a:r>
                        <a:rPr lang="en" sz="1000" b="1"/>
                        <a:t>Where the student is heading</a:t>
                      </a:r>
                      <a:endParaRPr sz="1000" b="1"/>
                    </a:p>
                  </a:txBody>
                  <a:tcPr marL="91425" marR="91425" marT="91425" marB="91425"/>
                </a:tc>
              </a:tr>
              <a:tr h="2251050">
                <a:tc>
                  <a:txBody>
                    <a:bodyPr/>
                    <a:lstStyle/>
                    <a:p>
                      <a:pPr marL="0" lvl="0" indent="0" algn="l" rtl="0">
                        <a:spcBef>
                          <a:spcPts val="0"/>
                        </a:spcBef>
                        <a:spcAft>
                          <a:spcPts val="0"/>
                        </a:spcAft>
                        <a:buNone/>
                      </a:pPr>
                      <a:r>
                        <a:rPr lang="en" sz="900" b="1" u="sng"/>
                        <a:t>Victorian Curriculum</a:t>
                      </a:r>
                      <a:endParaRPr sz="900" b="1" u="sng"/>
                    </a:p>
                    <a:p>
                      <a:pPr marL="0" lvl="0" indent="0" algn="l" rtl="0">
                        <a:spcBef>
                          <a:spcPts val="0"/>
                        </a:spcBef>
                        <a:spcAft>
                          <a:spcPts val="0"/>
                        </a:spcAft>
                        <a:buNone/>
                      </a:pPr>
                      <a:endParaRPr sz="900"/>
                    </a:p>
                    <a:p>
                      <a:pPr marL="0" lvl="0" indent="0" algn="l" rtl="0">
                        <a:spcBef>
                          <a:spcPts val="0"/>
                        </a:spcBef>
                        <a:spcAft>
                          <a:spcPts val="0"/>
                        </a:spcAft>
                        <a:buNone/>
                      </a:pPr>
                      <a:r>
                        <a:rPr lang="en" sz="800" b="1"/>
                        <a:t>Learning Area</a:t>
                      </a:r>
                      <a:endParaRPr sz="800" b="1"/>
                    </a:p>
                    <a:p>
                      <a:pPr marL="0" lvl="0" indent="0" algn="l" rtl="0">
                        <a:spcBef>
                          <a:spcPts val="0"/>
                        </a:spcBef>
                        <a:spcAft>
                          <a:spcPts val="0"/>
                        </a:spcAft>
                        <a:buNone/>
                      </a:pPr>
                      <a:r>
                        <a:rPr lang="en" sz="900"/>
                        <a:t>Mathematics:</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b="1"/>
                        <a:t>Strand</a:t>
                      </a:r>
                      <a:endParaRPr sz="900" b="1"/>
                    </a:p>
                    <a:p>
                      <a:pPr marL="0" lvl="0" indent="0" algn="l" rtl="0">
                        <a:spcBef>
                          <a:spcPts val="0"/>
                        </a:spcBef>
                        <a:spcAft>
                          <a:spcPts val="0"/>
                        </a:spcAft>
                        <a:buNone/>
                      </a:pPr>
                      <a:r>
                        <a:rPr lang="en" sz="900"/>
                        <a:t>Number and Algebra</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b="1"/>
                        <a:t>Substrand</a:t>
                      </a:r>
                      <a:endParaRPr sz="900" b="1"/>
                    </a:p>
                    <a:p>
                      <a:pPr marL="0" lvl="0" indent="0" algn="l" rtl="0">
                        <a:spcBef>
                          <a:spcPts val="0"/>
                        </a:spcBef>
                        <a:spcAft>
                          <a:spcPts val="0"/>
                        </a:spcAft>
                        <a:buNone/>
                      </a:pPr>
                      <a:r>
                        <a:rPr lang="en" sz="900"/>
                        <a:t>Fractions and Decimals</a:t>
                      </a:r>
                      <a:endParaRPr sz="900"/>
                    </a:p>
                  </a:txBody>
                  <a:tcPr marL="91425" marR="91425" marT="91425" marB="91425"/>
                </a:tc>
                <a:tc>
                  <a:txBody>
                    <a:bodyPr/>
                    <a:lstStyle/>
                    <a:p>
                      <a:pPr marL="0" lvl="0" indent="0" algn="l" rtl="0">
                        <a:spcBef>
                          <a:spcPts val="0"/>
                        </a:spcBef>
                        <a:spcAft>
                          <a:spcPts val="0"/>
                        </a:spcAft>
                        <a:buNone/>
                      </a:pPr>
                      <a:endParaRPr sz="1000" b="1" u="sng">
                        <a:solidFill>
                          <a:schemeClr val="dk1"/>
                        </a:solidFill>
                      </a:endParaRPr>
                    </a:p>
                    <a:p>
                      <a:pPr marL="0" lvl="0" indent="0" algn="l" rtl="0">
                        <a:spcBef>
                          <a:spcPts val="0"/>
                        </a:spcBef>
                        <a:spcAft>
                          <a:spcPts val="0"/>
                        </a:spcAft>
                        <a:buNone/>
                      </a:pPr>
                      <a:r>
                        <a:rPr lang="en" sz="1000" b="1" u="sng">
                          <a:solidFill>
                            <a:schemeClr val="dk1"/>
                          </a:solidFill>
                        </a:rPr>
                        <a:t>Level 2</a:t>
                      </a:r>
                      <a:endParaRPr sz="1000" b="1" u="sng">
                        <a:solidFill>
                          <a:schemeClr val="dk1"/>
                        </a:solidFill>
                      </a:endParaRPr>
                    </a:p>
                    <a:p>
                      <a:pPr marL="0" lvl="0" indent="0" algn="l" rtl="0">
                        <a:spcBef>
                          <a:spcPts val="0"/>
                        </a:spcBef>
                        <a:spcAft>
                          <a:spcPts val="0"/>
                        </a:spcAft>
                        <a:buNone/>
                      </a:pPr>
                      <a:r>
                        <a:rPr lang="en" sz="900">
                          <a:solidFill>
                            <a:srgbClr val="535353"/>
                          </a:solidFill>
                          <a:highlight>
                            <a:srgbClr val="FFFFFF"/>
                          </a:highlight>
                        </a:rPr>
                        <a:t>Recognise, model, represent and order numbers to at least 1000 </a:t>
                      </a:r>
                      <a:r>
                        <a:rPr lang="en" sz="900">
                          <a:solidFill>
                            <a:srgbClr val="ABABAB"/>
                          </a:solidFill>
                          <a:highlight>
                            <a:srgbClr val="FFFFFF"/>
                          </a:highlight>
                          <a:uFill>
                            <a:noFill/>
                          </a:uFill>
                          <a:hlinkClick r:id="rId3"/>
                        </a:rPr>
                        <a:t>(VCMNA104</a:t>
                      </a:r>
                      <a:endParaRPr sz="900">
                        <a:solidFill>
                          <a:srgbClr val="535353"/>
                        </a:solidFill>
                        <a:highlight>
                          <a:schemeClr val="lt1"/>
                        </a:highlight>
                      </a:endParaRPr>
                    </a:p>
                    <a:p>
                      <a:pPr marL="0" lvl="0" indent="0" algn="l" rtl="0">
                        <a:spcBef>
                          <a:spcPts val="0"/>
                        </a:spcBef>
                        <a:spcAft>
                          <a:spcPts val="0"/>
                        </a:spcAft>
                        <a:buNone/>
                      </a:pPr>
                      <a:endParaRPr sz="1000" b="1" u="sng">
                        <a:solidFill>
                          <a:schemeClr val="dk1"/>
                        </a:solidFill>
                      </a:endParaRPr>
                    </a:p>
                    <a:p>
                      <a:pPr marL="0" lvl="0" indent="0" algn="l" rtl="0">
                        <a:spcBef>
                          <a:spcPts val="0"/>
                        </a:spcBef>
                        <a:spcAft>
                          <a:spcPts val="0"/>
                        </a:spcAft>
                        <a:buNone/>
                      </a:pPr>
                      <a:endParaRPr sz="1000" b="1" u="sng">
                        <a:solidFill>
                          <a:schemeClr val="dk1"/>
                        </a:solidFill>
                      </a:endParaRPr>
                    </a:p>
                    <a:p>
                      <a:pPr marL="0" lvl="0" indent="0" algn="l" rtl="0">
                        <a:spcBef>
                          <a:spcPts val="0"/>
                        </a:spcBef>
                        <a:spcAft>
                          <a:spcPts val="0"/>
                        </a:spcAft>
                        <a:buNone/>
                      </a:pPr>
                      <a:r>
                        <a:rPr lang="en" sz="1000" b="1" u="sng">
                          <a:solidFill>
                            <a:schemeClr val="dk1"/>
                          </a:solidFill>
                        </a:rPr>
                        <a:t>Level 3</a:t>
                      </a:r>
                      <a:endParaRPr sz="1000" b="1" u="sng">
                        <a:solidFill>
                          <a:schemeClr val="dk1"/>
                        </a:solidFill>
                      </a:endParaRPr>
                    </a:p>
                    <a:p>
                      <a:pPr marL="0" lvl="0" indent="0" algn="l" rtl="0">
                        <a:spcBef>
                          <a:spcPts val="0"/>
                        </a:spcBef>
                        <a:spcAft>
                          <a:spcPts val="0"/>
                        </a:spcAft>
                        <a:buNone/>
                      </a:pPr>
                      <a:r>
                        <a:rPr lang="en" sz="900">
                          <a:solidFill>
                            <a:srgbClr val="535353"/>
                          </a:solidFill>
                          <a:highlight>
                            <a:srgbClr val="FFFFFF"/>
                          </a:highlight>
                        </a:rPr>
                        <a:t>Recognise, model, represent and order numbers to at least 10 000 </a:t>
                      </a:r>
                      <a:r>
                        <a:rPr lang="en" sz="900">
                          <a:solidFill>
                            <a:srgbClr val="ABABAB"/>
                          </a:solidFill>
                          <a:highlight>
                            <a:srgbClr val="FFFFFF"/>
                          </a:highlight>
                          <a:uFill>
                            <a:noFill/>
                          </a:uFill>
                          <a:hlinkClick r:id="rId4"/>
                        </a:rPr>
                        <a:t>(VCMNA130)</a:t>
                      </a:r>
                      <a:endParaRPr sz="900">
                        <a:solidFill>
                          <a:srgbClr val="535353"/>
                        </a:solidFill>
                        <a:highlight>
                          <a:srgbClr val="FFFFFF"/>
                        </a:high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900">
                          <a:solidFill>
                            <a:srgbClr val="535353"/>
                          </a:solidFill>
                          <a:highlight>
                            <a:srgbClr val="D9D9D9"/>
                          </a:highlight>
                        </a:rPr>
                        <a:t>Recognise that the place value system can be extended to tenths and hundredths. Make connections between fractions and decimal notation </a:t>
                      </a:r>
                      <a:r>
                        <a:rPr lang="en" sz="900">
                          <a:solidFill>
                            <a:srgbClr val="ABABAB"/>
                          </a:solidFill>
                          <a:highlight>
                            <a:srgbClr val="D9D9D9"/>
                          </a:highlight>
                          <a:uFill>
                            <a:noFill/>
                          </a:uFill>
                          <a:hlinkClick r:id="rId5"/>
                        </a:rPr>
                        <a:t>(VCMNA159)</a:t>
                      </a:r>
                      <a:endParaRPr>
                        <a:highlight>
                          <a:srgbClr val="D9D9D9"/>
                        </a:highlight>
                      </a:endParaRPr>
                    </a:p>
                  </a:txBody>
                  <a:tcPr marL="91425" marR="91425" marT="91425" marB="91425">
                    <a:solidFill>
                      <a:srgbClr val="D9D9D9"/>
                    </a:solidFill>
                  </a:tcPr>
                </a:tc>
                <a:tc>
                  <a:txBody>
                    <a:bodyPr/>
                    <a:lstStyle/>
                    <a:p>
                      <a:pPr marL="0" marR="63500" lvl="0" indent="0" algn="l" rtl="0">
                        <a:lnSpc>
                          <a:spcPct val="130000"/>
                        </a:lnSpc>
                        <a:spcBef>
                          <a:spcPts val="0"/>
                        </a:spcBef>
                        <a:spcAft>
                          <a:spcPts val="0"/>
                        </a:spcAft>
                        <a:buNone/>
                      </a:pPr>
                      <a:r>
                        <a:rPr lang="en" sz="900">
                          <a:solidFill>
                            <a:srgbClr val="535353"/>
                          </a:solidFill>
                          <a:highlight>
                            <a:srgbClr val="D9D9D9"/>
                          </a:highlight>
                        </a:rPr>
                        <a:t>Recognise that the place value system can be extended beyond hundredths </a:t>
                      </a:r>
                      <a:r>
                        <a:rPr lang="en" sz="900">
                          <a:solidFill>
                            <a:srgbClr val="ABABAB"/>
                          </a:solidFill>
                          <a:highlight>
                            <a:srgbClr val="D9D9D9"/>
                          </a:highlight>
                          <a:uFill>
                            <a:noFill/>
                          </a:uFill>
                          <a:hlinkClick r:id="rId6"/>
                        </a:rPr>
                        <a:t>(VCMNA189)</a:t>
                      </a:r>
                      <a:endParaRPr sz="900">
                        <a:solidFill>
                          <a:srgbClr val="ABABAB"/>
                        </a:solidFill>
                        <a:highlight>
                          <a:srgbClr val="D9D9D9"/>
                        </a:highlight>
                      </a:endParaRPr>
                    </a:p>
                    <a:p>
                      <a:pPr marL="0" marR="63500" lvl="0" indent="0" algn="l" rtl="0">
                        <a:lnSpc>
                          <a:spcPct val="130000"/>
                        </a:lnSpc>
                        <a:spcBef>
                          <a:spcPts val="0"/>
                        </a:spcBef>
                        <a:spcAft>
                          <a:spcPts val="0"/>
                        </a:spcAft>
                        <a:buNone/>
                      </a:pPr>
                      <a:r>
                        <a:rPr lang="en" sz="900">
                          <a:solidFill>
                            <a:srgbClr val="535353"/>
                          </a:solidFill>
                          <a:highlight>
                            <a:srgbClr val="D9D9D9"/>
                          </a:highlight>
                        </a:rPr>
                        <a:t>Compare, order and represent decimals </a:t>
                      </a:r>
                      <a:r>
                        <a:rPr lang="en" sz="900">
                          <a:solidFill>
                            <a:srgbClr val="ABABAB"/>
                          </a:solidFill>
                          <a:highlight>
                            <a:srgbClr val="D9D9D9"/>
                          </a:highlight>
                          <a:uFill>
                            <a:noFill/>
                          </a:uFill>
                          <a:hlinkClick r:id="rId7"/>
                        </a:rPr>
                        <a:t>(VCMNA190)</a:t>
                      </a:r>
                      <a:endParaRPr sz="900">
                        <a:solidFill>
                          <a:srgbClr val="ABABAB"/>
                        </a:solidFill>
                        <a:highlight>
                          <a:srgbClr val="D9D9D9"/>
                        </a:highlight>
                      </a:endParaRPr>
                    </a:p>
                    <a:p>
                      <a:pPr marL="0" lvl="0" indent="0" algn="l" rtl="0">
                        <a:spcBef>
                          <a:spcPts val="0"/>
                        </a:spcBef>
                        <a:spcAft>
                          <a:spcPts val="0"/>
                        </a:spcAft>
                        <a:buNone/>
                      </a:pPr>
                      <a:endParaRPr/>
                    </a:p>
                  </a:txBody>
                  <a:tcPr marL="91425" marR="91425" marT="91425" marB="91425">
                    <a:solidFill>
                      <a:srgbClr val="D9D9D9"/>
                    </a:solidFill>
                  </a:tcPr>
                </a:tc>
                <a:tc>
                  <a:txBody>
                    <a:bodyPr/>
                    <a:lstStyle/>
                    <a:p>
                      <a:pPr marL="0" marR="63500" lvl="0" indent="0" algn="l" rtl="0">
                        <a:lnSpc>
                          <a:spcPct val="130000"/>
                        </a:lnSpc>
                        <a:spcBef>
                          <a:spcPts val="0"/>
                        </a:spcBef>
                        <a:spcAft>
                          <a:spcPts val="0"/>
                        </a:spcAft>
                        <a:buNone/>
                      </a:pPr>
                      <a:r>
                        <a:rPr lang="en" sz="900">
                          <a:solidFill>
                            <a:srgbClr val="535353"/>
                          </a:solidFill>
                          <a:highlight>
                            <a:srgbClr val="FFFFFF"/>
                          </a:highlight>
                        </a:rPr>
                        <a:t>Add and subtract decimals, with and without digital technologies, and use estimation and rounding to check the reasonableness of answers </a:t>
                      </a:r>
                      <a:r>
                        <a:rPr lang="en" sz="900">
                          <a:solidFill>
                            <a:srgbClr val="ABABAB"/>
                          </a:solidFill>
                          <a:highlight>
                            <a:srgbClr val="FFFFFF"/>
                          </a:highlight>
                          <a:uFill>
                            <a:noFill/>
                          </a:uFill>
                          <a:hlinkClick r:id="rId8"/>
                        </a:rPr>
                        <a:t>(VCMNA214)</a:t>
                      </a:r>
                      <a:endParaRPr sz="900">
                        <a:solidFill>
                          <a:srgbClr val="ABABAB"/>
                        </a:solidFill>
                        <a:highlight>
                          <a:srgbClr val="FFFFFF"/>
                        </a:highlight>
                      </a:endParaRPr>
                    </a:p>
                    <a:p>
                      <a:pPr marL="0" marR="63500" lvl="0" indent="0" algn="l" rtl="0">
                        <a:lnSpc>
                          <a:spcPct val="130000"/>
                        </a:lnSpc>
                        <a:spcBef>
                          <a:spcPts val="0"/>
                        </a:spcBef>
                        <a:spcAft>
                          <a:spcPts val="0"/>
                        </a:spcAft>
                        <a:buNone/>
                      </a:pPr>
                      <a:r>
                        <a:rPr lang="en" sz="900">
                          <a:solidFill>
                            <a:srgbClr val="535353"/>
                          </a:solidFill>
                          <a:highlight>
                            <a:srgbClr val="FFFFFF"/>
                          </a:highlight>
                        </a:rPr>
                        <a:t>Multiply decimals by whole numbers and perform divisions by non-zero whole numbers where the results are terminating decimals, with and without digital technologies </a:t>
                      </a:r>
                      <a:r>
                        <a:rPr lang="en" sz="900">
                          <a:solidFill>
                            <a:srgbClr val="ABABAB"/>
                          </a:solidFill>
                          <a:highlight>
                            <a:srgbClr val="FFFFFF"/>
                          </a:highlight>
                          <a:uFill>
                            <a:noFill/>
                          </a:uFill>
                          <a:hlinkClick r:id="rId9"/>
                        </a:rPr>
                        <a:t>(VCMNA215)</a:t>
                      </a:r>
                      <a:endParaRPr sz="900">
                        <a:solidFill>
                          <a:srgbClr val="ABABAB"/>
                        </a:solidFill>
                        <a:highlight>
                          <a:srgbClr val="FFFFFF"/>
                        </a:highlight>
                      </a:endParaRPr>
                    </a:p>
                    <a:p>
                      <a:pPr marL="0" marR="63500" lvl="0" indent="0" algn="l" rtl="0">
                        <a:lnSpc>
                          <a:spcPct val="130000"/>
                        </a:lnSpc>
                        <a:spcBef>
                          <a:spcPts val="0"/>
                        </a:spcBef>
                        <a:spcAft>
                          <a:spcPts val="0"/>
                        </a:spcAft>
                        <a:buNone/>
                      </a:pPr>
                      <a:r>
                        <a:rPr lang="en" sz="900">
                          <a:solidFill>
                            <a:srgbClr val="535353"/>
                          </a:solidFill>
                          <a:highlight>
                            <a:srgbClr val="FFFFFF"/>
                          </a:highlight>
                        </a:rPr>
                        <a:t>Multiply and divide decimals by powers of 10 </a:t>
                      </a:r>
                      <a:r>
                        <a:rPr lang="en" sz="900">
                          <a:solidFill>
                            <a:srgbClr val="ABABAB"/>
                          </a:solidFill>
                          <a:highlight>
                            <a:srgbClr val="FFFFFF"/>
                          </a:highlight>
                          <a:uFill>
                            <a:noFill/>
                          </a:uFill>
                          <a:hlinkClick r:id="rId10"/>
                        </a:rPr>
                        <a:t>(VCMNA216)</a:t>
                      </a:r>
                      <a:endParaRPr sz="900">
                        <a:solidFill>
                          <a:srgbClr val="ABABAB"/>
                        </a:solidFill>
                        <a:highlight>
                          <a:srgbClr val="FFFFFF"/>
                        </a:highlight>
                      </a:endParaRPr>
                    </a:p>
                    <a:p>
                      <a:pPr marL="0" marR="63500" lvl="0" indent="0" algn="l" rtl="0">
                        <a:lnSpc>
                          <a:spcPct val="130000"/>
                        </a:lnSpc>
                        <a:spcBef>
                          <a:spcPts val="0"/>
                        </a:spcBef>
                        <a:spcAft>
                          <a:spcPts val="0"/>
                        </a:spcAft>
                        <a:buNone/>
                      </a:pPr>
                      <a:r>
                        <a:rPr lang="en" sz="900">
                          <a:solidFill>
                            <a:srgbClr val="535353"/>
                          </a:solidFill>
                          <a:highlight>
                            <a:srgbClr val="FFFFFF"/>
                          </a:highlight>
                        </a:rPr>
                        <a:t>Make connections between equivalent fractions, decimals and percentages </a:t>
                      </a:r>
                      <a:r>
                        <a:rPr lang="en" sz="900">
                          <a:solidFill>
                            <a:srgbClr val="ABABAB"/>
                          </a:solidFill>
                          <a:highlight>
                            <a:srgbClr val="FFFFFF"/>
                          </a:highlight>
                          <a:uFill>
                            <a:noFill/>
                          </a:uFill>
                          <a:hlinkClick r:id="rId11"/>
                        </a:rPr>
                        <a:t>(VCMNA217)</a:t>
                      </a:r>
                      <a:endParaRPr sz="900">
                        <a:solidFill>
                          <a:srgbClr val="ABABAB"/>
                        </a:solidFill>
                        <a:highlight>
                          <a:srgbClr val="FFFFFF"/>
                        </a:highlight>
                      </a:endParaRPr>
                    </a:p>
                    <a:p>
                      <a:pPr marL="0" lvl="0" indent="0" algn="l" rtl="0">
                        <a:spcBef>
                          <a:spcPts val="0"/>
                        </a:spcBef>
                        <a:spcAft>
                          <a:spcPts val="0"/>
                        </a:spcAft>
                        <a:buNone/>
                      </a:pPr>
                      <a:endParaRPr/>
                    </a:p>
                  </a:txBody>
                  <a:tcPr marL="91425" marR="91425" marT="91425" marB="91425"/>
                </a:tc>
              </a:tr>
              <a:tr h="1960650">
                <a:tc>
                  <a:txBody>
                    <a:bodyPr/>
                    <a:lstStyle/>
                    <a:p>
                      <a:pPr marL="0" lvl="0" indent="0" algn="l" rtl="0">
                        <a:spcBef>
                          <a:spcPts val="0"/>
                        </a:spcBef>
                        <a:spcAft>
                          <a:spcPts val="0"/>
                        </a:spcAft>
                        <a:buNone/>
                      </a:pPr>
                      <a:r>
                        <a:rPr lang="en" sz="900" b="1" u="sng"/>
                        <a:t>Australian Curriculum</a:t>
                      </a:r>
                      <a:endParaRPr sz="900" b="1" u="sng"/>
                    </a:p>
                    <a:p>
                      <a:pPr marL="0" lvl="0" indent="0" algn="l" rtl="0">
                        <a:spcBef>
                          <a:spcPts val="0"/>
                        </a:spcBef>
                        <a:spcAft>
                          <a:spcPts val="0"/>
                        </a:spcAft>
                        <a:buClr>
                          <a:schemeClr val="dk1"/>
                        </a:buClr>
                        <a:buSzPts val="1100"/>
                        <a:buFont typeface="Arial"/>
                        <a:buNone/>
                      </a:pPr>
                      <a:r>
                        <a:rPr lang="en" sz="800" b="1">
                          <a:solidFill>
                            <a:schemeClr val="dk1"/>
                          </a:solidFill>
                        </a:rPr>
                        <a:t>Learning Area</a:t>
                      </a:r>
                      <a:endParaRPr sz="800" b="1">
                        <a:solidFill>
                          <a:schemeClr val="dk1"/>
                        </a:solidFill>
                      </a:endParaRPr>
                    </a:p>
                    <a:p>
                      <a:pPr marL="0" lvl="0" indent="0" algn="l" rtl="0">
                        <a:spcBef>
                          <a:spcPts val="0"/>
                        </a:spcBef>
                        <a:spcAft>
                          <a:spcPts val="0"/>
                        </a:spcAft>
                        <a:buClr>
                          <a:schemeClr val="dk1"/>
                        </a:buClr>
                        <a:buSzPts val="1100"/>
                        <a:buFont typeface="Arial"/>
                        <a:buNone/>
                      </a:pPr>
                      <a:r>
                        <a:rPr lang="en" sz="900">
                          <a:solidFill>
                            <a:schemeClr val="dk1"/>
                          </a:solidFill>
                        </a:rPr>
                        <a:t>Mathematics:</a:t>
                      </a:r>
                      <a:endParaRPr sz="900">
                        <a:solidFill>
                          <a:schemeClr val="dk1"/>
                        </a:solidFill>
                      </a:endParaRPr>
                    </a:p>
                    <a:p>
                      <a:pPr marL="0" lvl="0" indent="0" algn="l" rtl="0">
                        <a:spcBef>
                          <a:spcPts val="0"/>
                        </a:spcBef>
                        <a:spcAft>
                          <a:spcPts val="0"/>
                        </a:spcAft>
                        <a:buClr>
                          <a:schemeClr val="dk1"/>
                        </a:buClr>
                        <a:buSzPts val="1100"/>
                        <a:buFont typeface="Arial"/>
                        <a:buNone/>
                      </a:pPr>
                      <a:endParaRPr sz="900">
                        <a:solidFill>
                          <a:schemeClr val="dk1"/>
                        </a:solidFill>
                      </a:endParaRPr>
                    </a:p>
                    <a:p>
                      <a:pPr marL="0" lvl="0" indent="0" algn="l" rtl="0">
                        <a:spcBef>
                          <a:spcPts val="0"/>
                        </a:spcBef>
                        <a:spcAft>
                          <a:spcPts val="0"/>
                        </a:spcAft>
                        <a:buClr>
                          <a:schemeClr val="dk1"/>
                        </a:buClr>
                        <a:buSzPts val="1100"/>
                        <a:buFont typeface="Arial"/>
                        <a:buNone/>
                      </a:pPr>
                      <a:r>
                        <a:rPr lang="en" sz="900" b="1">
                          <a:solidFill>
                            <a:schemeClr val="dk1"/>
                          </a:solidFill>
                        </a:rPr>
                        <a:t>Strand</a:t>
                      </a:r>
                      <a:endParaRPr sz="900" b="1">
                        <a:solidFill>
                          <a:schemeClr val="dk1"/>
                        </a:solidFill>
                      </a:endParaRPr>
                    </a:p>
                    <a:p>
                      <a:pPr marL="0" lvl="0" indent="0" algn="l" rtl="0">
                        <a:spcBef>
                          <a:spcPts val="0"/>
                        </a:spcBef>
                        <a:spcAft>
                          <a:spcPts val="0"/>
                        </a:spcAft>
                        <a:buClr>
                          <a:schemeClr val="dk1"/>
                        </a:buClr>
                        <a:buSzPts val="1100"/>
                        <a:buFont typeface="Arial"/>
                        <a:buNone/>
                      </a:pPr>
                      <a:r>
                        <a:rPr lang="en" sz="900">
                          <a:solidFill>
                            <a:schemeClr val="dk1"/>
                          </a:solidFill>
                        </a:rPr>
                        <a:t>Number and Algebra</a:t>
                      </a:r>
                      <a:endParaRPr sz="900">
                        <a:solidFill>
                          <a:schemeClr val="dk1"/>
                        </a:solidFill>
                      </a:endParaRPr>
                    </a:p>
                    <a:p>
                      <a:pPr marL="0" lvl="0" indent="0" algn="l" rtl="0">
                        <a:spcBef>
                          <a:spcPts val="0"/>
                        </a:spcBef>
                        <a:spcAft>
                          <a:spcPts val="0"/>
                        </a:spcAft>
                        <a:buClr>
                          <a:schemeClr val="dk1"/>
                        </a:buClr>
                        <a:buSzPts val="1100"/>
                        <a:buFont typeface="Arial"/>
                        <a:buNone/>
                      </a:pPr>
                      <a:endParaRPr sz="900">
                        <a:solidFill>
                          <a:schemeClr val="dk1"/>
                        </a:solidFill>
                      </a:endParaRPr>
                    </a:p>
                    <a:p>
                      <a:pPr marL="0" lvl="0" indent="0" algn="l" rtl="0">
                        <a:spcBef>
                          <a:spcPts val="0"/>
                        </a:spcBef>
                        <a:spcAft>
                          <a:spcPts val="0"/>
                        </a:spcAft>
                        <a:buClr>
                          <a:schemeClr val="dk1"/>
                        </a:buClr>
                        <a:buSzPts val="1100"/>
                        <a:buFont typeface="Arial"/>
                        <a:buNone/>
                      </a:pPr>
                      <a:r>
                        <a:rPr lang="en" sz="900" b="1">
                          <a:solidFill>
                            <a:schemeClr val="dk1"/>
                          </a:solidFill>
                        </a:rPr>
                        <a:t>Substrand</a:t>
                      </a:r>
                      <a:endParaRPr sz="900" b="1">
                        <a:solidFill>
                          <a:schemeClr val="dk1"/>
                        </a:solidFill>
                      </a:endParaRPr>
                    </a:p>
                    <a:p>
                      <a:pPr marL="0" lvl="0" indent="0" algn="l" rtl="0">
                        <a:spcBef>
                          <a:spcPts val="0"/>
                        </a:spcBef>
                        <a:spcAft>
                          <a:spcPts val="0"/>
                        </a:spcAft>
                        <a:buClr>
                          <a:schemeClr val="dk1"/>
                        </a:buClr>
                        <a:buSzPts val="1100"/>
                        <a:buFont typeface="Arial"/>
                        <a:buNone/>
                      </a:pPr>
                      <a:r>
                        <a:rPr lang="en" sz="900">
                          <a:solidFill>
                            <a:schemeClr val="dk1"/>
                          </a:solidFill>
                        </a:rPr>
                        <a:t>Fractions and Decimals</a:t>
                      </a:r>
                      <a:endParaRPr sz="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b="1" u="sng">
                          <a:solidFill>
                            <a:schemeClr val="dk1"/>
                          </a:solidFill>
                        </a:rPr>
                        <a:t>Level 2</a:t>
                      </a:r>
                      <a:endParaRPr sz="1000" b="1" u="sng">
                        <a:solidFill>
                          <a:schemeClr val="dk1"/>
                        </a:solidFill>
                      </a:endParaRPr>
                    </a:p>
                    <a:p>
                      <a:pPr marL="0" lvl="0" indent="0" algn="l" rtl="0">
                        <a:spcBef>
                          <a:spcPts val="0"/>
                        </a:spcBef>
                        <a:spcAft>
                          <a:spcPts val="0"/>
                        </a:spcAft>
                        <a:buNone/>
                      </a:pPr>
                      <a:r>
                        <a:rPr lang="en" sz="900">
                          <a:solidFill>
                            <a:srgbClr val="222222"/>
                          </a:solidFill>
                        </a:rPr>
                        <a:t>Recognise, model, represent and order numbers to at least 1000 </a:t>
                      </a:r>
                      <a:r>
                        <a:rPr lang="en" sz="900">
                          <a:solidFill>
                            <a:srgbClr val="00629B"/>
                          </a:solidFill>
                          <a:uFill>
                            <a:noFill/>
                          </a:uFill>
                          <a:hlinkClick r:id="rId12"/>
                        </a:rPr>
                        <a:t>(ACMNA027</a:t>
                      </a:r>
                      <a:endParaRPr sz="900">
                        <a:solidFill>
                          <a:srgbClr val="535353"/>
                        </a:solidFill>
                        <a:highlight>
                          <a:srgbClr val="FFFFFF"/>
                        </a:highlight>
                      </a:endParaRPr>
                    </a:p>
                    <a:p>
                      <a:pPr marL="0" lvl="0" indent="0" algn="l" rtl="0">
                        <a:spcBef>
                          <a:spcPts val="0"/>
                        </a:spcBef>
                        <a:spcAft>
                          <a:spcPts val="0"/>
                        </a:spcAft>
                        <a:buNone/>
                      </a:pPr>
                      <a:endParaRPr sz="900">
                        <a:solidFill>
                          <a:srgbClr val="535353"/>
                        </a:solidFill>
                        <a:highlight>
                          <a:srgbClr val="FFFFFF"/>
                        </a:highlight>
                      </a:endParaRPr>
                    </a:p>
                    <a:p>
                      <a:pPr marL="0" lvl="0" indent="0" algn="l" rtl="0">
                        <a:spcBef>
                          <a:spcPts val="0"/>
                        </a:spcBef>
                        <a:spcAft>
                          <a:spcPts val="0"/>
                        </a:spcAft>
                        <a:buNone/>
                      </a:pPr>
                      <a:r>
                        <a:rPr lang="en" sz="1000" b="1" u="sng">
                          <a:solidFill>
                            <a:schemeClr val="dk1"/>
                          </a:solidFill>
                        </a:rPr>
                        <a:t>Level 3</a:t>
                      </a:r>
                      <a:endParaRPr sz="1000" b="1" u="sng">
                        <a:solidFill>
                          <a:schemeClr val="dk1"/>
                        </a:solidFill>
                      </a:endParaRPr>
                    </a:p>
                    <a:p>
                      <a:pPr marL="0" lvl="0" indent="0" algn="l" rtl="0">
                        <a:spcBef>
                          <a:spcPts val="0"/>
                        </a:spcBef>
                        <a:spcAft>
                          <a:spcPts val="0"/>
                        </a:spcAft>
                        <a:buNone/>
                      </a:pPr>
                      <a:r>
                        <a:rPr lang="en" sz="900">
                          <a:solidFill>
                            <a:srgbClr val="222222"/>
                          </a:solidFill>
                        </a:rPr>
                        <a:t>Recognise, model, represent and order numbers to at least 10 000 </a:t>
                      </a:r>
                      <a:r>
                        <a:rPr lang="en" sz="900">
                          <a:solidFill>
                            <a:srgbClr val="00629B"/>
                          </a:solidFill>
                          <a:uFill>
                            <a:noFill/>
                          </a:uFill>
                          <a:hlinkClick r:id="rId13"/>
                        </a:rPr>
                        <a:t>(ACMNA052</a:t>
                      </a:r>
                      <a:endParaRPr sz="900">
                        <a:solidFill>
                          <a:srgbClr val="535353"/>
                        </a:solidFill>
                        <a:highlight>
                          <a:srgbClr val="FFFFFF"/>
                        </a:highlight>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900">
                          <a:solidFill>
                            <a:srgbClr val="222222"/>
                          </a:solidFill>
                          <a:latin typeface="Roboto"/>
                          <a:ea typeface="Roboto"/>
                          <a:cs typeface="Roboto"/>
                          <a:sym typeface="Roboto"/>
                        </a:rPr>
                        <a:t>Recognise that the </a:t>
                      </a:r>
                      <a:r>
                        <a:rPr lang="en" sz="900">
                          <a:solidFill>
                            <a:srgbClr val="00629B"/>
                          </a:solidFill>
                          <a:latin typeface="Roboto"/>
                          <a:ea typeface="Roboto"/>
                          <a:cs typeface="Roboto"/>
                          <a:sym typeface="Roboto"/>
                        </a:rPr>
                        <a:t>place value</a:t>
                      </a:r>
                      <a:r>
                        <a:rPr lang="en" sz="900">
                          <a:solidFill>
                            <a:srgbClr val="222222"/>
                          </a:solidFill>
                          <a:latin typeface="Roboto"/>
                          <a:ea typeface="Roboto"/>
                          <a:cs typeface="Roboto"/>
                          <a:sym typeface="Roboto"/>
                        </a:rPr>
                        <a:t> system can be extended to tenths and hundredths. Make connections between fractions and </a:t>
                      </a:r>
                      <a:r>
                        <a:rPr lang="en" sz="900">
                          <a:solidFill>
                            <a:srgbClr val="00629B"/>
                          </a:solidFill>
                          <a:latin typeface="Roboto"/>
                          <a:ea typeface="Roboto"/>
                          <a:cs typeface="Roboto"/>
                          <a:sym typeface="Roboto"/>
                        </a:rPr>
                        <a:t>decimal</a:t>
                      </a:r>
                      <a:r>
                        <a:rPr lang="en" sz="900">
                          <a:solidFill>
                            <a:srgbClr val="222222"/>
                          </a:solidFill>
                          <a:latin typeface="Roboto"/>
                          <a:ea typeface="Roboto"/>
                          <a:cs typeface="Roboto"/>
                          <a:sym typeface="Roboto"/>
                        </a:rPr>
                        <a:t> notation </a:t>
                      </a:r>
                      <a:r>
                        <a:rPr lang="en" sz="900">
                          <a:solidFill>
                            <a:srgbClr val="00629B"/>
                          </a:solidFill>
                          <a:uFill>
                            <a:noFill/>
                          </a:uFill>
                          <a:latin typeface="Roboto"/>
                          <a:ea typeface="Roboto"/>
                          <a:cs typeface="Roboto"/>
                          <a:sym typeface="Roboto"/>
                          <a:hlinkClick r:id="rId14"/>
                        </a:rPr>
                        <a:t>(ACMNA079 </a:t>
                      </a:r>
                      <a:endParaRPr sz="900">
                        <a:solidFill>
                          <a:srgbClr val="535353"/>
                        </a:solidFill>
                        <a:highlight>
                          <a:srgbClr val="FFFFFF"/>
                        </a:highlight>
                      </a:endParaRPr>
                    </a:p>
                  </a:txBody>
                  <a:tcPr marL="91425" marR="91425" marT="91425" marB="91425">
                    <a:solidFill>
                      <a:srgbClr val="D9D9D9"/>
                    </a:solidFill>
                  </a:tcPr>
                </a:tc>
                <a:tc>
                  <a:txBody>
                    <a:bodyPr/>
                    <a:lstStyle/>
                    <a:p>
                      <a:pPr marL="0" marR="63500" lvl="0" indent="0" algn="l" rtl="0">
                        <a:lnSpc>
                          <a:spcPct val="130000"/>
                        </a:lnSpc>
                        <a:spcBef>
                          <a:spcPts val="0"/>
                        </a:spcBef>
                        <a:spcAft>
                          <a:spcPts val="0"/>
                        </a:spcAft>
                        <a:buNone/>
                      </a:pPr>
                      <a:r>
                        <a:rPr lang="en" sz="900">
                          <a:solidFill>
                            <a:srgbClr val="222222"/>
                          </a:solidFill>
                          <a:latin typeface="Roboto"/>
                          <a:ea typeface="Roboto"/>
                          <a:cs typeface="Roboto"/>
                          <a:sym typeface="Roboto"/>
                        </a:rPr>
                        <a:t>Recognise that the </a:t>
                      </a:r>
                      <a:r>
                        <a:rPr lang="en" sz="900">
                          <a:solidFill>
                            <a:srgbClr val="00629B"/>
                          </a:solidFill>
                          <a:latin typeface="Roboto"/>
                          <a:ea typeface="Roboto"/>
                          <a:cs typeface="Roboto"/>
                          <a:sym typeface="Roboto"/>
                        </a:rPr>
                        <a:t>place value</a:t>
                      </a:r>
                      <a:r>
                        <a:rPr lang="en" sz="900">
                          <a:solidFill>
                            <a:srgbClr val="222222"/>
                          </a:solidFill>
                          <a:latin typeface="Roboto"/>
                          <a:ea typeface="Roboto"/>
                          <a:cs typeface="Roboto"/>
                          <a:sym typeface="Roboto"/>
                        </a:rPr>
                        <a:t> system can be extended beyond hundredths </a:t>
                      </a:r>
                      <a:r>
                        <a:rPr lang="en" sz="900">
                          <a:solidFill>
                            <a:srgbClr val="00629B"/>
                          </a:solidFill>
                          <a:uFill>
                            <a:noFill/>
                          </a:uFill>
                          <a:latin typeface="Roboto"/>
                          <a:ea typeface="Roboto"/>
                          <a:cs typeface="Roboto"/>
                          <a:sym typeface="Roboto"/>
                          <a:hlinkClick r:id="rId15"/>
                        </a:rPr>
                        <a:t>(ACMNA104</a:t>
                      </a:r>
                      <a:endParaRPr sz="900">
                        <a:solidFill>
                          <a:srgbClr val="535353"/>
                        </a:solidFill>
                        <a:highlight>
                          <a:srgbClr val="FFFFFF"/>
                        </a:highlight>
                      </a:endParaRPr>
                    </a:p>
                  </a:txBody>
                  <a:tcPr marL="91425" marR="91425" marT="91425" marB="91425">
                    <a:solidFill>
                      <a:srgbClr val="D9D9D9"/>
                    </a:solidFill>
                  </a:tcPr>
                </a:tc>
                <a:tc>
                  <a:txBody>
                    <a:bodyPr/>
                    <a:lstStyle/>
                    <a:p>
                      <a:pPr marL="0" marR="63500" lvl="0" indent="0" algn="l" rtl="0">
                        <a:lnSpc>
                          <a:spcPct val="130000"/>
                        </a:lnSpc>
                        <a:spcBef>
                          <a:spcPts val="0"/>
                        </a:spcBef>
                        <a:spcAft>
                          <a:spcPts val="0"/>
                        </a:spcAft>
                        <a:buNone/>
                      </a:pPr>
                      <a:r>
                        <a:rPr lang="en" sz="900">
                          <a:solidFill>
                            <a:srgbClr val="222222"/>
                          </a:solidFill>
                          <a:latin typeface="Roboto"/>
                          <a:ea typeface="Roboto"/>
                          <a:cs typeface="Roboto"/>
                          <a:sym typeface="Roboto"/>
                        </a:rPr>
                        <a:t>Add and subtract decimals, with and without digital technologies, and use estimation and </a:t>
                      </a:r>
                      <a:r>
                        <a:rPr lang="en" sz="900">
                          <a:solidFill>
                            <a:srgbClr val="00629B"/>
                          </a:solidFill>
                          <a:latin typeface="Roboto"/>
                          <a:ea typeface="Roboto"/>
                          <a:cs typeface="Roboto"/>
                          <a:sym typeface="Roboto"/>
                        </a:rPr>
                        <a:t>rounding</a:t>
                      </a:r>
                      <a:r>
                        <a:rPr lang="en" sz="900">
                          <a:solidFill>
                            <a:srgbClr val="222222"/>
                          </a:solidFill>
                          <a:latin typeface="Roboto"/>
                          <a:ea typeface="Roboto"/>
                          <a:cs typeface="Roboto"/>
                          <a:sym typeface="Roboto"/>
                        </a:rPr>
                        <a:t> to check the </a:t>
                      </a:r>
                      <a:r>
                        <a:rPr lang="en" sz="900">
                          <a:solidFill>
                            <a:srgbClr val="00629B"/>
                          </a:solidFill>
                          <a:latin typeface="Roboto"/>
                          <a:ea typeface="Roboto"/>
                          <a:cs typeface="Roboto"/>
                          <a:sym typeface="Roboto"/>
                        </a:rPr>
                        <a:t>reasonableness</a:t>
                      </a:r>
                      <a:r>
                        <a:rPr lang="en" sz="900">
                          <a:solidFill>
                            <a:srgbClr val="222222"/>
                          </a:solidFill>
                          <a:latin typeface="Roboto"/>
                          <a:ea typeface="Roboto"/>
                          <a:cs typeface="Roboto"/>
                          <a:sym typeface="Roboto"/>
                        </a:rPr>
                        <a:t> of answers </a:t>
                      </a:r>
                      <a:r>
                        <a:rPr lang="en" sz="900">
                          <a:solidFill>
                            <a:srgbClr val="00629B"/>
                          </a:solidFill>
                          <a:uFill>
                            <a:noFill/>
                          </a:uFill>
                          <a:latin typeface="Roboto"/>
                          <a:ea typeface="Roboto"/>
                          <a:cs typeface="Roboto"/>
                          <a:sym typeface="Roboto"/>
                          <a:hlinkClick r:id="rId16"/>
                        </a:rPr>
                        <a:t>(ACMNA128 </a:t>
                      </a:r>
                      <a:endParaRPr sz="900">
                        <a:solidFill>
                          <a:srgbClr val="535353"/>
                        </a:solidFill>
                        <a:highlight>
                          <a:srgbClr val="FFFFFF"/>
                        </a:highlight>
                      </a:endParaRPr>
                    </a:p>
                    <a:p>
                      <a:pPr marL="0" marR="63500" lvl="0" indent="0" algn="l" rtl="0">
                        <a:lnSpc>
                          <a:spcPct val="130000"/>
                        </a:lnSpc>
                        <a:spcBef>
                          <a:spcPts val="0"/>
                        </a:spcBef>
                        <a:spcAft>
                          <a:spcPts val="0"/>
                        </a:spcAft>
                        <a:buNone/>
                      </a:pPr>
                      <a:r>
                        <a:rPr lang="en" sz="900">
                          <a:solidFill>
                            <a:srgbClr val="222222"/>
                          </a:solidFill>
                          <a:latin typeface="Roboto"/>
                          <a:ea typeface="Roboto"/>
                          <a:cs typeface="Roboto"/>
                          <a:sym typeface="Roboto"/>
                        </a:rPr>
                        <a:t>Multiply decimals by whole numbers and perform divisions by </a:t>
                      </a:r>
                      <a:r>
                        <a:rPr lang="en" sz="900">
                          <a:solidFill>
                            <a:srgbClr val="00629B"/>
                          </a:solidFill>
                          <a:latin typeface="Roboto"/>
                          <a:ea typeface="Roboto"/>
                          <a:cs typeface="Roboto"/>
                          <a:sym typeface="Roboto"/>
                        </a:rPr>
                        <a:t>non-zero whole numbers</a:t>
                      </a:r>
                      <a:r>
                        <a:rPr lang="en" sz="900">
                          <a:solidFill>
                            <a:srgbClr val="222222"/>
                          </a:solidFill>
                          <a:latin typeface="Roboto"/>
                          <a:ea typeface="Roboto"/>
                          <a:cs typeface="Roboto"/>
                          <a:sym typeface="Roboto"/>
                        </a:rPr>
                        <a:t> where the results are terminating decimals, with and without digital technologies </a:t>
                      </a:r>
                      <a:r>
                        <a:rPr lang="en" sz="900">
                          <a:solidFill>
                            <a:srgbClr val="00629B"/>
                          </a:solidFill>
                          <a:uFill>
                            <a:noFill/>
                          </a:uFill>
                          <a:latin typeface="Roboto"/>
                          <a:ea typeface="Roboto"/>
                          <a:cs typeface="Roboto"/>
                          <a:sym typeface="Roboto"/>
                          <a:hlinkClick r:id="rId17"/>
                        </a:rPr>
                        <a:t>(ACMNA129</a:t>
                      </a:r>
                      <a:endParaRPr sz="900">
                        <a:solidFill>
                          <a:srgbClr val="535353"/>
                        </a:solidFill>
                        <a:highlight>
                          <a:srgbClr val="FFFFFF"/>
                        </a:highlight>
                      </a:endParaRPr>
                    </a:p>
                    <a:p>
                      <a:pPr marL="0" marR="63500" lvl="0" indent="0" algn="l" rtl="0">
                        <a:lnSpc>
                          <a:spcPct val="130000"/>
                        </a:lnSpc>
                        <a:spcBef>
                          <a:spcPts val="0"/>
                        </a:spcBef>
                        <a:spcAft>
                          <a:spcPts val="0"/>
                        </a:spcAft>
                        <a:buNone/>
                      </a:pPr>
                      <a:r>
                        <a:rPr lang="en" sz="900">
                          <a:solidFill>
                            <a:srgbClr val="222222"/>
                          </a:solidFill>
                          <a:latin typeface="Roboto"/>
                          <a:ea typeface="Roboto"/>
                          <a:cs typeface="Roboto"/>
                          <a:sym typeface="Roboto"/>
                        </a:rPr>
                        <a:t>Multiply and divide decimals by powers of 10 </a:t>
                      </a:r>
                      <a:r>
                        <a:rPr lang="en" sz="900">
                          <a:solidFill>
                            <a:srgbClr val="00629B"/>
                          </a:solidFill>
                          <a:uFill>
                            <a:noFill/>
                          </a:uFill>
                          <a:latin typeface="Roboto"/>
                          <a:ea typeface="Roboto"/>
                          <a:cs typeface="Roboto"/>
                          <a:sym typeface="Roboto"/>
                          <a:hlinkClick r:id="rId18"/>
                        </a:rPr>
                        <a:t>(ACMNA130 </a:t>
                      </a:r>
                      <a:endParaRPr sz="900">
                        <a:solidFill>
                          <a:srgbClr val="535353"/>
                        </a:solidFill>
                        <a:highlight>
                          <a:srgbClr val="FFFFFF"/>
                        </a:highlight>
                      </a:endParaRPr>
                    </a:p>
                    <a:p>
                      <a:pPr marL="0" marR="63500" lvl="0" indent="0" algn="l" rtl="0">
                        <a:lnSpc>
                          <a:spcPct val="130000"/>
                        </a:lnSpc>
                        <a:spcBef>
                          <a:spcPts val="0"/>
                        </a:spcBef>
                        <a:spcAft>
                          <a:spcPts val="0"/>
                        </a:spcAft>
                        <a:buNone/>
                      </a:pPr>
                      <a:r>
                        <a:rPr lang="en" sz="900">
                          <a:solidFill>
                            <a:srgbClr val="222222"/>
                          </a:solidFill>
                          <a:latin typeface="Roboto"/>
                          <a:ea typeface="Roboto"/>
                          <a:cs typeface="Roboto"/>
                          <a:sym typeface="Roboto"/>
                        </a:rPr>
                        <a:t>Make connections between </a:t>
                      </a:r>
                      <a:r>
                        <a:rPr lang="en" sz="900">
                          <a:solidFill>
                            <a:srgbClr val="00629B"/>
                          </a:solidFill>
                          <a:latin typeface="Roboto"/>
                          <a:ea typeface="Roboto"/>
                          <a:cs typeface="Roboto"/>
                          <a:sym typeface="Roboto"/>
                        </a:rPr>
                        <a:t>equivalent fractions</a:t>
                      </a:r>
                      <a:r>
                        <a:rPr lang="en" sz="900">
                          <a:solidFill>
                            <a:srgbClr val="222222"/>
                          </a:solidFill>
                          <a:latin typeface="Roboto"/>
                          <a:ea typeface="Roboto"/>
                          <a:cs typeface="Roboto"/>
                          <a:sym typeface="Roboto"/>
                        </a:rPr>
                        <a:t>, decimals and percentages </a:t>
                      </a:r>
                      <a:r>
                        <a:rPr lang="en" sz="900">
                          <a:solidFill>
                            <a:srgbClr val="00629B"/>
                          </a:solidFill>
                          <a:uFill>
                            <a:noFill/>
                          </a:uFill>
                          <a:latin typeface="Roboto"/>
                          <a:ea typeface="Roboto"/>
                          <a:cs typeface="Roboto"/>
                          <a:sym typeface="Roboto"/>
                          <a:hlinkClick r:id="rId19"/>
                        </a:rPr>
                        <a:t>(ACMNA131</a:t>
                      </a:r>
                      <a:endParaRPr sz="900">
                        <a:solidFill>
                          <a:srgbClr val="535353"/>
                        </a:solidFill>
                        <a:highlight>
                          <a:srgbClr val="FFFFFF"/>
                        </a:highlight>
                      </a:endParaRPr>
                    </a:p>
                  </a:txBody>
                  <a:tcPr marL="91425" marR="91425" marT="91425" marB="914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225"/>
        <p:cNvGrpSpPr/>
        <p:nvPr/>
      </p:nvGrpSpPr>
      <p:grpSpPr>
        <a:xfrm>
          <a:off x="0" y="0"/>
          <a:ext cx="0" cy="0"/>
          <a:chOff x="0" y="0"/>
          <a:chExt cx="0" cy="0"/>
        </a:xfrm>
      </p:grpSpPr>
      <p:sp>
        <p:nvSpPr>
          <p:cNvPr id="226" name="Google Shape;226;p32"/>
          <p:cNvSpPr txBox="1"/>
          <p:nvPr/>
        </p:nvSpPr>
        <p:spPr>
          <a:xfrm>
            <a:off x="284150" y="163450"/>
            <a:ext cx="8604600" cy="47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This may or may not fit into your student’s inquiry</a:t>
            </a:r>
            <a:endParaRPr/>
          </a:p>
          <a:p>
            <a:pPr marL="457200" lvl="0" indent="-317500" algn="l" rtl="0">
              <a:spcBef>
                <a:spcPts val="0"/>
              </a:spcBef>
              <a:spcAft>
                <a:spcPts val="0"/>
              </a:spcAft>
              <a:buSzPts val="1400"/>
              <a:buChar char="●"/>
            </a:pPr>
            <a:r>
              <a:rPr lang="en"/>
              <a:t>Ordering decimals with real life planet size </a:t>
            </a:r>
            <a:r>
              <a:rPr lang="en" sz="1100" u="sng">
                <a:solidFill>
                  <a:schemeClr val="hlink"/>
                </a:solidFill>
                <a:hlinkClick r:id="rId3"/>
              </a:rPr>
              <a:t>https://www.youtube.com/watch?v=xKYh1yjdxbo</a:t>
            </a:r>
            <a:r>
              <a:rPr lang="en"/>
              <a:t> </a:t>
            </a:r>
            <a:endParaRPr/>
          </a:p>
          <a:p>
            <a:pPr marL="0" lvl="0" indent="0" algn="l" rtl="0">
              <a:spcBef>
                <a:spcPts val="0"/>
              </a:spcBef>
              <a:spcAft>
                <a:spcPts val="0"/>
              </a:spcAft>
              <a:buNone/>
            </a:pPr>
            <a:endParaRPr/>
          </a:p>
        </p:txBody>
      </p:sp>
      <p:pic>
        <p:nvPicPr>
          <p:cNvPr id="227" name="Google Shape;227;p32"/>
          <p:cNvPicPr preferRelativeResize="0"/>
          <p:nvPr/>
        </p:nvPicPr>
        <p:blipFill>
          <a:blip r:embed="rId4">
            <a:alphaModFix/>
          </a:blip>
          <a:stretch>
            <a:fillRect/>
          </a:stretch>
        </p:blipFill>
        <p:spPr>
          <a:xfrm>
            <a:off x="63150" y="0"/>
            <a:ext cx="8825604" cy="5143504"/>
          </a:xfrm>
          <a:prstGeom prst="rect">
            <a:avLst/>
          </a:prstGeom>
          <a:noFill/>
          <a:ln>
            <a:noFill/>
          </a:ln>
        </p:spPr>
      </p:pic>
      <p:sp>
        <p:nvSpPr>
          <p:cNvPr id="228" name="Google Shape;228;p32"/>
          <p:cNvSpPr txBox="1"/>
          <p:nvPr/>
        </p:nvSpPr>
        <p:spPr>
          <a:xfrm>
            <a:off x="1604275" y="1290700"/>
            <a:ext cx="5509500" cy="2234700"/>
          </a:xfrm>
          <a:prstGeom prst="rect">
            <a:avLst/>
          </a:prstGeom>
          <a:solidFill>
            <a:srgbClr val="EFEFE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latin typeface="Architects Daughter"/>
                <a:ea typeface="Architects Daughter"/>
                <a:cs typeface="Architects Daughter"/>
                <a:sym typeface="Architects Daughter"/>
              </a:rPr>
              <a:t>Going Further</a:t>
            </a:r>
            <a:endParaRPr sz="2400" b="1" u="sng">
              <a:latin typeface="Architects Daughter"/>
              <a:ea typeface="Architects Daughter"/>
              <a:cs typeface="Architects Daughter"/>
              <a:sym typeface="Architects Daughter"/>
            </a:endParaRPr>
          </a:p>
          <a:p>
            <a:pPr marL="0" lvl="0" indent="0" algn="l" rtl="0">
              <a:spcBef>
                <a:spcPts val="0"/>
              </a:spcBef>
              <a:spcAft>
                <a:spcPts val="0"/>
              </a:spcAft>
              <a:buNone/>
            </a:pPr>
            <a:r>
              <a:rPr lang="en" sz="2400">
                <a:latin typeface="Architects Daughter"/>
                <a:ea typeface="Architects Daughter"/>
                <a:cs typeface="Architects Daughter"/>
                <a:sym typeface="Architects Daughter"/>
              </a:rPr>
              <a:t>Have you researched and answered all your ‘I wonder’ sticky notes from the Wonder Wall? </a:t>
            </a:r>
            <a:endParaRPr sz="2400">
              <a:latin typeface="Architects Daughter"/>
              <a:ea typeface="Architects Daughter"/>
              <a:cs typeface="Architects Daughter"/>
              <a:sym typeface="Architects Daughter"/>
            </a:endParaRPr>
          </a:p>
          <a:p>
            <a:pPr marL="0" lvl="0" indent="0" algn="l" rtl="0">
              <a:spcBef>
                <a:spcPts val="0"/>
              </a:spcBef>
              <a:spcAft>
                <a:spcPts val="0"/>
              </a:spcAft>
              <a:buNone/>
            </a:pPr>
            <a:r>
              <a:rPr lang="en" sz="2400">
                <a:latin typeface="Architects Daughter"/>
                <a:ea typeface="Architects Daughter"/>
                <a:cs typeface="Architects Daughter"/>
                <a:sym typeface="Architects Daughter"/>
              </a:rPr>
              <a:t>Have you shared what you have found? </a:t>
            </a:r>
            <a:endParaRPr sz="2400">
              <a:latin typeface="Architects Daughter"/>
              <a:ea typeface="Architects Daughter"/>
              <a:cs typeface="Architects Daughter"/>
              <a:sym typeface="Architects Daught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32"/>
        <p:cNvGrpSpPr/>
        <p:nvPr/>
      </p:nvGrpSpPr>
      <p:grpSpPr>
        <a:xfrm>
          <a:off x="0" y="0"/>
          <a:ext cx="0" cy="0"/>
          <a:chOff x="0" y="0"/>
          <a:chExt cx="0" cy="0"/>
        </a:xfrm>
      </p:grpSpPr>
      <p:sp>
        <p:nvSpPr>
          <p:cNvPr id="233" name="Google Shape;233;p33"/>
          <p:cNvSpPr txBox="1"/>
          <p:nvPr/>
        </p:nvSpPr>
        <p:spPr>
          <a:xfrm>
            <a:off x="274525" y="230725"/>
            <a:ext cx="8671800" cy="483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Inquiry Learning Cycle Questions - Making Conclusions</a:t>
            </a:r>
            <a:endParaRPr/>
          </a:p>
          <a:p>
            <a:pPr marL="0" lvl="0" indent="0" algn="ctr" rtl="0">
              <a:spcBef>
                <a:spcPts val="0"/>
              </a:spcBef>
              <a:spcAft>
                <a:spcPts val="0"/>
              </a:spcAft>
              <a:buNone/>
            </a:pPr>
            <a:r>
              <a:rPr lang="en"/>
              <a:t>Summarised from SLAV (</a:t>
            </a:r>
            <a:r>
              <a:rPr lang="en" u="sng">
                <a:solidFill>
                  <a:schemeClr val="hlink"/>
                </a:solidFill>
                <a:hlinkClick r:id="rId3"/>
              </a:rPr>
              <a:t>School Library Association of Victoria</a:t>
            </a:r>
            <a:r>
              <a:rPr lang="en"/>
              <a:t>)</a:t>
            </a:r>
            <a:endParaRPr/>
          </a:p>
          <a:p>
            <a:pPr marL="0" lvl="0" indent="0" algn="ctr" rtl="0">
              <a:spcBef>
                <a:spcPts val="0"/>
              </a:spcBef>
              <a:spcAft>
                <a:spcPts val="0"/>
              </a:spcAft>
              <a:buNone/>
            </a:pPr>
            <a:endParaRPr/>
          </a:p>
          <a:p>
            <a:pPr marL="0" lvl="0" indent="0" algn="l" rtl="0">
              <a:spcBef>
                <a:spcPts val="0"/>
              </a:spcBef>
              <a:spcAft>
                <a:spcPts val="0"/>
              </a:spcAft>
              <a:buNone/>
            </a:pPr>
            <a:r>
              <a:rPr lang="en" i="1"/>
              <a:t>Focus on the relevant questions for your group of students. </a:t>
            </a:r>
            <a:endParaRPr i="1"/>
          </a:p>
          <a:p>
            <a:pPr marL="0" lvl="0" indent="0" algn="l" rtl="0">
              <a:spcBef>
                <a:spcPts val="0"/>
              </a:spcBef>
              <a:spcAft>
                <a:spcPts val="0"/>
              </a:spcAft>
              <a:buNone/>
            </a:pPr>
            <a:endParaRPr/>
          </a:p>
          <a:p>
            <a:pPr marL="0" lvl="0" indent="457200" algn="l" rtl="0">
              <a:spcBef>
                <a:spcPts val="0"/>
              </a:spcBef>
              <a:spcAft>
                <a:spcPts val="0"/>
              </a:spcAft>
              <a:buNone/>
            </a:pPr>
            <a:r>
              <a:rPr lang="en"/>
              <a:t>What do I now understand about decimals?</a:t>
            </a:r>
            <a:endParaRPr/>
          </a:p>
          <a:p>
            <a:pPr marL="0" lvl="0" indent="0" algn="l" rtl="0">
              <a:spcBef>
                <a:spcPts val="0"/>
              </a:spcBef>
              <a:spcAft>
                <a:spcPts val="0"/>
              </a:spcAft>
              <a:buNone/>
            </a:pPr>
            <a:endParaRPr/>
          </a:p>
          <a:p>
            <a:pPr marL="0" lvl="0" indent="457200" algn="l" rtl="0">
              <a:spcBef>
                <a:spcPts val="0"/>
              </a:spcBef>
              <a:spcAft>
                <a:spcPts val="0"/>
              </a:spcAft>
              <a:buNone/>
            </a:pPr>
            <a:r>
              <a:rPr lang="en"/>
              <a:t>Have I shared what I have learned with others effectively?</a:t>
            </a:r>
            <a:endParaRPr/>
          </a:p>
          <a:p>
            <a:pPr marL="0" lvl="0" indent="0" algn="l" rtl="0">
              <a:spcBef>
                <a:spcPts val="0"/>
              </a:spcBef>
              <a:spcAft>
                <a:spcPts val="0"/>
              </a:spcAft>
              <a:buNone/>
            </a:pPr>
            <a:endParaRPr/>
          </a:p>
          <a:p>
            <a:pPr marL="0" lvl="0" indent="457200" algn="l" rtl="0">
              <a:spcBef>
                <a:spcPts val="0"/>
              </a:spcBef>
              <a:spcAft>
                <a:spcPts val="0"/>
              </a:spcAft>
              <a:buNone/>
            </a:pPr>
            <a:r>
              <a:rPr lang="en"/>
              <a:t>Did I answer all my questions?</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am I going to do now with what I have learned?</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would I do differently?</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do I feel about the way I shared my learning?</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do I feel about what others’ thought?</a:t>
            </a:r>
            <a:endParaRPr/>
          </a:p>
          <a:p>
            <a:pPr marL="0" lvl="0" indent="457200" algn="l" rtl="0">
              <a:spcBef>
                <a:spcPts val="0"/>
              </a:spcBef>
              <a:spcAft>
                <a:spcPts val="0"/>
              </a:spcAft>
              <a:buNone/>
            </a:pPr>
            <a:endParaRPr/>
          </a:p>
          <a:p>
            <a:pPr marL="0" lvl="0" indent="457200" algn="l" rtl="0">
              <a:spcBef>
                <a:spcPts val="0"/>
              </a:spcBef>
              <a:spcAft>
                <a:spcPts val="0"/>
              </a:spcAft>
              <a:buNone/>
            </a:pPr>
            <a:r>
              <a:rPr lang="en"/>
              <a:t>          </a:t>
            </a:r>
            <a:endParaRPr/>
          </a:p>
          <a:p>
            <a:pPr marL="0" lvl="0" indent="45720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pic>
        <p:nvPicPr>
          <p:cNvPr id="234" name="Google Shape;234;p33"/>
          <p:cNvPicPr preferRelativeResize="0"/>
          <p:nvPr/>
        </p:nvPicPr>
        <p:blipFill>
          <a:blip r:embed="rId4">
            <a:alphaModFix/>
          </a:blip>
          <a:stretch>
            <a:fillRect/>
          </a:stretch>
        </p:blipFill>
        <p:spPr>
          <a:xfrm>
            <a:off x="341950" y="1292450"/>
            <a:ext cx="341250" cy="341250"/>
          </a:xfrm>
          <a:prstGeom prst="rect">
            <a:avLst/>
          </a:prstGeom>
          <a:noFill/>
          <a:ln>
            <a:noFill/>
          </a:ln>
        </p:spPr>
      </p:pic>
      <p:pic>
        <p:nvPicPr>
          <p:cNvPr id="235" name="Google Shape;235;p33"/>
          <p:cNvPicPr preferRelativeResize="0"/>
          <p:nvPr/>
        </p:nvPicPr>
        <p:blipFill>
          <a:blip r:embed="rId4">
            <a:alphaModFix/>
          </a:blip>
          <a:stretch>
            <a:fillRect/>
          </a:stretch>
        </p:blipFill>
        <p:spPr>
          <a:xfrm>
            <a:off x="388400" y="1714550"/>
            <a:ext cx="341250" cy="341250"/>
          </a:xfrm>
          <a:prstGeom prst="rect">
            <a:avLst/>
          </a:prstGeom>
          <a:noFill/>
          <a:ln>
            <a:noFill/>
          </a:ln>
        </p:spPr>
      </p:pic>
      <p:pic>
        <p:nvPicPr>
          <p:cNvPr id="236" name="Google Shape;236;p33"/>
          <p:cNvPicPr preferRelativeResize="0"/>
          <p:nvPr/>
        </p:nvPicPr>
        <p:blipFill>
          <a:blip r:embed="rId4">
            <a:alphaModFix/>
          </a:blip>
          <a:stretch>
            <a:fillRect/>
          </a:stretch>
        </p:blipFill>
        <p:spPr>
          <a:xfrm>
            <a:off x="388400" y="2136625"/>
            <a:ext cx="341250" cy="341250"/>
          </a:xfrm>
          <a:prstGeom prst="rect">
            <a:avLst/>
          </a:prstGeom>
          <a:noFill/>
          <a:ln>
            <a:noFill/>
          </a:ln>
        </p:spPr>
      </p:pic>
      <p:pic>
        <p:nvPicPr>
          <p:cNvPr id="237" name="Google Shape;237;p33"/>
          <p:cNvPicPr preferRelativeResize="0"/>
          <p:nvPr/>
        </p:nvPicPr>
        <p:blipFill>
          <a:blip r:embed="rId4">
            <a:alphaModFix/>
          </a:blip>
          <a:stretch>
            <a:fillRect/>
          </a:stretch>
        </p:blipFill>
        <p:spPr>
          <a:xfrm>
            <a:off x="341950" y="2549100"/>
            <a:ext cx="341250" cy="341250"/>
          </a:xfrm>
          <a:prstGeom prst="rect">
            <a:avLst/>
          </a:prstGeom>
          <a:noFill/>
          <a:ln>
            <a:noFill/>
          </a:ln>
        </p:spPr>
      </p:pic>
      <p:pic>
        <p:nvPicPr>
          <p:cNvPr id="238" name="Google Shape;238;p33"/>
          <p:cNvPicPr preferRelativeResize="0"/>
          <p:nvPr/>
        </p:nvPicPr>
        <p:blipFill>
          <a:blip r:embed="rId4">
            <a:alphaModFix/>
          </a:blip>
          <a:stretch>
            <a:fillRect/>
          </a:stretch>
        </p:blipFill>
        <p:spPr>
          <a:xfrm>
            <a:off x="388400" y="2980800"/>
            <a:ext cx="341250" cy="341250"/>
          </a:xfrm>
          <a:prstGeom prst="rect">
            <a:avLst/>
          </a:prstGeom>
          <a:noFill/>
          <a:ln>
            <a:noFill/>
          </a:ln>
        </p:spPr>
      </p:pic>
      <p:pic>
        <p:nvPicPr>
          <p:cNvPr id="239" name="Google Shape;239;p33"/>
          <p:cNvPicPr preferRelativeResize="0"/>
          <p:nvPr/>
        </p:nvPicPr>
        <p:blipFill>
          <a:blip r:embed="rId4">
            <a:alphaModFix/>
          </a:blip>
          <a:stretch>
            <a:fillRect/>
          </a:stretch>
        </p:blipFill>
        <p:spPr>
          <a:xfrm>
            <a:off x="388400" y="3407700"/>
            <a:ext cx="341250" cy="341250"/>
          </a:xfrm>
          <a:prstGeom prst="rect">
            <a:avLst/>
          </a:prstGeom>
          <a:noFill/>
          <a:ln>
            <a:noFill/>
          </a:ln>
        </p:spPr>
      </p:pic>
      <p:pic>
        <p:nvPicPr>
          <p:cNvPr id="240" name="Google Shape;240;p33"/>
          <p:cNvPicPr preferRelativeResize="0"/>
          <p:nvPr/>
        </p:nvPicPr>
        <p:blipFill>
          <a:blip r:embed="rId4">
            <a:alphaModFix/>
          </a:blip>
          <a:stretch>
            <a:fillRect/>
          </a:stretch>
        </p:blipFill>
        <p:spPr>
          <a:xfrm>
            <a:off x="388400" y="3844212"/>
            <a:ext cx="341250" cy="341250"/>
          </a:xfrm>
          <a:prstGeom prst="rect">
            <a:avLst/>
          </a:prstGeom>
          <a:noFill/>
          <a:ln>
            <a:noFill/>
          </a:ln>
        </p:spPr>
      </p:pic>
      <p:sp>
        <p:nvSpPr>
          <p:cNvPr id="241" name="Google Shape;241;p33"/>
          <p:cNvSpPr txBox="1"/>
          <p:nvPr/>
        </p:nvSpPr>
        <p:spPr>
          <a:xfrm>
            <a:off x="6967000" y="1892700"/>
            <a:ext cx="1916700" cy="135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Architects Daughter"/>
              <a:ea typeface="Architects Daughter"/>
              <a:cs typeface="Architects Daughter"/>
              <a:sym typeface="Architects Daught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45"/>
        <p:cNvGrpSpPr/>
        <p:nvPr/>
      </p:nvGrpSpPr>
      <p:grpSpPr>
        <a:xfrm>
          <a:off x="0" y="0"/>
          <a:ext cx="0" cy="0"/>
          <a:chOff x="0" y="0"/>
          <a:chExt cx="0" cy="0"/>
        </a:xfrm>
      </p:grpSpPr>
      <p:sp>
        <p:nvSpPr>
          <p:cNvPr id="246" name="Google Shape;246;p34"/>
          <p:cNvSpPr txBox="1"/>
          <p:nvPr/>
        </p:nvSpPr>
        <p:spPr>
          <a:xfrm>
            <a:off x="236075" y="230725"/>
            <a:ext cx="8652600" cy="46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t>Post Test</a:t>
            </a:r>
            <a:endParaRPr sz="1800" b="1" u="sng"/>
          </a:p>
          <a:p>
            <a:pPr marL="0" lvl="0" indent="0" algn="l" rtl="0">
              <a:spcBef>
                <a:spcPts val="0"/>
              </a:spcBef>
              <a:spcAft>
                <a:spcPts val="0"/>
              </a:spcAft>
              <a:buNone/>
            </a:pPr>
            <a:r>
              <a:rPr lang="en"/>
              <a:t>What do I now know about decimals?</a:t>
            </a:r>
            <a:endParaRPr/>
          </a:p>
          <a:p>
            <a:pPr marL="0" lvl="0" indent="0" algn="l" rtl="0">
              <a:spcBef>
                <a:spcPts val="0"/>
              </a:spcBef>
              <a:spcAft>
                <a:spcPts val="0"/>
              </a:spcAft>
              <a:buNone/>
            </a:pPr>
            <a:endParaRPr/>
          </a:p>
          <a:p>
            <a:pPr marL="0" lvl="0" indent="0" algn="l" rtl="0">
              <a:spcBef>
                <a:spcPts val="0"/>
              </a:spcBef>
              <a:spcAft>
                <a:spcPts val="0"/>
              </a:spcAft>
              <a:buNone/>
            </a:pPr>
            <a:r>
              <a:rPr lang="en"/>
              <a:t>Complete the ‘Tuning In’ assessment sheet again which features the following three sections:</a:t>
            </a:r>
            <a:endParaRPr/>
          </a:p>
          <a:p>
            <a:pPr marL="0" lvl="0" indent="0" algn="l" rtl="0">
              <a:spcBef>
                <a:spcPts val="0"/>
              </a:spcBef>
              <a:spcAft>
                <a:spcPts val="0"/>
              </a:spcAft>
              <a:buNone/>
            </a:pPr>
            <a:endParaRPr/>
          </a:p>
          <a:p>
            <a:pPr marL="0" lvl="0" indent="0" algn="l" rtl="0">
              <a:spcBef>
                <a:spcPts val="0"/>
              </a:spcBef>
              <a:spcAft>
                <a:spcPts val="0"/>
              </a:spcAft>
              <a:buNone/>
            </a:pPr>
            <a:r>
              <a:rPr lang="en"/>
              <a:t>A decimal is……</a:t>
            </a:r>
            <a:endParaRPr/>
          </a:p>
          <a:p>
            <a:pPr marL="0" lvl="0" indent="0" algn="l" rtl="0">
              <a:spcBef>
                <a:spcPts val="0"/>
              </a:spcBef>
              <a:spcAft>
                <a:spcPts val="0"/>
              </a:spcAft>
              <a:buNone/>
            </a:pPr>
            <a:endParaRPr/>
          </a:p>
          <a:p>
            <a:pPr marL="0" lvl="0" indent="0" algn="l" rtl="0">
              <a:spcBef>
                <a:spcPts val="0"/>
              </a:spcBef>
              <a:spcAft>
                <a:spcPts val="0"/>
              </a:spcAft>
              <a:buNone/>
            </a:pPr>
            <a:r>
              <a:rPr lang="en"/>
              <a:t>0.42 x 10 =       Explain your answer.</a:t>
            </a:r>
            <a:endParaRPr/>
          </a:p>
          <a:p>
            <a:pPr marL="0" lvl="0" indent="0" algn="l" rtl="0">
              <a:spcBef>
                <a:spcPts val="0"/>
              </a:spcBef>
              <a:spcAft>
                <a:spcPts val="0"/>
              </a:spcAft>
              <a:buNone/>
            </a:pPr>
            <a:endParaRPr/>
          </a:p>
          <a:p>
            <a:pPr marL="0" lvl="0" indent="0" algn="l" rtl="0">
              <a:spcBef>
                <a:spcPts val="0"/>
              </a:spcBef>
              <a:spcAft>
                <a:spcPts val="0"/>
              </a:spcAft>
              <a:buNone/>
            </a:pPr>
            <a:r>
              <a:rPr lang="en"/>
              <a:t>Complete the diagram below.</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47" name="Google Shape;247;p34"/>
          <p:cNvPicPr preferRelativeResize="0"/>
          <p:nvPr/>
        </p:nvPicPr>
        <p:blipFill>
          <a:blip r:embed="rId3">
            <a:alphaModFix/>
          </a:blip>
          <a:stretch>
            <a:fillRect/>
          </a:stretch>
        </p:blipFill>
        <p:spPr>
          <a:xfrm>
            <a:off x="1395987" y="2736000"/>
            <a:ext cx="6332776" cy="2327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51"/>
        <p:cNvGrpSpPr/>
        <p:nvPr/>
      </p:nvGrpSpPr>
      <p:grpSpPr>
        <a:xfrm>
          <a:off x="0" y="0"/>
          <a:ext cx="0" cy="0"/>
          <a:chOff x="0" y="0"/>
          <a:chExt cx="0" cy="0"/>
        </a:xfrm>
      </p:grpSpPr>
      <p:sp>
        <p:nvSpPr>
          <p:cNvPr id="252" name="Google Shape;252;p35"/>
          <p:cNvSpPr txBox="1"/>
          <p:nvPr/>
        </p:nvSpPr>
        <p:spPr>
          <a:xfrm>
            <a:off x="188350" y="139000"/>
            <a:ext cx="8842200" cy="482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Compare your knowledge from your Tuning In test to now. </a:t>
            </a:r>
            <a:endParaRPr/>
          </a:p>
          <a:p>
            <a:pPr marL="0" lvl="0" indent="0" algn="l" rtl="0">
              <a:spcBef>
                <a:spcPts val="0"/>
              </a:spcBef>
              <a:spcAft>
                <a:spcPts val="0"/>
              </a:spcAft>
              <a:buNone/>
            </a:pPr>
            <a:endParaRPr/>
          </a:p>
          <a:p>
            <a:pPr marL="0" lvl="0" indent="0" algn="l" rtl="0">
              <a:spcBef>
                <a:spcPts val="0"/>
              </a:spcBef>
              <a:spcAft>
                <a:spcPts val="0"/>
              </a:spcAft>
              <a:buNone/>
            </a:pPr>
            <a:r>
              <a:rPr lang="en"/>
              <a:t>                What has been your biggest improvement?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What do you still need to learn?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What was your biggest challenge?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What are you proud of?</a:t>
            </a:r>
            <a:endParaRPr/>
          </a:p>
        </p:txBody>
      </p:sp>
      <p:pic>
        <p:nvPicPr>
          <p:cNvPr id="253" name="Google Shape;253;p35"/>
          <p:cNvPicPr preferRelativeResize="0"/>
          <p:nvPr/>
        </p:nvPicPr>
        <p:blipFill>
          <a:blip r:embed="rId3">
            <a:alphaModFix/>
          </a:blip>
          <a:stretch>
            <a:fillRect/>
          </a:stretch>
        </p:blipFill>
        <p:spPr>
          <a:xfrm>
            <a:off x="434625" y="442000"/>
            <a:ext cx="438649" cy="438649"/>
          </a:xfrm>
          <a:prstGeom prst="rect">
            <a:avLst/>
          </a:prstGeom>
          <a:noFill/>
          <a:ln>
            <a:noFill/>
          </a:ln>
        </p:spPr>
      </p:pic>
      <p:pic>
        <p:nvPicPr>
          <p:cNvPr id="254" name="Google Shape;254;p35"/>
          <p:cNvPicPr preferRelativeResize="0"/>
          <p:nvPr/>
        </p:nvPicPr>
        <p:blipFill>
          <a:blip r:embed="rId3">
            <a:alphaModFix/>
          </a:blip>
          <a:stretch>
            <a:fillRect/>
          </a:stretch>
        </p:blipFill>
        <p:spPr>
          <a:xfrm>
            <a:off x="434625" y="1336075"/>
            <a:ext cx="438649" cy="438649"/>
          </a:xfrm>
          <a:prstGeom prst="rect">
            <a:avLst/>
          </a:prstGeom>
          <a:noFill/>
          <a:ln>
            <a:noFill/>
          </a:ln>
        </p:spPr>
      </p:pic>
      <p:pic>
        <p:nvPicPr>
          <p:cNvPr id="255" name="Google Shape;255;p35"/>
          <p:cNvPicPr preferRelativeResize="0"/>
          <p:nvPr/>
        </p:nvPicPr>
        <p:blipFill>
          <a:blip r:embed="rId3">
            <a:alphaModFix/>
          </a:blip>
          <a:stretch>
            <a:fillRect/>
          </a:stretch>
        </p:blipFill>
        <p:spPr>
          <a:xfrm>
            <a:off x="325250" y="2403500"/>
            <a:ext cx="438649" cy="438649"/>
          </a:xfrm>
          <a:prstGeom prst="rect">
            <a:avLst/>
          </a:prstGeom>
          <a:noFill/>
          <a:ln>
            <a:noFill/>
          </a:ln>
        </p:spPr>
      </p:pic>
      <p:pic>
        <p:nvPicPr>
          <p:cNvPr id="256" name="Google Shape;256;p35"/>
          <p:cNvPicPr preferRelativeResize="0"/>
          <p:nvPr/>
        </p:nvPicPr>
        <p:blipFill>
          <a:blip r:embed="rId3">
            <a:alphaModFix/>
          </a:blip>
          <a:stretch>
            <a:fillRect/>
          </a:stretch>
        </p:blipFill>
        <p:spPr>
          <a:xfrm>
            <a:off x="1060700" y="3239750"/>
            <a:ext cx="438649" cy="4386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6"/>
          <p:cNvPicPr preferRelativeResize="0"/>
          <p:nvPr/>
        </p:nvPicPr>
        <p:blipFill>
          <a:blip r:embed="rId3">
            <a:alphaModFix/>
          </a:blip>
          <a:stretch>
            <a:fillRect/>
          </a:stretch>
        </p:blipFill>
        <p:spPr>
          <a:xfrm>
            <a:off x="89875" y="152400"/>
            <a:ext cx="495300" cy="495300"/>
          </a:xfrm>
          <a:prstGeom prst="rect">
            <a:avLst/>
          </a:prstGeom>
          <a:noFill/>
          <a:ln>
            <a:noFill/>
          </a:ln>
        </p:spPr>
      </p:pic>
      <p:graphicFrame>
        <p:nvGraphicFramePr>
          <p:cNvPr id="262" name="Google Shape;262;p36"/>
          <p:cNvGraphicFramePr/>
          <p:nvPr/>
        </p:nvGraphicFramePr>
        <p:xfrm>
          <a:off x="242275" y="647675"/>
          <a:ext cx="3000000" cy="3000000"/>
        </p:xfrm>
        <a:graphic>
          <a:graphicData uri="http://schemas.openxmlformats.org/drawingml/2006/table">
            <a:tbl>
              <a:tblPr>
                <a:noFill/>
                <a:tableStyleId>{04DED9DA-A342-4033-9399-8592C2E5DC36}</a:tableStyleId>
              </a:tblPr>
              <a:tblGrid>
                <a:gridCol w="990600"/>
                <a:gridCol w="1231700"/>
                <a:gridCol w="1213825"/>
                <a:gridCol w="1454975"/>
                <a:gridCol w="1472800"/>
                <a:gridCol w="2124650"/>
              </a:tblGrid>
              <a:tr h="284275">
                <a:tc>
                  <a:txBody>
                    <a:bodyPr/>
                    <a:lstStyle/>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r>
                        <a:rPr lang="en" sz="1100"/>
                        <a:t>Level One</a:t>
                      </a:r>
                      <a:endParaRPr sz="1100"/>
                    </a:p>
                  </a:txBody>
                  <a:tcPr marL="63500" marR="63500" marT="63500" marB="63500"/>
                </a:tc>
                <a:tc>
                  <a:txBody>
                    <a:bodyPr/>
                    <a:lstStyle/>
                    <a:p>
                      <a:pPr marL="0" lvl="0" indent="0" algn="l" rtl="0">
                        <a:spcBef>
                          <a:spcPts val="0"/>
                        </a:spcBef>
                        <a:spcAft>
                          <a:spcPts val="0"/>
                        </a:spcAft>
                        <a:buNone/>
                      </a:pPr>
                      <a:r>
                        <a:rPr lang="en" sz="1100"/>
                        <a:t>Level Two</a:t>
                      </a:r>
                      <a:endParaRPr sz="1100"/>
                    </a:p>
                  </a:txBody>
                  <a:tcPr marL="63500" marR="63500" marT="63500" marB="63500"/>
                </a:tc>
                <a:tc>
                  <a:txBody>
                    <a:bodyPr/>
                    <a:lstStyle/>
                    <a:p>
                      <a:pPr marL="0" lvl="0" indent="0" algn="l" rtl="0">
                        <a:spcBef>
                          <a:spcPts val="0"/>
                        </a:spcBef>
                        <a:spcAft>
                          <a:spcPts val="0"/>
                        </a:spcAft>
                        <a:buNone/>
                      </a:pPr>
                      <a:r>
                        <a:rPr lang="en" sz="1100"/>
                        <a:t>Level Three</a:t>
                      </a:r>
                      <a:endParaRPr sz="1100"/>
                    </a:p>
                  </a:txBody>
                  <a:tcPr marL="63500" marR="63500" marT="63500" marB="63500"/>
                </a:tc>
                <a:tc>
                  <a:txBody>
                    <a:bodyPr/>
                    <a:lstStyle/>
                    <a:p>
                      <a:pPr marL="0" lvl="0" indent="0" algn="l" rtl="0">
                        <a:spcBef>
                          <a:spcPts val="0"/>
                        </a:spcBef>
                        <a:spcAft>
                          <a:spcPts val="0"/>
                        </a:spcAft>
                        <a:buNone/>
                      </a:pPr>
                      <a:r>
                        <a:rPr lang="en" sz="1100"/>
                        <a:t>Level Four</a:t>
                      </a:r>
                      <a:endParaRPr sz="1100"/>
                    </a:p>
                  </a:txBody>
                  <a:tcPr marL="63500" marR="63500" marT="63500" marB="63500"/>
                </a:tc>
                <a:tc>
                  <a:txBody>
                    <a:bodyPr/>
                    <a:lstStyle/>
                    <a:p>
                      <a:pPr marL="0" lvl="0" indent="0" algn="l" rtl="0">
                        <a:spcBef>
                          <a:spcPts val="0"/>
                        </a:spcBef>
                        <a:spcAft>
                          <a:spcPts val="0"/>
                        </a:spcAft>
                        <a:buNone/>
                      </a:pPr>
                      <a:r>
                        <a:rPr lang="en" sz="1100"/>
                        <a:t>Level Five</a:t>
                      </a:r>
                      <a:endParaRPr sz="1100"/>
                    </a:p>
                  </a:txBody>
                  <a:tcPr marL="63500" marR="63500" marT="63500" marB="63500"/>
                </a:tc>
              </a:tr>
              <a:tr h="610875">
                <a:tc>
                  <a:txBody>
                    <a:bodyPr/>
                    <a:lstStyle/>
                    <a:p>
                      <a:pPr marL="0" lvl="0" indent="0" algn="l" rtl="0">
                        <a:spcBef>
                          <a:spcPts val="0"/>
                        </a:spcBef>
                        <a:spcAft>
                          <a:spcPts val="0"/>
                        </a:spcAft>
                        <a:buNone/>
                      </a:pPr>
                      <a:r>
                        <a:rPr lang="en" sz="1100"/>
                        <a:t>Reading </a:t>
                      </a:r>
                      <a:endParaRPr sz="1100"/>
                    </a:p>
                  </a:txBody>
                  <a:tcPr marL="63500" marR="63500" marT="63500" marB="63500"/>
                </a:tc>
                <a:tc>
                  <a:txBody>
                    <a:bodyPr/>
                    <a:lstStyle/>
                    <a:p>
                      <a:pPr marL="0" lvl="0" indent="0" algn="l" rtl="0">
                        <a:spcBef>
                          <a:spcPts val="0"/>
                        </a:spcBef>
                        <a:spcAft>
                          <a:spcPts val="0"/>
                        </a:spcAft>
                        <a:buNone/>
                      </a:pPr>
                      <a:r>
                        <a:rPr lang="en" sz="1100"/>
                        <a:t>I can read numbers to at least 100</a:t>
                      </a:r>
                      <a:endParaRPr sz="1100"/>
                    </a:p>
                  </a:txBody>
                  <a:tcPr marL="63500" marR="63500" marT="63500" marB="63500"/>
                </a:tc>
                <a:tc>
                  <a:txBody>
                    <a:bodyPr/>
                    <a:lstStyle/>
                    <a:p>
                      <a:pPr marL="0" lvl="0" indent="0" algn="l" rtl="0">
                        <a:spcBef>
                          <a:spcPts val="0"/>
                        </a:spcBef>
                        <a:spcAft>
                          <a:spcPts val="0"/>
                        </a:spcAft>
                        <a:buNone/>
                      </a:pPr>
                      <a:r>
                        <a:rPr lang="en" sz="1100"/>
                        <a:t>I can read numbers to at least 1000</a:t>
                      </a:r>
                      <a:endParaRPr sz="1100"/>
                    </a:p>
                  </a:txBody>
                  <a:tcPr marL="63500" marR="63500" marT="63500" marB="63500"/>
                </a:tc>
                <a:tc>
                  <a:txBody>
                    <a:bodyPr/>
                    <a:lstStyle/>
                    <a:p>
                      <a:pPr marL="0" lvl="0" indent="0" algn="l" rtl="0">
                        <a:spcBef>
                          <a:spcPts val="0"/>
                        </a:spcBef>
                        <a:spcAft>
                          <a:spcPts val="0"/>
                        </a:spcAft>
                        <a:buNone/>
                      </a:pPr>
                      <a:r>
                        <a:rPr lang="en" sz="1100"/>
                        <a:t>I can read numbers to at least 10 000</a:t>
                      </a:r>
                      <a:endParaRPr sz="1100"/>
                    </a:p>
                  </a:txBody>
                  <a:tcPr marL="63500" marR="63500" marT="63500" marB="63500"/>
                </a:tc>
                <a:tc>
                  <a:txBody>
                    <a:bodyPr/>
                    <a:lstStyle/>
                    <a:p>
                      <a:pPr marL="0" lvl="0" indent="0" algn="l" rtl="0">
                        <a:spcBef>
                          <a:spcPts val="0"/>
                        </a:spcBef>
                        <a:spcAft>
                          <a:spcPts val="0"/>
                        </a:spcAft>
                        <a:buNone/>
                      </a:pPr>
                      <a:r>
                        <a:rPr lang="en" sz="1100"/>
                        <a:t>I can read numbers to the hundredths</a:t>
                      </a:r>
                      <a:endParaRPr sz="1100"/>
                    </a:p>
                  </a:txBody>
                  <a:tcPr marL="63500" marR="63500" marT="63500" marB="63500"/>
                </a:tc>
                <a:tc>
                  <a:txBody>
                    <a:bodyPr/>
                    <a:lstStyle/>
                    <a:p>
                      <a:pPr marL="0" lvl="0" indent="0" algn="l" rtl="0">
                        <a:spcBef>
                          <a:spcPts val="0"/>
                        </a:spcBef>
                        <a:spcAft>
                          <a:spcPts val="0"/>
                        </a:spcAft>
                        <a:buNone/>
                      </a:pPr>
                      <a:r>
                        <a:rPr lang="en" sz="1100"/>
                        <a:t>I can read numbers beyond hundredths</a:t>
                      </a:r>
                      <a:endParaRPr sz="1100"/>
                    </a:p>
                  </a:txBody>
                  <a:tcPr marL="63500" marR="63500" marT="63500" marB="63500"/>
                </a:tc>
              </a:tr>
              <a:tr h="610875">
                <a:tc>
                  <a:txBody>
                    <a:bodyPr/>
                    <a:lstStyle/>
                    <a:p>
                      <a:pPr marL="0" lvl="0" indent="0" algn="l" rtl="0">
                        <a:spcBef>
                          <a:spcPts val="0"/>
                        </a:spcBef>
                        <a:spcAft>
                          <a:spcPts val="0"/>
                        </a:spcAft>
                        <a:buNone/>
                      </a:pPr>
                      <a:r>
                        <a:rPr lang="en" sz="1100"/>
                        <a:t>Writing</a:t>
                      </a:r>
                      <a:endParaRPr sz="1100"/>
                    </a:p>
                  </a:txBody>
                  <a:tcPr marL="63500" marR="63500" marT="63500" marB="63500"/>
                </a:tc>
                <a:tc>
                  <a:txBody>
                    <a:bodyPr/>
                    <a:lstStyle/>
                    <a:p>
                      <a:pPr marL="0" lvl="0" indent="0" algn="l" rtl="0">
                        <a:spcBef>
                          <a:spcPts val="0"/>
                        </a:spcBef>
                        <a:spcAft>
                          <a:spcPts val="0"/>
                        </a:spcAft>
                        <a:buNone/>
                      </a:pPr>
                      <a:r>
                        <a:rPr lang="en" sz="1100"/>
                        <a:t>I can write numbers to at least 100</a:t>
                      </a:r>
                      <a:endParaRPr sz="1100"/>
                    </a:p>
                  </a:txBody>
                  <a:tcPr marL="63500" marR="63500" marT="63500" marB="63500"/>
                </a:tc>
                <a:tc>
                  <a:txBody>
                    <a:bodyPr/>
                    <a:lstStyle/>
                    <a:p>
                      <a:pPr marL="0" lvl="0" indent="0" algn="l" rtl="0">
                        <a:spcBef>
                          <a:spcPts val="0"/>
                        </a:spcBef>
                        <a:spcAft>
                          <a:spcPts val="0"/>
                        </a:spcAft>
                        <a:buNone/>
                      </a:pPr>
                      <a:r>
                        <a:rPr lang="en" sz="1100"/>
                        <a:t>I can write numbers to at least 1000</a:t>
                      </a:r>
                      <a:endParaRPr sz="1100"/>
                    </a:p>
                  </a:txBody>
                  <a:tcPr marL="63500" marR="63500" marT="63500" marB="63500"/>
                </a:tc>
                <a:tc>
                  <a:txBody>
                    <a:bodyPr/>
                    <a:lstStyle/>
                    <a:p>
                      <a:pPr marL="0" lvl="0" indent="0" algn="l" rtl="0">
                        <a:spcBef>
                          <a:spcPts val="0"/>
                        </a:spcBef>
                        <a:spcAft>
                          <a:spcPts val="0"/>
                        </a:spcAft>
                        <a:buNone/>
                      </a:pPr>
                      <a:r>
                        <a:rPr lang="en" sz="1100"/>
                        <a:t>I can write numbers to at least 10 000</a:t>
                      </a:r>
                      <a:endParaRPr sz="1100"/>
                    </a:p>
                  </a:txBody>
                  <a:tcPr marL="63500" marR="63500" marT="63500" marB="63500"/>
                </a:tc>
                <a:tc>
                  <a:txBody>
                    <a:bodyPr/>
                    <a:lstStyle/>
                    <a:p>
                      <a:pPr marL="0" lvl="0" indent="0" algn="l" rtl="0">
                        <a:spcBef>
                          <a:spcPts val="0"/>
                        </a:spcBef>
                        <a:spcAft>
                          <a:spcPts val="0"/>
                        </a:spcAft>
                        <a:buNone/>
                      </a:pPr>
                      <a:r>
                        <a:rPr lang="en" sz="1100"/>
                        <a:t>I can write numbers to the hundredths</a:t>
                      </a:r>
                      <a:endParaRPr sz="1100"/>
                    </a:p>
                  </a:txBody>
                  <a:tcPr marL="63500" marR="63500" marT="63500" marB="63500"/>
                </a:tc>
                <a:tc>
                  <a:txBody>
                    <a:bodyPr/>
                    <a:lstStyle/>
                    <a:p>
                      <a:pPr marL="0" lvl="0" indent="0" algn="l" rtl="0">
                        <a:spcBef>
                          <a:spcPts val="0"/>
                        </a:spcBef>
                        <a:spcAft>
                          <a:spcPts val="0"/>
                        </a:spcAft>
                        <a:buNone/>
                      </a:pPr>
                      <a:r>
                        <a:rPr lang="en" sz="1100"/>
                        <a:t>I can write numbers beyond hundredths</a:t>
                      </a:r>
                      <a:endParaRPr sz="1100"/>
                    </a:p>
                  </a:txBody>
                  <a:tcPr marL="63500" marR="63500" marT="63500" marB="63500"/>
                </a:tc>
              </a:tr>
              <a:tr h="610875">
                <a:tc>
                  <a:txBody>
                    <a:bodyPr/>
                    <a:lstStyle/>
                    <a:p>
                      <a:pPr marL="0" lvl="0" indent="0" algn="l" rtl="0">
                        <a:spcBef>
                          <a:spcPts val="0"/>
                        </a:spcBef>
                        <a:spcAft>
                          <a:spcPts val="0"/>
                        </a:spcAft>
                        <a:buNone/>
                      </a:pPr>
                      <a:r>
                        <a:rPr lang="en" sz="1100"/>
                        <a:t>Modelling</a:t>
                      </a:r>
                      <a:endParaRPr sz="1100"/>
                    </a:p>
                  </a:txBody>
                  <a:tcPr marL="63500" marR="63500" marT="63500" marB="63500"/>
                </a:tc>
                <a:tc>
                  <a:txBody>
                    <a:bodyPr/>
                    <a:lstStyle/>
                    <a:p>
                      <a:pPr marL="0" lvl="0" indent="0" algn="l" rtl="0">
                        <a:spcBef>
                          <a:spcPts val="0"/>
                        </a:spcBef>
                        <a:spcAft>
                          <a:spcPts val="0"/>
                        </a:spcAft>
                        <a:buNone/>
                      </a:pPr>
                      <a:r>
                        <a:rPr lang="en" sz="1100"/>
                        <a:t>I can model numbers to at least 100</a:t>
                      </a:r>
                      <a:endParaRPr sz="1100"/>
                    </a:p>
                  </a:txBody>
                  <a:tcPr marL="63500" marR="63500" marT="63500" marB="63500"/>
                </a:tc>
                <a:tc>
                  <a:txBody>
                    <a:bodyPr/>
                    <a:lstStyle/>
                    <a:p>
                      <a:pPr marL="0" lvl="0" indent="0" algn="l" rtl="0">
                        <a:spcBef>
                          <a:spcPts val="0"/>
                        </a:spcBef>
                        <a:spcAft>
                          <a:spcPts val="0"/>
                        </a:spcAft>
                        <a:buNone/>
                      </a:pPr>
                      <a:r>
                        <a:rPr lang="en" sz="1100"/>
                        <a:t>I can model numbers to at least 1000</a:t>
                      </a:r>
                      <a:endParaRPr sz="1100"/>
                    </a:p>
                  </a:txBody>
                  <a:tcPr marL="63500" marR="63500" marT="63500" marB="63500"/>
                </a:tc>
                <a:tc>
                  <a:txBody>
                    <a:bodyPr/>
                    <a:lstStyle/>
                    <a:p>
                      <a:pPr marL="0" lvl="0" indent="0" algn="l" rtl="0">
                        <a:spcBef>
                          <a:spcPts val="0"/>
                        </a:spcBef>
                        <a:spcAft>
                          <a:spcPts val="0"/>
                        </a:spcAft>
                        <a:buNone/>
                      </a:pPr>
                      <a:r>
                        <a:rPr lang="en" sz="1100"/>
                        <a:t>I can model numbers to at least 10 000</a:t>
                      </a:r>
                      <a:endParaRPr sz="1100"/>
                    </a:p>
                  </a:txBody>
                  <a:tcPr marL="63500" marR="63500" marT="63500" marB="63500"/>
                </a:tc>
                <a:tc>
                  <a:txBody>
                    <a:bodyPr/>
                    <a:lstStyle/>
                    <a:p>
                      <a:pPr marL="0" lvl="0" indent="0" algn="l" rtl="0">
                        <a:spcBef>
                          <a:spcPts val="0"/>
                        </a:spcBef>
                        <a:spcAft>
                          <a:spcPts val="0"/>
                        </a:spcAft>
                        <a:buNone/>
                      </a:pPr>
                      <a:r>
                        <a:rPr lang="en" sz="1100"/>
                        <a:t>I can model numbers to the hundredths</a:t>
                      </a:r>
                      <a:endParaRPr sz="1100"/>
                    </a:p>
                  </a:txBody>
                  <a:tcPr marL="63500" marR="63500" marT="63500" marB="63500"/>
                </a:tc>
                <a:tc>
                  <a:txBody>
                    <a:bodyPr/>
                    <a:lstStyle/>
                    <a:p>
                      <a:pPr marL="0" lvl="0" indent="0" algn="l" rtl="0">
                        <a:spcBef>
                          <a:spcPts val="0"/>
                        </a:spcBef>
                        <a:spcAft>
                          <a:spcPts val="0"/>
                        </a:spcAft>
                        <a:buNone/>
                      </a:pPr>
                      <a:r>
                        <a:rPr lang="en" sz="1100"/>
                        <a:t>I can model numbers beyond hundredths</a:t>
                      </a:r>
                      <a:endParaRPr sz="1100"/>
                    </a:p>
                  </a:txBody>
                  <a:tcPr marL="63500" marR="63500" marT="63500" marB="63500"/>
                </a:tc>
              </a:tr>
              <a:tr h="937500">
                <a:tc>
                  <a:txBody>
                    <a:bodyPr/>
                    <a:lstStyle/>
                    <a:p>
                      <a:pPr marL="0" lvl="0" indent="0" algn="l" rtl="0">
                        <a:spcBef>
                          <a:spcPts val="0"/>
                        </a:spcBef>
                        <a:spcAft>
                          <a:spcPts val="0"/>
                        </a:spcAft>
                        <a:buNone/>
                      </a:pPr>
                      <a:r>
                        <a:rPr lang="en" sz="1100"/>
                        <a:t>Recognise value of digit</a:t>
                      </a:r>
                      <a:endParaRPr sz="1100"/>
                    </a:p>
                  </a:txBody>
                  <a:tcPr marL="63500" marR="63500" marT="63500" marB="63500"/>
                </a:tc>
                <a:tc>
                  <a:txBody>
                    <a:bodyPr/>
                    <a:lstStyle/>
                    <a:p>
                      <a:pPr marL="0" lvl="0" indent="0" algn="l" rtl="0">
                        <a:spcBef>
                          <a:spcPts val="0"/>
                        </a:spcBef>
                        <a:spcAft>
                          <a:spcPts val="0"/>
                        </a:spcAft>
                        <a:buNone/>
                      </a:pPr>
                      <a:r>
                        <a:rPr lang="en" sz="1100"/>
                        <a:t>I can recognise the value of all digits in a whole number to at least 99</a:t>
                      </a:r>
                      <a:endParaRPr sz="1100"/>
                    </a:p>
                  </a:txBody>
                  <a:tcPr marL="63500" marR="63500" marT="63500" marB="63500"/>
                </a:tc>
                <a:tc>
                  <a:txBody>
                    <a:bodyPr/>
                    <a:lstStyle/>
                    <a:p>
                      <a:pPr marL="0" lvl="0" indent="0" algn="l" rtl="0">
                        <a:spcBef>
                          <a:spcPts val="0"/>
                        </a:spcBef>
                        <a:spcAft>
                          <a:spcPts val="0"/>
                        </a:spcAft>
                        <a:buNone/>
                      </a:pPr>
                      <a:r>
                        <a:rPr lang="en" sz="1100"/>
                        <a:t>I can recognise the value of all digits in a whole number to at least 999</a:t>
                      </a:r>
                      <a:endParaRPr sz="1100"/>
                    </a:p>
                  </a:txBody>
                  <a:tcPr marL="63500" marR="63500" marT="63500" marB="63500"/>
                </a:tc>
                <a:tc>
                  <a:txBody>
                    <a:bodyPr/>
                    <a:lstStyle/>
                    <a:p>
                      <a:pPr marL="0" lvl="0" indent="0" algn="l" rtl="0">
                        <a:spcBef>
                          <a:spcPts val="0"/>
                        </a:spcBef>
                        <a:spcAft>
                          <a:spcPts val="0"/>
                        </a:spcAft>
                        <a:buNone/>
                      </a:pPr>
                      <a:r>
                        <a:rPr lang="en" sz="1100"/>
                        <a:t>I can recognise the value of all digits in a whole number to at least 999</a:t>
                      </a:r>
                      <a:endParaRPr sz="1100"/>
                    </a:p>
                  </a:txBody>
                  <a:tcPr marL="63500" marR="63500" marT="63500" marB="63500"/>
                </a:tc>
                <a:tc>
                  <a:txBody>
                    <a:bodyPr/>
                    <a:lstStyle/>
                    <a:p>
                      <a:pPr marL="0" lvl="0" indent="0" algn="l" rtl="0">
                        <a:spcBef>
                          <a:spcPts val="0"/>
                        </a:spcBef>
                        <a:spcAft>
                          <a:spcPts val="0"/>
                        </a:spcAft>
                        <a:buNone/>
                      </a:pPr>
                      <a:r>
                        <a:rPr lang="en" sz="1100"/>
                        <a:t>I can recognise the value of decimals to at least hundredths </a:t>
                      </a:r>
                      <a:endParaRPr sz="1100"/>
                    </a:p>
                  </a:txBody>
                  <a:tcPr marL="63500" marR="63500" marT="63500" marB="63500"/>
                </a:tc>
                <a:tc>
                  <a:txBody>
                    <a:bodyPr/>
                    <a:lstStyle/>
                    <a:p>
                      <a:pPr marL="0" lvl="0" indent="0" algn="l" rtl="0">
                        <a:spcBef>
                          <a:spcPts val="0"/>
                        </a:spcBef>
                        <a:spcAft>
                          <a:spcPts val="0"/>
                        </a:spcAft>
                        <a:buNone/>
                      </a:pPr>
                      <a:r>
                        <a:rPr lang="en" sz="1100"/>
                        <a:t>I can recognise the value of decimals beyond hundredths</a:t>
                      </a:r>
                      <a:endParaRPr sz="1100"/>
                    </a:p>
                  </a:txBody>
                  <a:tcPr marL="63500" marR="63500" marT="63500" marB="63500"/>
                </a:tc>
              </a:tr>
              <a:tr h="1254450">
                <a:tc>
                  <a:txBody>
                    <a:bodyPr/>
                    <a:lstStyle/>
                    <a:p>
                      <a:pPr marL="0" lvl="0" indent="0" algn="l" rtl="0">
                        <a:spcBef>
                          <a:spcPts val="0"/>
                        </a:spcBef>
                        <a:spcAft>
                          <a:spcPts val="0"/>
                        </a:spcAft>
                        <a:buNone/>
                      </a:pPr>
                      <a:r>
                        <a:rPr lang="en" sz="1100"/>
                        <a:t>Australian Curriculum</a:t>
                      </a:r>
                      <a:endParaRPr sz="1100"/>
                    </a:p>
                  </a:txBody>
                  <a:tcPr marL="63500" marR="63500" marT="63500" marB="63500"/>
                </a:tc>
                <a:tc>
                  <a:txBody>
                    <a:bodyPr/>
                    <a:lstStyle/>
                    <a:p>
                      <a:pPr marL="0" lvl="0" indent="0" algn="l" rtl="0">
                        <a:spcBef>
                          <a:spcPts val="0"/>
                        </a:spcBef>
                        <a:spcAft>
                          <a:spcPts val="0"/>
                        </a:spcAft>
                        <a:buNone/>
                      </a:pPr>
                      <a:r>
                        <a:rPr lang="en" sz="900">
                          <a:solidFill>
                            <a:srgbClr val="222222"/>
                          </a:solidFill>
                          <a:latin typeface="Roboto"/>
                          <a:ea typeface="Roboto"/>
                          <a:cs typeface="Roboto"/>
                          <a:sym typeface="Roboto"/>
                        </a:rPr>
                        <a:t>Recognise, model, read, write and order numbers to at least 100. Locate these numbers on a </a:t>
                      </a:r>
                      <a:r>
                        <a:rPr lang="en" sz="900">
                          <a:solidFill>
                            <a:srgbClr val="00629B"/>
                          </a:solidFill>
                          <a:latin typeface="Roboto"/>
                          <a:ea typeface="Roboto"/>
                          <a:cs typeface="Roboto"/>
                          <a:sym typeface="Roboto"/>
                        </a:rPr>
                        <a:t>number line</a:t>
                      </a:r>
                      <a:r>
                        <a:rPr lang="en" sz="900">
                          <a:solidFill>
                            <a:srgbClr val="222222"/>
                          </a:solidFill>
                          <a:latin typeface="Roboto"/>
                          <a:ea typeface="Roboto"/>
                          <a:cs typeface="Roboto"/>
                          <a:sym typeface="Roboto"/>
                        </a:rPr>
                        <a:t> </a:t>
                      </a:r>
                      <a:r>
                        <a:rPr lang="en" sz="900">
                          <a:solidFill>
                            <a:srgbClr val="00629B"/>
                          </a:solidFill>
                          <a:uFill>
                            <a:noFill/>
                          </a:uFill>
                          <a:latin typeface="Roboto"/>
                          <a:ea typeface="Roboto"/>
                          <a:cs typeface="Roboto"/>
                          <a:sym typeface="Roboto"/>
                          <a:hlinkClick r:id="rId4"/>
                        </a:rPr>
                        <a:t>(ACMNA013</a:t>
                      </a:r>
                      <a:endParaRPr sz="900"/>
                    </a:p>
                  </a:txBody>
                  <a:tcPr marL="63500" marR="63500" marT="63500" marB="63500"/>
                </a:tc>
                <a:tc>
                  <a:txBody>
                    <a:bodyPr/>
                    <a:lstStyle/>
                    <a:p>
                      <a:pPr marL="0" lvl="0" indent="0" algn="l" rtl="0">
                        <a:spcBef>
                          <a:spcPts val="0"/>
                        </a:spcBef>
                        <a:spcAft>
                          <a:spcPts val="0"/>
                        </a:spcAft>
                        <a:buNone/>
                      </a:pPr>
                      <a:r>
                        <a:rPr lang="en" sz="900">
                          <a:solidFill>
                            <a:srgbClr val="222222"/>
                          </a:solidFill>
                        </a:rPr>
                        <a:t>Recognise, model, represent and order numbers to at least 1000 </a:t>
                      </a:r>
                      <a:r>
                        <a:rPr lang="en" sz="900">
                          <a:solidFill>
                            <a:srgbClr val="00629B"/>
                          </a:solidFill>
                          <a:uFill>
                            <a:noFill/>
                          </a:uFill>
                          <a:hlinkClick r:id="rId5"/>
                        </a:rPr>
                        <a:t>(ACMNA027</a:t>
                      </a:r>
                      <a:endParaRPr sz="1100"/>
                    </a:p>
                  </a:txBody>
                  <a:tcPr marL="63500" marR="63500" marT="63500" marB="63500"/>
                </a:tc>
                <a:tc>
                  <a:txBody>
                    <a:bodyPr/>
                    <a:lstStyle/>
                    <a:p>
                      <a:pPr marL="0" lvl="0" indent="0" algn="l" rtl="0">
                        <a:spcBef>
                          <a:spcPts val="0"/>
                        </a:spcBef>
                        <a:spcAft>
                          <a:spcPts val="0"/>
                        </a:spcAft>
                        <a:buNone/>
                      </a:pPr>
                      <a:r>
                        <a:rPr lang="en" sz="900">
                          <a:solidFill>
                            <a:srgbClr val="222222"/>
                          </a:solidFill>
                        </a:rPr>
                        <a:t>Recognise, model, represent and order numbers to at least 10 000 </a:t>
                      </a:r>
                      <a:r>
                        <a:rPr lang="en" sz="900">
                          <a:solidFill>
                            <a:srgbClr val="00629B"/>
                          </a:solidFill>
                          <a:uFill>
                            <a:noFill/>
                          </a:uFill>
                          <a:hlinkClick r:id="rId6"/>
                        </a:rPr>
                        <a:t>(ACMNA052</a:t>
                      </a:r>
                      <a:endParaRPr sz="900">
                        <a:solidFill>
                          <a:srgbClr val="535353"/>
                        </a:solidFill>
                        <a:highlight>
                          <a:srgbClr val="FFFFFF"/>
                        </a:highlight>
                      </a:endParaRPr>
                    </a:p>
                  </a:txBody>
                  <a:tcPr marL="63500" marR="63500" marT="63500" marB="63500"/>
                </a:tc>
                <a:tc>
                  <a:txBody>
                    <a:bodyPr/>
                    <a:lstStyle/>
                    <a:p>
                      <a:pPr marL="0" lvl="0" indent="0" algn="l" rtl="0">
                        <a:spcBef>
                          <a:spcPts val="0"/>
                        </a:spcBef>
                        <a:spcAft>
                          <a:spcPts val="0"/>
                        </a:spcAft>
                        <a:buNone/>
                      </a:pPr>
                      <a:r>
                        <a:rPr lang="en" sz="900">
                          <a:solidFill>
                            <a:srgbClr val="222222"/>
                          </a:solidFill>
                          <a:latin typeface="Roboto"/>
                          <a:ea typeface="Roboto"/>
                          <a:cs typeface="Roboto"/>
                          <a:sym typeface="Roboto"/>
                        </a:rPr>
                        <a:t>Recognise that the </a:t>
                      </a:r>
                      <a:r>
                        <a:rPr lang="en" sz="900">
                          <a:solidFill>
                            <a:srgbClr val="00629B"/>
                          </a:solidFill>
                          <a:latin typeface="Roboto"/>
                          <a:ea typeface="Roboto"/>
                          <a:cs typeface="Roboto"/>
                          <a:sym typeface="Roboto"/>
                        </a:rPr>
                        <a:t>place value</a:t>
                      </a:r>
                      <a:r>
                        <a:rPr lang="en" sz="900">
                          <a:solidFill>
                            <a:srgbClr val="222222"/>
                          </a:solidFill>
                          <a:latin typeface="Roboto"/>
                          <a:ea typeface="Roboto"/>
                          <a:cs typeface="Roboto"/>
                          <a:sym typeface="Roboto"/>
                        </a:rPr>
                        <a:t> system can be extended to tenths and hundredths. </a:t>
                      </a:r>
                      <a:endParaRPr sz="1100"/>
                    </a:p>
                  </a:txBody>
                  <a:tcPr marL="63500" marR="63500" marT="63500" marB="63500"/>
                </a:tc>
                <a:tc>
                  <a:txBody>
                    <a:bodyPr/>
                    <a:lstStyle/>
                    <a:p>
                      <a:pPr marL="0" marR="63500" lvl="0" indent="0" algn="l" rtl="0">
                        <a:lnSpc>
                          <a:spcPct val="130000"/>
                        </a:lnSpc>
                        <a:spcBef>
                          <a:spcPts val="0"/>
                        </a:spcBef>
                        <a:spcAft>
                          <a:spcPts val="0"/>
                        </a:spcAft>
                        <a:buNone/>
                      </a:pPr>
                      <a:r>
                        <a:rPr lang="en" sz="900">
                          <a:solidFill>
                            <a:srgbClr val="222222"/>
                          </a:solidFill>
                          <a:latin typeface="Roboto"/>
                          <a:ea typeface="Roboto"/>
                          <a:cs typeface="Roboto"/>
                          <a:sym typeface="Roboto"/>
                        </a:rPr>
                        <a:t>Recognise that the </a:t>
                      </a:r>
                      <a:r>
                        <a:rPr lang="en" sz="900">
                          <a:solidFill>
                            <a:srgbClr val="00629B"/>
                          </a:solidFill>
                          <a:latin typeface="Roboto"/>
                          <a:ea typeface="Roboto"/>
                          <a:cs typeface="Roboto"/>
                          <a:sym typeface="Roboto"/>
                        </a:rPr>
                        <a:t>place value</a:t>
                      </a:r>
                      <a:r>
                        <a:rPr lang="en" sz="900">
                          <a:solidFill>
                            <a:srgbClr val="222222"/>
                          </a:solidFill>
                          <a:latin typeface="Roboto"/>
                          <a:ea typeface="Roboto"/>
                          <a:cs typeface="Roboto"/>
                          <a:sym typeface="Roboto"/>
                        </a:rPr>
                        <a:t> system can be extended beyond hundredths </a:t>
                      </a:r>
                      <a:r>
                        <a:rPr lang="en" sz="900">
                          <a:solidFill>
                            <a:srgbClr val="00629B"/>
                          </a:solidFill>
                          <a:uFill>
                            <a:noFill/>
                          </a:uFill>
                          <a:latin typeface="Roboto"/>
                          <a:ea typeface="Roboto"/>
                          <a:cs typeface="Roboto"/>
                          <a:sym typeface="Roboto"/>
                          <a:hlinkClick r:id="rId7"/>
                        </a:rPr>
                        <a:t>(ACMNA104</a:t>
                      </a:r>
                      <a:endParaRPr sz="900">
                        <a:solidFill>
                          <a:srgbClr val="535353"/>
                        </a:solidFill>
                        <a:highlight>
                          <a:srgbClr val="FFFFFF"/>
                        </a:highlight>
                      </a:endParaRPr>
                    </a:p>
                  </a:txBody>
                  <a:tcPr marL="63500" marR="63500" marT="63500" marB="63500"/>
                </a:tc>
              </a:tr>
            </a:tbl>
          </a:graphicData>
        </a:graphic>
      </p:graphicFrame>
      <p:sp>
        <p:nvSpPr>
          <p:cNvPr id="263" name="Google Shape;263;p36"/>
          <p:cNvSpPr txBox="1"/>
          <p:nvPr/>
        </p:nvSpPr>
        <p:spPr>
          <a:xfrm>
            <a:off x="585175" y="-129825"/>
            <a:ext cx="8447700" cy="669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b="1"/>
              <a:t>Self-Assessment Rubric - Place Value</a:t>
            </a:r>
            <a:endParaRPr sz="1100" b="1"/>
          </a:p>
          <a:p>
            <a:pPr marL="0" lvl="0" indent="0" algn="l" rtl="0">
              <a:lnSpc>
                <a:spcPct val="115000"/>
              </a:lnSpc>
              <a:spcBef>
                <a:spcPts val="0"/>
              </a:spcBef>
              <a:spcAft>
                <a:spcPts val="0"/>
              </a:spcAft>
              <a:buNone/>
            </a:pPr>
            <a:r>
              <a:rPr lang="en" sz="1100" b="1"/>
              <a:t>Student’s Name…………………………………………..                                              Date …………………………………………………..                                                                  </a:t>
            </a:r>
            <a:endParaRPr sz="11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7"/>
        <p:cNvGrpSpPr/>
        <p:nvPr/>
      </p:nvGrpSpPr>
      <p:grpSpPr>
        <a:xfrm>
          <a:off x="0" y="0"/>
          <a:ext cx="0" cy="0"/>
          <a:chOff x="0" y="0"/>
          <a:chExt cx="0" cy="0"/>
        </a:xfrm>
      </p:grpSpPr>
      <p:sp>
        <p:nvSpPr>
          <p:cNvPr id="268" name="Google Shape;268;p37"/>
          <p:cNvSpPr txBox="1"/>
          <p:nvPr/>
        </p:nvSpPr>
        <p:spPr>
          <a:xfrm>
            <a:off x="274525" y="230725"/>
            <a:ext cx="8671800" cy="483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Inquiry Learning Cycle Questions - Taking Action</a:t>
            </a:r>
            <a:endParaRPr/>
          </a:p>
          <a:p>
            <a:pPr marL="0" lvl="0" indent="0" algn="ctr" rtl="0">
              <a:spcBef>
                <a:spcPts val="0"/>
              </a:spcBef>
              <a:spcAft>
                <a:spcPts val="0"/>
              </a:spcAft>
              <a:buNone/>
            </a:pPr>
            <a:r>
              <a:rPr lang="en"/>
              <a:t>Summarised from SLAV (</a:t>
            </a:r>
            <a:r>
              <a:rPr lang="en" u="sng">
                <a:solidFill>
                  <a:schemeClr val="hlink"/>
                </a:solidFill>
                <a:hlinkClick r:id="rId3"/>
              </a:rPr>
              <a:t>School Library Association of Victoria</a:t>
            </a:r>
            <a:r>
              <a:rPr lang="en"/>
              <a:t>)</a:t>
            </a:r>
            <a:endParaRPr/>
          </a:p>
          <a:p>
            <a:pPr marL="0" lvl="0" indent="0" algn="ctr" rtl="0">
              <a:spcBef>
                <a:spcPts val="0"/>
              </a:spcBef>
              <a:spcAft>
                <a:spcPts val="0"/>
              </a:spcAft>
              <a:buNone/>
            </a:pPr>
            <a:endParaRPr/>
          </a:p>
          <a:p>
            <a:pPr marL="0" lvl="0" indent="0" algn="l" rtl="0">
              <a:spcBef>
                <a:spcPts val="0"/>
              </a:spcBef>
              <a:spcAft>
                <a:spcPts val="0"/>
              </a:spcAft>
              <a:buNone/>
            </a:pPr>
            <a:r>
              <a:rPr lang="en" i="1"/>
              <a:t>Focus on the relevant questions for your group of students. </a:t>
            </a:r>
            <a:endParaRPr i="1"/>
          </a:p>
          <a:p>
            <a:pPr marL="0" lvl="0" indent="0" algn="l" rtl="0">
              <a:spcBef>
                <a:spcPts val="0"/>
              </a:spcBef>
              <a:spcAft>
                <a:spcPts val="0"/>
              </a:spcAft>
              <a:buNone/>
            </a:pPr>
            <a:endParaRPr/>
          </a:p>
          <a:p>
            <a:pPr marL="0" lvl="0" indent="457200" algn="l" rtl="0">
              <a:spcBef>
                <a:spcPts val="0"/>
              </a:spcBef>
              <a:spcAft>
                <a:spcPts val="0"/>
              </a:spcAft>
              <a:buNone/>
            </a:pPr>
            <a:r>
              <a:rPr lang="en"/>
              <a:t>How can what I learned help me in my learning life or help others?</a:t>
            </a:r>
            <a:endParaRPr/>
          </a:p>
          <a:p>
            <a:pPr marL="0" lvl="0" indent="457200" algn="l" rtl="0">
              <a:spcBef>
                <a:spcPts val="0"/>
              </a:spcBef>
              <a:spcAft>
                <a:spcPts val="0"/>
              </a:spcAft>
              <a:buNone/>
            </a:pPr>
            <a:endParaRPr/>
          </a:p>
          <a:p>
            <a:pPr marL="0" lvl="0" indent="457200" algn="l" rtl="0">
              <a:spcBef>
                <a:spcPts val="0"/>
              </a:spcBef>
              <a:spcAft>
                <a:spcPts val="0"/>
              </a:spcAft>
              <a:buNone/>
            </a:pPr>
            <a:r>
              <a:rPr lang="en"/>
              <a:t>How can I improve my learning?</a:t>
            </a:r>
            <a:endParaRPr/>
          </a:p>
          <a:p>
            <a:pPr marL="0" lvl="0" indent="457200" algn="l" rtl="0">
              <a:spcBef>
                <a:spcPts val="0"/>
              </a:spcBef>
              <a:spcAft>
                <a:spcPts val="0"/>
              </a:spcAft>
              <a:buNone/>
            </a:pPr>
            <a:endParaRPr/>
          </a:p>
          <a:p>
            <a:pPr marL="0" lvl="0" indent="457200" algn="l" rtl="0">
              <a:spcBef>
                <a:spcPts val="0"/>
              </a:spcBef>
              <a:spcAft>
                <a:spcPts val="0"/>
              </a:spcAft>
              <a:buNone/>
            </a:pPr>
            <a:r>
              <a:rPr lang="en"/>
              <a:t>How did I learn best?</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am I going to take action to improve my learning?</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am I going to use what I learned to take action and make a difference?</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will my actions affect others?</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was the highlight of this inquiry?</a:t>
            </a:r>
            <a:endParaRPr/>
          </a:p>
          <a:p>
            <a:pPr marL="0" lvl="0" indent="457200" algn="l" rtl="0">
              <a:spcBef>
                <a:spcPts val="0"/>
              </a:spcBef>
              <a:spcAft>
                <a:spcPts val="0"/>
              </a:spcAft>
              <a:buNone/>
            </a:pPr>
            <a:endParaRPr/>
          </a:p>
          <a:p>
            <a:pPr marL="0" lvl="0" indent="457200" algn="l" rtl="0">
              <a:spcBef>
                <a:spcPts val="0"/>
              </a:spcBef>
              <a:spcAft>
                <a:spcPts val="0"/>
              </a:spcAft>
              <a:buNone/>
            </a:pPr>
            <a:r>
              <a:rPr lang="en"/>
              <a:t>How have my feelings changed throughout this inquiry process?</a:t>
            </a:r>
            <a:endParaRPr/>
          </a:p>
          <a:p>
            <a:pPr marL="0" lvl="0" indent="457200" algn="l" rtl="0">
              <a:spcBef>
                <a:spcPts val="0"/>
              </a:spcBef>
              <a:spcAft>
                <a:spcPts val="0"/>
              </a:spcAft>
              <a:buNone/>
            </a:pPr>
            <a:endParaRPr/>
          </a:p>
          <a:p>
            <a:pPr marL="0" lvl="0" indent="457200" algn="l" rtl="0">
              <a:spcBef>
                <a:spcPts val="0"/>
              </a:spcBef>
              <a:spcAft>
                <a:spcPts val="0"/>
              </a:spcAft>
              <a:buNone/>
            </a:pPr>
            <a:r>
              <a:rPr lang="en"/>
              <a:t>From what I have learned, what do I feel most passionare about?</a:t>
            </a:r>
            <a:endParaRPr/>
          </a:p>
          <a:p>
            <a:pPr marL="0" lvl="0" indent="0" algn="l" rtl="0">
              <a:spcBef>
                <a:spcPts val="0"/>
              </a:spcBef>
              <a:spcAft>
                <a:spcPts val="0"/>
              </a:spcAft>
              <a:buNone/>
            </a:pPr>
            <a:endParaRPr/>
          </a:p>
          <a:p>
            <a:pPr marL="0" lvl="0" indent="457200" algn="l" rtl="0">
              <a:spcBef>
                <a:spcPts val="0"/>
              </a:spcBef>
              <a:spcAft>
                <a:spcPts val="0"/>
              </a:spcAft>
              <a:buNone/>
            </a:pPr>
            <a:endParaRPr/>
          </a:p>
          <a:p>
            <a:pPr marL="0" lvl="0" indent="457200" algn="l" rtl="0">
              <a:spcBef>
                <a:spcPts val="0"/>
              </a:spcBef>
              <a:spcAft>
                <a:spcPts val="0"/>
              </a:spcAft>
              <a:buNone/>
            </a:pPr>
            <a:endParaRPr/>
          </a:p>
          <a:p>
            <a:pPr marL="0" lvl="0" indent="457200" algn="l" rtl="0">
              <a:spcBef>
                <a:spcPts val="0"/>
              </a:spcBef>
              <a:spcAft>
                <a:spcPts val="0"/>
              </a:spcAft>
              <a:buNone/>
            </a:pPr>
            <a:r>
              <a:rPr lang="en"/>
              <a:t>        </a:t>
            </a:r>
            <a:endParaRPr/>
          </a:p>
          <a:p>
            <a:pPr marL="0" lvl="0" indent="457200" algn="l" rtl="0">
              <a:spcBef>
                <a:spcPts val="0"/>
              </a:spcBef>
              <a:spcAft>
                <a:spcPts val="0"/>
              </a:spcAft>
              <a:buNone/>
            </a:pPr>
            <a:r>
              <a:rPr lang="en"/>
              <a:t>  </a:t>
            </a:r>
            <a:endParaRPr/>
          </a:p>
          <a:p>
            <a:pPr marL="0" lvl="0" indent="457200" algn="l" rtl="0">
              <a:spcBef>
                <a:spcPts val="0"/>
              </a:spcBef>
              <a:spcAft>
                <a:spcPts val="0"/>
              </a:spcAft>
              <a:buNone/>
            </a:pPr>
            <a:r>
              <a:rPr lang="en"/>
              <a:t>             </a:t>
            </a:r>
            <a:endParaRPr/>
          </a:p>
          <a:p>
            <a:pPr marL="0" lvl="0" indent="0" algn="l" rtl="0">
              <a:spcBef>
                <a:spcPts val="0"/>
              </a:spcBef>
              <a:spcAft>
                <a:spcPts val="0"/>
              </a:spcAft>
              <a:buNone/>
            </a:pPr>
            <a:r>
              <a:rPr lang="en"/>
              <a:t>                                                                       </a:t>
            </a: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pic>
        <p:nvPicPr>
          <p:cNvPr id="269" name="Google Shape;269;p37"/>
          <p:cNvPicPr preferRelativeResize="0"/>
          <p:nvPr/>
        </p:nvPicPr>
        <p:blipFill>
          <a:blip r:embed="rId4">
            <a:alphaModFix/>
          </a:blip>
          <a:stretch>
            <a:fillRect/>
          </a:stretch>
        </p:blipFill>
        <p:spPr>
          <a:xfrm>
            <a:off x="341950" y="1292450"/>
            <a:ext cx="341250" cy="341250"/>
          </a:xfrm>
          <a:prstGeom prst="rect">
            <a:avLst/>
          </a:prstGeom>
          <a:noFill/>
          <a:ln>
            <a:noFill/>
          </a:ln>
        </p:spPr>
      </p:pic>
      <p:pic>
        <p:nvPicPr>
          <p:cNvPr id="270" name="Google Shape;270;p37"/>
          <p:cNvPicPr preferRelativeResize="0"/>
          <p:nvPr/>
        </p:nvPicPr>
        <p:blipFill>
          <a:blip r:embed="rId4">
            <a:alphaModFix/>
          </a:blip>
          <a:stretch>
            <a:fillRect/>
          </a:stretch>
        </p:blipFill>
        <p:spPr>
          <a:xfrm>
            <a:off x="388400" y="1714550"/>
            <a:ext cx="341250" cy="341250"/>
          </a:xfrm>
          <a:prstGeom prst="rect">
            <a:avLst/>
          </a:prstGeom>
          <a:noFill/>
          <a:ln>
            <a:noFill/>
          </a:ln>
        </p:spPr>
      </p:pic>
      <p:pic>
        <p:nvPicPr>
          <p:cNvPr id="271" name="Google Shape;271;p37"/>
          <p:cNvPicPr preferRelativeResize="0"/>
          <p:nvPr/>
        </p:nvPicPr>
        <p:blipFill>
          <a:blip r:embed="rId4">
            <a:alphaModFix/>
          </a:blip>
          <a:stretch>
            <a:fillRect/>
          </a:stretch>
        </p:blipFill>
        <p:spPr>
          <a:xfrm>
            <a:off x="388400" y="2136625"/>
            <a:ext cx="341250" cy="341250"/>
          </a:xfrm>
          <a:prstGeom prst="rect">
            <a:avLst/>
          </a:prstGeom>
          <a:noFill/>
          <a:ln>
            <a:noFill/>
          </a:ln>
        </p:spPr>
      </p:pic>
      <p:pic>
        <p:nvPicPr>
          <p:cNvPr id="272" name="Google Shape;272;p37"/>
          <p:cNvPicPr preferRelativeResize="0"/>
          <p:nvPr/>
        </p:nvPicPr>
        <p:blipFill>
          <a:blip r:embed="rId4">
            <a:alphaModFix/>
          </a:blip>
          <a:stretch>
            <a:fillRect/>
          </a:stretch>
        </p:blipFill>
        <p:spPr>
          <a:xfrm>
            <a:off x="341950" y="2549100"/>
            <a:ext cx="341250" cy="341250"/>
          </a:xfrm>
          <a:prstGeom prst="rect">
            <a:avLst/>
          </a:prstGeom>
          <a:noFill/>
          <a:ln>
            <a:noFill/>
          </a:ln>
        </p:spPr>
      </p:pic>
      <p:pic>
        <p:nvPicPr>
          <p:cNvPr id="273" name="Google Shape;273;p37"/>
          <p:cNvPicPr preferRelativeResize="0"/>
          <p:nvPr/>
        </p:nvPicPr>
        <p:blipFill>
          <a:blip r:embed="rId4">
            <a:alphaModFix/>
          </a:blip>
          <a:stretch>
            <a:fillRect/>
          </a:stretch>
        </p:blipFill>
        <p:spPr>
          <a:xfrm>
            <a:off x="388400" y="2980800"/>
            <a:ext cx="341250" cy="341250"/>
          </a:xfrm>
          <a:prstGeom prst="rect">
            <a:avLst/>
          </a:prstGeom>
          <a:noFill/>
          <a:ln>
            <a:noFill/>
          </a:ln>
        </p:spPr>
      </p:pic>
      <p:pic>
        <p:nvPicPr>
          <p:cNvPr id="274" name="Google Shape;274;p37"/>
          <p:cNvPicPr preferRelativeResize="0"/>
          <p:nvPr/>
        </p:nvPicPr>
        <p:blipFill>
          <a:blip r:embed="rId4">
            <a:alphaModFix/>
          </a:blip>
          <a:stretch>
            <a:fillRect/>
          </a:stretch>
        </p:blipFill>
        <p:spPr>
          <a:xfrm>
            <a:off x="388400" y="3407700"/>
            <a:ext cx="341250" cy="341250"/>
          </a:xfrm>
          <a:prstGeom prst="rect">
            <a:avLst/>
          </a:prstGeom>
          <a:noFill/>
          <a:ln>
            <a:noFill/>
          </a:ln>
        </p:spPr>
      </p:pic>
      <p:pic>
        <p:nvPicPr>
          <p:cNvPr id="275" name="Google Shape;275;p37"/>
          <p:cNvPicPr preferRelativeResize="0"/>
          <p:nvPr/>
        </p:nvPicPr>
        <p:blipFill>
          <a:blip r:embed="rId4">
            <a:alphaModFix/>
          </a:blip>
          <a:stretch>
            <a:fillRect/>
          </a:stretch>
        </p:blipFill>
        <p:spPr>
          <a:xfrm>
            <a:off x="388400" y="3844212"/>
            <a:ext cx="341250" cy="341250"/>
          </a:xfrm>
          <a:prstGeom prst="rect">
            <a:avLst/>
          </a:prstGeom>
          <a:noFill/>
          <a:ln>
            <a:noFill/>
          </a:ln>
        </p:spPr>
      </p:pic>
      <p:pic>
        <p:nvPicPr>
          <p:cNvPr id="276" name="Google Shape;276;p37"/>
          <p:cNvPicPr preferRelativeResize="0"/>
          <p:nvPr/>
        </p:nvPicPr>
        <p:blipFill>
          <a:blip r:embed="rId4">
            <a:alphaModFix/>
          </a:blip>
          <a:stretch>
            <a:fillRect/>
          </a:stretch>
        </p:blipFill>
        <p:spPr>
          <a:xfrm>
            <a:off x="388400" y="4236962"/>
            <a:ext cx="341250" cy="341250"/>
          </a:xfrm>
          <a:prstGeom prst="rect">
            <a:avLst/>
          </a:prstGeom>
          <a:noFill/>
          <a:ln>
            <a:noFill/>
          </a:ln>
        </p:spPr>
      </p:pic>
      <p:pic>
        <p:nvPicPr>
          <p:cNvPr id="277" name="Google Shape;277;p37"/>
          <p:cNvPicPr preferRelativeResize="0"/>
          <p:nvPr/>
        </p:nvPicPr>
        <p:blipFill>
          <a:blip r:embed="rId4">
            <a:alphaModFix/>
          </a:blip>
          <a:stretch>
            <a:fillRect/>
          </a:stretch>
        </p:blipFill>
        <p:spPr>
          <a:xfrm>
            <a:off x="274525" y="4629712"/>
            <a:ext cx="341250" cy="341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81"/>
        <p:cNvGrpSpPr/>
        <p:nvPr/>
      </p:nvGrpSpPr>
      <p:grpSpPr>
        <a:xfrm>
          <a:off x="0" y="0"/>
          <a:ext cx="0" cy="0"/>
          <a:chOff x="0" y="0"/>
          <a:chExt cx="0" cy="0"/>
        </a:xfrm>
      </p:grpSpPr>
      <p:sp>
        <p:nvSpPr>
          <p:cNvPr id="282" name="Google Shape;282;p38"/>
          <p:cNvSpPr txBox="1"/>
          <p:nvPr/>
        </p:nvSpPr>
        <p:spPr>
          <a:xfrm>
            <a:off x="300475" y="305150"/>
            <a:ext cx="8617800" cy="45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3" name="Google Shape;283;p38"/>
          <p:cNvSpPr txBox="1"/>
          <p:nvPr/>
        </p:nvSpPr>
        <p:spPr>
          <a:xfrm>
            <a:off x="216850" y="153825"/>
            <a:ext cx="8806500" cy="49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38"/>
          <p:cNvSpPr txBox="1"/>
          <p:nvPr/>
        </p:nvSpPr>
        <p:spPr>
          <a:xfrm>
            <a:off x="322600" y="182675"/>
            <a:ext cx="8595000" cy="48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How can</a:t>
            </a:r>
            <a:r>
              <a:rPr lang="en" sz="1800" b="1"/>
              <a:t> </a:t>
            </a:r>
            <a:r>
              <a:rPr lang="en" sz="1800" b="1" u="sng"/>
              <a:t>YOU</a:t>
            </a:r>
            <a:r>
              <a:rPr lang="en" sz="1800"/>
              <a:t> share or use what you have learned during this inquiry process? </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pic>
        <p:nvPicPr>
          <p:cNvPr id="285" name="Google Shape;285;p38"/>
          <p:cNvPicPr preferRelativeResize="0"/>
          <p:nvPr/>
        </p:nvPicPr>
        <p:blipFill>
          <a:blip r:embed="rId3">
            <a:alphaModFix/>
          </a:blip>
          <a:stretch>
            <a:fillRect/>
          </a:stretch>
        </p:blipFill>
        <p:spPr>
          <a:xfrm>
            <a:off x="2143125" y="952500"/>
            <a:ext cx="4857750" cy="3238500"/>
          </a:xfrm>
          <a:prstGeom prst="rect">
            <a:avLst/>
          </a:prstGeom>
          <a:noFill/>
          <a:ln>
            <a:noFill/>
          </a:ln>
        </p:spPr>
      </p:pic>
      <p:sp>
        <p:nvSpPr>
          <p:cNvPr id="286" name="Google Shape;286;p38"/>
          <p:cNvSpPr txBox="1"/>
          <p:nvPr/>
        </p:nvSpPr>
        <p:spPr>
          <a:xfrm>
            <a:off x="650700" y="4338550"/>
            <a:ext cx="8061900" cy="52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i="1"/>
          </a:p>
        </p:txBody>
      </p:sp>
      <p:pic>
        <p:nvPicPr>
          <p:cNvPr id="287" name="Google Shape;287;p38"/>
          <p:cNvPicPr preferRelativeResize="0"/>
          <p:nvPr/>
        </p:nvPicPr>
        <p:blipFill>
          <a:blip r:embed="rId4">
            <a:alphaModFix/>
          </a:blip>
          <a:stretch>
            <a:fillRect/>
          </a:stretch>
        </p:blipFill>
        <p:spPr>
          <a:xfrm>
            <a:off x="101650" y="2884726"/>
            <a:ext cx="1691900" cy="2258775"/>
          </a:xfrm>
          <a:prstGeom prst="rect">
            <a:avLst/>
          </a:prstGeom>
          <a:noFill/>
          <a:ln>
            <a:noFill/>
          </a:ln>
        </p:spPr>
      </p:pic>
      <p:sp>
        <p:nvSpPr>
          <p:cNvPr id="288" name="Google Shape;288;p38"/>
          <p:cNvSpPr txBox="1"/>
          <p:nvPr/>
        </p:nvSpPr>
        <p:spPr>
          <a:xfrm>
            <a:off x="1594625" y="4280775"/>
            <a:ext cx="7428600" cy="8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rchitects Daughter"/>
                <a:ea typeface="Architects Daughter"/>
                <a:cs typeface="Architects Daughter"/>
                <a:sym typeface="Architects Daughter"/>
              </a:rPr>
              <a:t>   Remember to share your ideas, have-a-go at thinking regardless of how small or  </a:t>
            </a:r>
            <a:endParaRPr>
              <a:latin typeface="Architects Daughter"/>
              <a:ea typeface="Architects Daughter"/>
              <a:cs typeface="Architects Daughter"/>
              <a:sym typeface="Architects Daughter"/>
            </a:endParaRPr>
          </a:p>
          <a:p>
            <a:pPr marL="0" lvl="0" indent="0" algn="l" rtl="0">
              <a:spcBef>
                <a:spcPts val="0"/>
              </a:spcBef>
              <a:spcAft>
                <a:spcPts val="0"/>
              </a:spcAft>
              <a:buNone/>
            </a:pPr>
            <a:r>
              <a:rPr lang="en">
                <a:latin typeface="Architects Daughter"/>
                <a:ea typeface="Architects Daughter"/>
                <a:cs typeface="Architects Daughter"/>
                <a:sym typeface="Architects Daughter"/>
              </a:rPr>
              <a:t>    different the idea may seem. </a:t>
            </a:r>
            <a:endParaRPr>
              <a:latin typeface="Architects Daughter"/>
              <a:ea typeface="Architects Daughter"/>
              <a:cs typeface="Architects Daughter"/>
              <a:sym typeface="Architects Daughte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92"/>
        <p:cNvGrpSpPr/>
        <p:nvPr/>
      </p:nvGrpSpPr>
      <p:grpSpPr>
        <a:xfrm>
          <a:off x="0" y="0"/>
          <a:ext cx="0" cy="0"/>
          <a:chOff x="0" y="0"/>
          <a:chExt cx="0" cy="0"/>
        </a:xfrm>
      </p:grpSpPr>
      <p:sp>
        <p:nvSpPr>
          <p:cNvPr id="293" name="Google Shape;293;p39"/>
          <p:cNvSpPr txBox="1"/>
          <p:nvPr/>
        </p:nvSpPr>
        <p:spPr>
          <a:xfrm>
            <a:off x="294300" y="202275"/>
            <a:ext cx="8562900" cy="47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Ideas which may come from your students</a:t>
            </a:r>
            <a:endParaRPr b="1"/>
          </a:p>
          <a:p>
            <a:pPr marL="0" lvl="0" indent="0" algn="l" rtl="0">
              <a:spcBef>
                <a:spcPts val="0"/>
              </a:spcBef>
              <a:spcAft>
                <a:spcPts val="0"/>
              </a:spcAft>
              <a:buNone/>
            </a:pPr>
            <a:endParaRPr b="1"/>
          </a:p>
          <a:p>
            <a:pPr marL="457200" lvl="0" indent="0" algn="l" rtl="0">
              <a:lnSpc>
                <a:spcPct val="200000"/>
              </a:lnSpc>
              <a:spcBef>
                <a:spcPts val="0"/>
              </a:spcBef>
              <a:spcAft>
                <a:spcPts val="0"/>
              </a:spcAft>
              <a:buNone/>
            </a:pPr>
            <a:r>
              <a:rPr lang="en"/>
              <a:t>Create a PowerPoint explaining decimals</a:t>
            </a:r>
            <a:endParaRPr/>
          </a:p>
          <a:p>
            <a:pPr marL="457200" lvl="0" indent="0" algn="l" rtl="0">
              <a:lnSpc>
                <a:spcPct val="200000"/>
              </a:lnSpc>
              <a:spcBef>
                <a:spcPts val="0"/>
              </a:spcBef>
              <a:spcAft>
                <a:spcPts val="0"/>
              </a:spcAft>
              <a:buNone/>
            </a:pPr>
            <a:r>
              <a:rPr lang="en"/>
              <a:t>Write an article for the school newsletter on decimals</a:t>
            </a:r>
            <a:endParaRPr/>
          </a:p>
          <a:p>
            <a:pPr marL="457200" lvl="0" indent="0" algn="l" rtl="0">
              <a:lnSpc>
                <a:spcPct val="200000"/>
              </a:lnSpc>
              <a:spcBef>
                <a:spcPts val="0"/>
              </a:spcBef>
              <a:spcAft>
                <a:spcPts val="0"/>
              </a:spcAft>
              <a:buNone/>
            </a:pPr>
            <a:r>
              <a:rPr lang="en"/>
              <a:t>Teach younger students (or levels) the decimats game</a:t>
            </a:r>
            <a:endParaRPr/>
          </a:p>
          <a:p>
            <a:pPr marL="457200" lvl="0" indent="0" algn="l" rtl="0">
              <a:lnSpc>
                <a:spcPct val="200000"/>
              </a:lnSpc>
              <a:spcBef>
                <a:spcPts val="0"/>
              </a:spcBef>
              <a:spcAft>
                <a:spcPts val="0"/>
              </a:spcAft>
              <a:buNone/>
            </a:pPr>
            <a:r>
              <a:rPr lang="en"/>
              <a:t>Create an assembly item about decimals</a:t>
            </a:r>
            <a:endParaRPr/>
          </a:p>
          <a:p>
            <a:pPr marL="457200" lvl="0" indent="0" algn="l" rtl="0">
              <a:lnSpc>
                <a:spcPct val="200000"/>
              </a:lnSpc>
              <a:spcBef>
                <a:spcPts val="0"/>
              </a:spcBef>
              <a:spcAft>
                <a:spcPts val="0"/>
              </a:spcAft>
              <a:buNone/>
            </a:pPr>
            <a:r>
              <a:rPr lang="en"/>
              <a:t>Design a poster with information about decimals</a:t>
            </a:r>
            <a:endParaRPr/>
          </a:p>
          <a:p>
            <a:pPr marL="457200" lvl="0" indent="0" algn="l" rtl="0">
              <a:lnSpc>
                <a:spcPct val="200000"/>
              </a:lnSpc>
              <a:spcBef>
                <a:spcPts val="0"/>
              </a:spcBef>
              <a:spcAft>
                <a:spcPts val="0"/>
              </a:spcAft>
              <a:buNone/>
            </a:pPr>
            <a:r>
              <a:rPr lang="en"/>
              <a:t>Have a parent versus student decimat game</a:t>
            </a:r>
            <a:endParaRPr/>
          </a:p>
          <a:p>
            <a:pPr marL="457200" lvl="0" indent="0" algn="l" rtl="0">
              <a:lnSpc>
                <a:spcPct val="200000"/>
              </a:lnSpc>
              <a:spcBef>
                <a:spcPts val="0"/>
              </a:spcBef>
              <a:spcAft>
                <a:spcPts val="0"/>
              </a:spcAft>
              <a:buNone/>
            </a:pPr>
            <a:r>
              <a:rPr lang="en"/>
              <a:t>Create a video explaining decimals which can be shared (cyber safety awareness)</a:t>
            </a:r>
            <a:endParaRPr/>
          </a:p>
          <a:p>
            <a:pPr marL="457200" lvl="0" indent="0" algn="l" rtl="0">
              <a:lnSpc>
                <a:spcPct val="200000"/>
              </a:lnSpc>
              <a:spcBef>
                <a:spcPts val="0"/>
              </a:spcBef>
              <a:spcAft>
                <a:spcPts val="0"/>
              </a:spcAft>
              <a:buNone/>
            </a:pPr>
            <a:r>
              <a:rPr lang="en"/>
              <a:t>Teach younger students (levels) about decimals</a:t>
            </a:r>
            <a:endParaRPr/>
          </a:p>
          <a:p>
            <a:pPr marL="457200" lvl="0" indent="0" algn="l" rtl="0">
              <a:lnSpc>
                <a:spcPct val="200000"/>
              </a:lnSpc>
              <a:spcBef>
                <a:spcPts val="0"/>
              </a:spcBef>
              <a:spcAft>
                <a:spcPts val="0"/>
              </a:spcAft>
              <a:buNone/>
            </a:pPr>
            <a:r>
              <a:rPr lang="en"/>
              <a:t>Cook something, buy something, measure something using decimals </a:t>
            </a:r>
            <a:endParaRPr/>
          </a:p>
          <a:p>
            <a:pPr marL="457200" lvl="0" indent="0" algn="l" rtl="0">
              <a:lnSpc>
                <a:spcPct val="200000"/>
              </a:lnSpc>
              <a:spcBef>
                <a:spcPts val="0"/>
              </a:spcBef>
              <a:spcAft>
                <a:spcPts val="0"/>
              </a:spcAft>
              <a:buNone/>
            </a:pPr>
            <a:r>
              <a:rPr lang="en"/>
              <a:t>………..</a:t>
            </a:r>
            <a:endParaRPr/>
          </a:p>
          <a:p>
            <a:pPr marL="457200" lvl="0" indent="0" algn="l" rtl="0">
              <a:lnSpc>
                <a:spcPct val="200000"/>
              </a:lnSpc>
              <a:spcBef>
                <a:spcPts val="0"/>
              </a:spcBef>
              <a:spcAft>
                <a:spcPts val="0"/>
              </a:spcAft>
              <a:buNone/>
            </a:pPr>
            <a:endParaRPr/>
          </a:p>
          <a:p>
            <a:pPr marL="0" lvl="0" indent="0" algn="l" rtl="0">
              <a:spcBef>
                <a:spcPts val="0"/>
              </a:spcBef>
              <a:spcAft>
                <a:spcPts val="0"/>
              </a:spcAft>
              <a:buNone/>
            </a:pPr>
            <a:endParaRPr/>
          </a:p>
        </p:txBody>
      </p:sp>
      <p:pic>
        <p:nvPicPr>
          <p:cNvPr id="294" name="Google Shape;294;p39"/>
          <p:cNvPicPr preferRelativeResize="0"/>
          <p:nvPr/>
        </p:nvPicPr>
        <p:blipFill>
          <a:blip r:embed="rId3">
            <a:alphaModFix/>
          </a:blip>
          <a:stretch>
            <a:fillRect/>
          </a:stretch>
        </p:blipFill>
        <p:spPr>
          <a:xfrm>
            <a:off x="6930769" y="202275"/>
            <a:ext cx="1707250" cy="2435850"/>
          </a:xfrm>
          <a:prstGeom prst="rect">
            <a:avLst/>
          </a:prstGeom>
          <a:noFill/>
          <a:ln>
            <a:noFill/>
          </a:ln>
        </p:spPr>
      </p:pic>
      <p:pic>
        <p:nvPicPr>
          <p:cNvPr id="295" name="Google Shape;295;p39"/>
          <p:cNvPicPr preferRelativeResize="0"/>
          <p:nvPr/>
        </p:nvPicPr>
        <p:blipFill>
          <a:blip r:embed="rId3">
            <a:alphaModFix/>
          </a:blip>
          <a:stretch>
            <a:fillRect/>
          </a:stretch>
        </p:blipFill>
        <p:spPr>
          <a:xfrm>
            <a:off x="437924" y="551450"/>
            <a:ext cx="261599" cy="373226"/>
          </a:xfrm>
          <a:prstGeom prst="rect">
            <a:avLst/>
          </a:prstGeom>
          <a:noFill/>
          <a:ln>
            <a:noFill/>
          </a:ln>
        </p:spPr>
      </p:pic>
      <p:pic>
        <p:nvPicPr>
          <p:cNvPr id="296" name="Google Shape;296;p39"/>
          <p:cNvPicPr preferRelativeResize="0"/>
          <p:nvPr/>
        </p:nvPicPr>
        <p:blipFill>
          <a:blip r:embed="rId3">
            <a:alphaModFix/>
          </a:blip>
          <a:stretch>
            <a:fillRect/>
          </a:stretch>
        </p:blipFill>
        <p:spPr>
          <a:xfrm>
            <a:off x="481124" y="4508975"/>
            <a:ext cx="261599" cy="373226"/>
          </a:xfrm>
          <a:prstGeom prst="rect">
            <a:avLst/>
          </a:prstGeom>
          <a:noFill/>
          <a:ln>
            <a:noFill/>
          </a:ln>
        </p:spPr>
      </p:pic>
      <p:pic>
        <p:nvPicPr>
          <p:cNvPr id="297" name="Google Shape;297;p39"/>
          <p:cNvPicPr preferRelativeResize="0"/>
          <p:nvPr/>
        </p:nvPicPr>
        <p:blipFill>
          <a:blip r:embed="rId3">
            <a:alphaModFix/>
          </a:blip>
          <a:stretch>
            <a:fillRect/>
          </a:stretch>
        </p:blipFill>
        <p:spPr>
          <a:xfrm>
            <a:off x="481124" y="4060175"/>
            <a:ext cx="261599" cy="373226"/>
          </a:xfrm>
          <a:prstGeom prst="rect">
            <a:avLst/>
          </a:prstGeom>
          <a:noFill/>
          <a:ln>
            <a:noFill/>
          </a:ln>
        </p:spPr>
      </p:pic>
      <p:pic>
        <p:nvPicPr>
          <p:cNvPr id="298" name="Google Shape;298;p39"/>
          <p:cNvPicPr preferRelativeResize="0"/>
          <p:nvPr/>
        </p:nvPicPr>
        <p:blipFill>
          <a:blip r:embed="rId3">
            <a:alphaModFix/>
          </a:blip>
          <a:stretch>
            <a:fillRect/>
          </a:stretch>
        </p:blipFill>
        <p:spPr>
          <a:xfrm>
            <a:off x="481124" y="3626225"/>
            <a:ext cx="261599" cy="373226"/>
          </a:xfrm>
          <a:prstGeom prst="rect">
            <a:avLst/>
          </a:prstGeom>
          <a:noFill/>
          <a:ln>
            <a:noFill/>
          </a:ln>
        </p:spPr>
      </p:pic>
      <p:pic>
        <p:nvPicPr>
          <p:cNvPr id="299" name="Google Shape;299;p39"/>
          <p:cNvPicPr preferRelativeResize="0"/>
          <p:nvPr/>
        </p:nvPicPr>
        <p:blipFill>
          <a:blip r:embed="rId3">
            <a:alphaModFix/>
          </a:blip>
          <a:stretch>
            <a:fillRect/>
          </a:stretch>
        </p:blipFill>
        <p:spPr>
          <a:xfrm>
            <a:off x="437924" y="989113"/>
            <a:ext cx="261599" cy="373226"/>
          </a:xfrm>
          <a:prstGeom prst="rect">
            <a:avLst/>
          </a:prstGeom>
          <a:noFill/>
          <a:ln>
            <a:noFill/>
          </a:ln>
        </p:spPr>
      </p:pic>
      <p:pic>
        <p:nvPicPr>
          <p:cNvPr id="300" name="Google Shape;300;p39"/>
          <p:cNvPicPr preferRelativeResize="0"/>
          <p:nvPr/>
        </p:nvPicPr>
        <p:blipFill>
          <a:blip r:embed="rId3">
            <a:alphaModFix/>
          </a:blip>
          <a:stretch>
            <a:fillRect/>
          </a:stretch>
        </p:blipFill>
        <p:spPr>
          <a:xfrm>
            <a:off x="377799" y="1426775"/>
            <a:ext cx="261599" cy="373226"/>
          </a:xfrm>
          <a:prstGeom prst="rect">
            <a:avLst/>
          </a:prstGeom>
          <a:noFill/>
          <a:ln>
            <a:noFill/>
          </a:ln>
        </p:spPr>
      </p:pic>
      <p:pic>
        <p:nvPicPr>
          <p:cNvPr id="301" name="Google Shape;301;p39"/>
          <p:cNvPicPr preferRelativeResize="0"/>
          <p:nvPr/>
        </p:nvPicPr>
        <p:blipFill>
          <a:blip r:embed="rId3">
            <a:alphaModFix/>
          </a:blip>
          <a:stretch>
            <a:fillRect/>
          </a:stretch>
        </p:blipFill>
        <p:spPr>
          <a:xfrm>
            <a:off x="437924" y="1864438"/>
            <a:ext cx="261599" cy="373226"/>
          </a:xfrm>
          <a:prstGeom prst="rect">
            <a:avLst/>
          </a:prstGeom>
          <a:noFill/>
          <a:ln>
            <a:noFill/>
          </a:ln>
        </p:spPr>
      </p:pic>
      <p:pic>
        <p:nvPicPr>
          <p:cNvPr id="302" name="Google Shape;302;p39"/>
          <p:cNvPicPr preferRelativeResize="0"/>
          <p:nvPr/>
        </p:nvPicPr>
        <p:blipFill>
          <a:blip r:embed="rId3">
            <a:alphaModFix/>
          </a:blip>
          <a:stretch>
            <a:fillRect/>
          </a:stretch>
        </p:blipFill>
        <p:spPr>
          <a:xfrm>
            <a:off x="377799" y="2302100"/>
            <a:ext cx="261599" cy="373226"/>
          </a:xfrm>
          <a:prstGeom prst="rect">
            <a:avLst/>
          </a:prstGeom>
          <a:noFill/>
          <a:ln>
            <a:noFill/>
          </a:ln>
        </p:spPr>
      </p:pic>
      <p:pic>
        <p:nvPicPr>
          <p:cNvPr id="303" name="Google Shape;303;p39"/>
          <p:cNvPicPr preferRelativeResize="0"/>
          <p:nvPr/>
        </p:nvPicPr>
        <p:blipFill>
          <a:blip r:embed="rId3">
            <a:alphaModFix/>
          </a:blip>
          <a:stretch>
            <a:fillRect/>
          </a:stretch>
        </p:blipFill>
        <p:spPr>
          <a:xfrm>
            <a:off x="437924" y="2743475"/>
            <a:ext cx="261599" cy="373226"/>
          </a:xfrm>
          <a:prstGeom prst="rect">
            <a:avLst/>
          </a:prstGeom>
          <a:noFill/>
          <a:ln>
            <a:noFill/>
          </a:ln>
        </p:spPr>
      </p:pic>
      <p:pic>
        <p:nvPicPr>
          <p:cNvPr id="304" name="Google Shape;304;p39"/>
          <p:cNvPicPr preferRelativeResize="0"/>
          <p:nvPr/>
        </p:nvPicPr>
        <p:blipFill>
          <a:blip r:embed="rId3">
            <a:alphaModFix/>
          </a:blip>
          <a:stretch>
            <a:fillRect/>
          </a:stretch>
        </p:blipFill>
        <p:spPr>
          <a:xfrm>
            <a:off x="481124" y="3184850"/>
            <a:ext cx="261599" cy="3732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0"/>
          <p:cNvPicPr preferRelativeResize="0"/>
          <p:nvPr/>
        </p:nvPicPr>
        <p:blipFill>
          <a:blip r:embed="rId3">
            <a:alphaModFix/>
          </a:blip>
          <a:stretch>
            <a:fillRect/>
          </a:stretch>
        </p:blipFill>
        <p:spPr>
          <a:xfrm>
            <a:off x="1716625" y="1165425"/>
            <a:ext cx="5859500" cy="3794725"/>
          </a:xfrm>
          <a:prstGeom prst="rect">
            <a:avLst/>
          </a:prstGeom>
          <a:noFill/>
          <a:ln>
            <a:noFill/>
          </a:ln>
        </p:spPr>
      </p:pic>
      <p:sp>
        <p:nvSpPr>
          <p:cNvPr id="310" name="Google Shape;310;p40"/>
          <p:cNvSpPr txBox="1"/>
          <p:nvPr/>
        </p:nvSpPr>
        <p:spPr>
          <a:xfrm>
            <a:off x="207225" y="134600"/>
            <a:ext cx="8835300" cy="9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Thanks for using this PowerPoint on inquiry based learning with decimals. Please head to </a:t>
            </a:r>
            <a:r>
              <a:rPr lang="en" sz="1100" u="sng">
                <a:solidFill>
                  <a:schemeClr val="hlink"/>
                </a:solidFill>
                <a:hlinkClick r:id="rId4"/>
              </a:rPr>
              <a:t>https://www.australiancurriculumlessons.com.au/</a:t>
            </a:r>
            <a:r>
              <a:rPr lang="en"/>
              <a:t> for more free lessons aligned to the Australian Curriculum.</a:t>
            </a:r>
            <a:endParaRPr/>
          </a:p>
          <a:p>
            <a:pPr marL="0" lvl="0" indent="0" algn="l" rtl="0">
              <a:spcBef>
                <a:spcPts val="0"/>
              </a:spcBef>
              <a:spcAft>
                <a:spcPts val="0"/>
              </a:spcAft>
              <a:buNone/>
            </a:pPr>
            <a:r>
              <a:rPr lang="en"/>
              <a:t>PowerPoint created by Jen Graham.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p:nvPr/>
        </p:nvSpPr>
        <p:spPr>
          <a:xfrm>
            <a:off x="330200" y="241300"/>
            <a:ext cx="8483700" cy="46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5"/>
          <p:cNvSpPr txBox="1"/>
          <p:nvPr/>
        </p:nvSpPr>
        <p:spPr>
          <a:xfrm>
            <a:off x="177800" y="495300"/>
            <a:ext cx="8483700" cy="431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t>Learning Intention (teacher)</a:t>
            </a:r>
            <a:endParaRPr b="1" u="sng"/>
          </a:p>
          <a:p>
            <a:pPr marL="0" lvl="0" indent="0" algn="l" rtl="0">
              <a:spcBef>
                <a:spcPts val="0"/>
              </a:spcBef>
              <a:spcAft>
                <a:spcPts val="0"/>
              </a:spcAft>
              <a:buNone/>
            </a:pPr>
            <a:r>
              <a:rPr lang="en"/>
              <a:t>To use inquiry based learning to understand student’s prior knowledge on decimals, reinforce their understanding of whole number place value, introduce/extend their knowledge of decimals and invite them to further investigate decimals based on their own wonderings.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u="sng"/>
          </a:p>
          <a:p>
            <a:pPr marL="0" lvl="0" indent="0" algn="l" rtl="0">
              <a:spcBef>
                <a:spcPts val="0"/>
              </a:spcBef>
              <a:spcAft>
                <a:spcPts val="0"/>
              </a:spcAft>
              <a:buNone/>
            </a:pPr>
            <a:endParaRPr b="1" u="sng"/>
          </a:p>
          <a:p>
            <a:pPr marL="0" lvl="0" indent="0" algn="l" rtl="0">
              <a:spcBef>
                <a:spcPts val="0"/>
              </a:spcBef>
              <a:spcAft>
                <a:spcPts val="0"/>
              </a:spcAft>
              <a:buNone/>
            </a:pPr>
            <a:endParaRPr b="1" u="sng"/>
          </a:p>
          <a:p>
            <a:pPr marL="0" lvl="0" indent="0" algn="l" rtl="0">
              <a:spcBef>
                <a:spcPts val="0"/>
              </a:spcBef>
              <a:spcAft>
                <a:spcPts val="0"/>
              </a:spcAft>
              <a:buNone/>
            </a:pP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 b="1" u="sng"/>
              <a:t>Success Criteria (student)</a:t>
            </a:r>
            <a:endParaRPr b="1" u="sng"/>
          </a:p>
          <a:p>
            <a:pPr marL="0" lvl="0" indent="0" algn="l" rtl="0">
              <a:spcBef>
                <a:spcPts val="0"/>
              </a:spcBef>
              <a:spcAft>
                <a:spcPts val="0"/>
              </a:spcAft>
              <a:buNone/>
            </a:pPr>
            <a:r>
              <a:rPr lang="en"/>
              <a:t>I am beginning to understand the process of  inquiry based learning.</a:t>
            </a:r>
            <a:endParaRPr/>
          </a:p>
          <a:p>
            <a:pPr marL="0" lvl="0" indent="0" algn="l" rtl="0">
              <a:spcBef>
                <a:spcPts val="0"/>
              </a:spcBef>
              <a:spcAft>
                <a:spcPts val="0"/>
              </a:spcAft>
              <a:buNone/>
            </a:pPr>
            <a:r>
              <a:rPr lang="en"/>
              <a:t>I am actively engaged in my learning by writing ‘I wonder’ questions.</a:t>
            </a:r>
            <a:endParaRPr/>
          </a:p>
          <a:p>
            <a:pPr marL="0" lvl="0" indent="0" algn="l" rtl="0">
              <a:spcBef>
                <a:spcPts val="0"/>
              </a:spcBef>
              <a:spcAft>
                <a:spcPts val="0"/>
              </a:spcAft>
              <a:buNone/>
            </a:pPr>
            <a:r>
              <a:rPr lang="en"/>
              <a:t>I am able to use a decimat and explain it to others.</a:t>
            </a:r>
            <a:endParaRPr/>
          </a:p>
          <a:p>
            <a:pPr marL="0" lvl="0" indent="0" algn="l" rtl="0">
              <a:spcBef>
                <a:spcPts val="0"/>
              </a:spcBef>
              <a:spcAft>
                <a:spcPts val="0"/>
              </a:spcAft>
              <a:buNone/>
            </a:pPr>
            <a:r>
              <a:rPr lang="en"/>
              <a:t>I can change fractions (1 / 10 and 1/100) to decimals (0.1  0.01) </a:t>
            </a:r>
            <a:endParaRPr/>
          </a:p>
          <a:p>
            <a:pPr marL="0" lvl="0" indent="0" algn="l" rtl="0">
              <a:spcBef>
                <a:spcPts val="0"/>
              </a:spcBef>
              <a:spcAft>
                <a:spcPts val="0"/>
              </a:spcAft>
              <a:buNone/>
            </a:pPr>
            <a:r>
              <a:rPr lang="en"/>
              <a:t>I am able to read decimals.</a:t>
            </a:r>
            <a:endParaRPr/>
          </a:p>
          <a:p>
            <a:pPr marL="0" lvl="0" indent="0" algn="l" rtl="0">
              <a:spcBef>
                <a:spcPts val="0"/>
              </a:spcBef>
              <a:spcAft>
                <a:spcPts val="0"/>
              </a:spcAft>
              <a:buNone/>
            </a:pPr>
            <a:r>
              <a:rPr lang="en"/>
              <a:t>I am able to write decimals.</a:t>
            </a:r>
            <a:endParaRPr/>
          </a:p>
          <a:p>
            <a:pPr marL="0" lvl="0" indent="0" algn="l" rtl="0">
              <a:spcBef>
                <a:spcPts val="0"/>
              </a:spcBef>
              <a:spcAft>
                <a:spcPts val="0"/>
              </a:spcAft>
              <a:buNone/>
            </a:pPr>
            <a:r>
              <a:rPr lang="en"/>
              <a:t>I can complete a self-assessment on my learning.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1" name="Google Shape;71;p15"/>
          <p:cNvSpPr txBox="1"/>
          <p:nvPr/>
        </p:nvSpPr>
        <p:spPr>
          <a:xfrm>
            <a:off x="6677475" y="1730525"/>
            <a:ext cx="2394000" cy="33072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t>I wonder…..</a:t>
            </a:r>
            <a:endParaRPr b="1" i="1"/>
          </a:p>
          <a:p>
            <a:pPr marL="0" lvl="0" indent="0" algn="l" rtl="0">
              <a:spcBef>
                <a:spcPts val="0"/>
              </a:spcBef>
              <a:spcAft>
                <a:spcPts val="0"/>
              </a:spcAft>
              <a:buNone/>
            </a:pPr>
            <a:r>
              <a:rPr lang="en" i="1"/>
              <a:t>During this unit if you ‘wonder’ about anything write it on a sticky note and we can research your ‘wonderings’ during the Going Further stage.</a:t>
            </a:r>
            <a:endParaRPr i="1"/>
          </a:p>
        </p:txBody>
      </p:sp>
      <p:pic>
        <p:nvPicPr>
          <p:cNvPr id="72" name="Google Shape;72;p15"/>
          <p:cNvPicPr preferRelativeResize="0"/>
          <p:nvPr/>
        </p:nvPicPr>
        <p:blipFill>
          <a:blip r:embed="rId3">
            <a:alphaModFix/>
          </a:blip>
          <a:stretch>
            <a:fillRect/>
          </a:stretch>
        </p:blipFill>
        <p:spPr>
          <a:xfrm>
            <a:off x="6914800" y="3603675"/>
            <a:ext cx="1919351" cy="1279550"/>
          </a:xfrm>
          <a:prstGeom prst="rect">
            <a:avLst/>
          </a:prstGeom>
          <a:noFill/>
          <a:ln>
            <a:noFill/>
          </a:ln>
        </p:spPr>
      </p:pic>
      <p:sp>
        <p:nvSpPr>
          <p:cNvPr id="73" name="Google Shape;73;p15"/>
          <p:cNvSpPr txBox="1"/>
          <p:nvPr/>
        </p:nvSpPr>
        <p:spPr>
          <a:xfrm>
            <a:off x="303375" y="38450"/>
            <a:ext cx="8530800" cy="4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15"/>
          <p:cNvSpPr/>
          <p:nvPr/>
        </p:nvSpPr>
        <p:spPr>
          <a:xfrm>
            <a:off x="177800" y="101099"/>
            <a:ext cx="8191740" cy="441728"/>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Learning Intention and Success Criteria</a:t>
            </a:r>
          </a:p>
        </p:txBody>
      </p:sp>
      <p:pic>
        <p:nvPicPr>
          <p:cNvPr id="75" name="Google Shape;75;p15"/>
          <p:cNvPicPr preferRelativeResize="0"/>
          <p:nvPr/>
        </p:nvPicPr>
        <p:blipFill>
          <a:blip r:embed="rId4">
            <a:alphaModFix/>
          </a:blip>
          <a:stretch>
            <a:fillRect/>
          </a:stretch>
        </p:blipFill>
        <p:spPr>
          <a:xfrm>
            <a:off x="3626651" y="1415450"/>
            <a:ext cx="1124875" cy="1639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228600" y="247650"/>
            <a:ext cx="8686800" cy="464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Inquiry Based Learning </a:t>
            </a:r>
            <a:r>
              <a:rPr lang="en"/>
              <a:t>  Place Value - Decimals</a:t>
            </a:r>
            <a:endParaRPr/>
          </a:p>
          <a:p>
            <a:pPr marL="0" lvl="0" indent="0" algn="l" rtl="0">
              <a:spcBef>
                <a:spcPts val="0"/>
              </a:spcBef>
              <a:spcAft>
                <a:spcPts val="0"/>
              </a:spcAft>
              <a:buNone/>
            </a:pPr>
            <a:endParaRPr/>
          </a:p>
          <a:p>
            <a:pPr marL="0" lvl="0" indent="0" algn="l" rtl="0">
              <a:spcBef>
                <a:spcPts val="0"/>
              </a:spcBef>
              <a:spcAft>
                <a:spcPts val="0"/>
              </a:spcAft>
              <a:buNone/>
            </a:pPr>
            <a:r>
              <a:rPr lang="en" i="1"/>
              <a:t>This is an outline of the Inquiry Process Unit: Decimals. Like all inquiry processes, depending on their understandings, which you will find out during Tuning In,  may alter the proceeding lessons or questions which may arise during the inquiry process. </a:t>
            </a:r>
            <a:endParaRPr i="1"/>
          </a:p>
          <a:p>
            <a:pPr marL="0" lvl="0" indent="0" algn="l" rtl="0">
              <a:spcBef>
                <a:spcPts val="0"/>
              </a:spcBef>
              <a:spcAft>
                <a:spcPts val="0"/>
              </a:spcAft>
              <a:buNone/>
            </a:pPr>
            <a:endParaRPr i="1"/>
          </a:p>
          <a:p>
            <a:pPr marL="0" lvl="0" indent="0" algn="l" rtl="0">
              <a:spcBef>
                <a:spcPts val="0"/>
              </a:spcBef>
              <a:spcAft>
                <a:spcPts val="0"/>
              </a:spcAft>
              <a:buNone/>
            </a:pPr>
            <a:endParaRPr/>
          </a:p>
          <a:p>
            <a:pPr marL="0" lvl="0" indent="0" algn="l" rtl="0">
              <a:spcBef>
                <a:spcPts val="0"/>
              </a:spcBef>
              <a:spcAft>
                <a:spcPts val="0"/>
              </a:spcAft>
              <a:buNone/>
            </a:pPr>
            <a:endParaRPr/>
          </a:p>
        </p:txBody>
      </p:sp>
      <p:graphicFrame>
        <p:nvGraphicFramePr>
          <p:cNvPr id="81" name="Google Shape;81;p16"/>
          <p:cNvGraphicFramePr/>
          <p:nvPr/>
        </p:nvGraphicFramePr>
        <p:xfrm>
          <a:off x="228600" y="1368750"/>
          <a:ext cx="8761425" cy="3732750"/>
        </p:xfrm>
        <a:graphic>
          <a:graphicData uri="http://schemas.openxmlformats.org/drawingml/2006/table">
            <a:tbl>
              <a:tblPr>
                <a:noFill/>
                <a:tableStyleId>{7201C4CD-3C3B-4956-8DAC-4F0F6578F219}</a:tableStyleId>
              </a:tblPr>
              <a:tblGrid>
                <a:gridCol w="2920475"/>
                <a:gridCol w="2920475"/>
                <a:gridCol w="2920475"/>
              </a:tblGrid>
              <a:tr h="1866375">
                <a:tc>
                  <a:txBody>
                    <a:bodyPr/>
                    <a:lstStyle/>
                    <a:p>
                      <a:pPr marL="0" lvl="0" indent="0" algn="ctr" rtl="0">
                        <a:spcBef>
                          <a:spcPts val="0"/>
                        </a:spcBef>
                        <a:spcAft>
                          <a:spcPts val="0"/>
                        </a:spcAft>
                        <a:buNone/>
                      </a:pPr>
                      <a:r>
                        <a:rPr lang="en" b="1" u="sng"/>
                        <a:t>Tuning In</a:t>
                      </a:r>
                      <a:endParaRPr b="1" u="sng"/>
                    </a:p>
                    <a:p>
                      <a:pPr marL="457200" lvl="0" indent="-317500" algn="l" rtl="0">
                        <a:spcBef>
                          <a:spcPts val="0"/>
                        </a:spcBef>
                        <a:spcAft>
                          <a:spcPts val="0"/>
                        </a:spcAft>
                        <a:buSzPts val="1400"/>
                        <a:buChar char="●"/>
                      </a:pPr>
                      <a:r>
                        <a:rPr lang="en"/>
                        <a:t>Pre-Test</a:t>
                      </a:r>
                      <a:endParaRPr/>
                    </a:p>
                    <a:p>
                      <a:pPr marL="457200" lvl="0" indent="-317500" algn="l" rtl="0">
                        <a:spcBef>
                          <a:spcPts val="0"/>
                        </a:spcBef>
                        <a:spcAft>
                          <a:spcPts val="0"/>
                        </a:spcAft>
                        <a:buSzPts val="1400"/>
                        <a:buChar char="●"/>
                      </a:pPr>
                      <a:r>
                        <a:rPr lang="en"/>
                        <a:t>Number line 1</a:t>
                      </a:r>
                      <a:endParaRPr/>
                    </a:p>
                    <a:p>
                      <a:pPr marL="457200" lvl="0" indent="-317500" algn="l" rtl="0">
                        <a:spcBef>
                          <a:spcPts val="0"/>
                        </a:spcBef>
                        <a:spcAft>
                          <a:spcPts val="0"/>
                        </a:spcAft>
                        <a:buSzPts val="1400"/>
                        <a:buChar char="●"/>
                      </a:pPr>
                      <a:r>
                        <a:rPr lang="en"/>
                        <a:t>Number line 2</a:t>
                      </a:r>
                      <a:endParaRPr/>
                    </a:p>
                    <a:p>
                      <a:pPr marL="457200" lvl="0" indent="-317500" algn="l" rtl="0">
                        <a:spcBef>
                          <a:spcPts val="0"/>
                        </a:spcBef>
                        <a:spcAft>
                          <a:spcPts val="0"/>
                        </a:spcAft>
                        <a:buSzPts val="1400"/>
                        <a:buChar char="●"/>
                      </a:pPr>
                      <a:r>
                        <a:rPr lang="en"/>
                        <a:t>A decimal is…..</a:t>
                      </a:r>
                      <a:endParaRPr/>
                    </a:p>
                    <a:p>
                      <a:pPr marL="457200" lvl="0" indent="-317500" algn="l" rtl="0">
                        <a:spcBef>
                          <a:spcPts val="0"/>
                        </a:spcBef>
                        <a:spcAft>
                          <a:spcPts val="0"/>
                        </a:spcAft>
                        <a:buSzPts val="1400"/>
                        <a:buChar char="●"/>
                      </a:pPr>
                      <a:r>
                        <a:rPr lang="en"/>
                        <a:t>Answer and explain 0.42x10=</a:t>
                      </a:r>
                      <a:endParaRPr/>
                    </a:p>
                  </a:txBody>
                  <a:tcPr marL="91425" marR="91425" marT="91425" marB="91425">
                    <a:solidFill>
                      <a:srgbClr val="FCE5CD"/>
                    </a:solidFill>
                  </a:tcPr>
                </a:tc>
                <a:tc>
                  <a:txBody>
                    <a:bodyPr/>
                    <a:lstStyle/>
                    <a:p>
                      <a:pPr marL="0" lvl="0" indent="0" algn="ctr" rtl="0">
                        <a:spcBef>
                          <a:spcPts val="0"/>
                        </a:spcBef>
                        <a:spcAft>
                          <a:spcPts val="0"/>
                        </a:spcAft>
                        <a:buNone/>
                      </a:pPr>
                      <a:r>
                        <a:rPr lang="en" b="1" u="sng"/>
                        <a:t>Finding Out</a:t>
                      </a:r>
                      <a:endParaRPr b="1" u="sng"/>
                    </a:p>
                    <a:p>
                      <a:pPr marL="457200" lvl="0" indent="-317500" algn="l" rtl="0">
                        <a:spcBef>
                          <a:spcPts val="0"/>
                        </a:spcBef>
                        <a:spcAft>
                          <a:spcPts val="0"/>
                        </a:spcAft>
                        <a:buSzPts val="1400"/>
                        <a:buChar char="●"/>
                      </a:pPr>
                      <a:r>
                        <a:rPr lang="en"/>
                        <a:t>Video Clip </a:t>
                      </a:r>
                      <a:endParaRPr/>
                    </a:p>
                    <a:p>
                      <a:pPr marL="457200" lvl="0" indent="-317500" algn="l" rtl="0">
                        <a:spcBef>
                          <a:spcPts val="0"/>
                        </a:spcBef>
                        <a:spcAft>
                          <a:spcPts val="0"/>
                        </a:spcAft>
                        <a:buSzPts val="1400"/>
                        <a:buChar char="●"/>
                      </a:pPr>
                      <a:r>
                        <a:rPr lang="en"/>
                        <a:t>Definition</a:t>
                      </a:r>
                      <a:endParaRPr/>
                    </a:p>
                    <a:p>
                      <a:pPr marL="457200" lvl="0" indent="-317500" algn="l" rtl="0">
                        <a:spcBef>
                          <a:spcPts val="0"/>
                        </a:spcBef>
                        <a:spcAft>
                          <a:spcPts val="0"/>
                        </a:spcAft>
                        <a:buSzPts val="1400"/>
                        <a:buChar char="●"/>
                      </a:pPr>
                      <a:r>
                        <a:rPr lang="en"/>
                        <a:t>Base 10</a:t>
                      </a:r>
                      <a:endParaRPr/>
                    </a:p>
                  </a:txBody>
                  <a:tcPr marL="91425" marR="91425" marT="91425" marB="91425">
                    <a:solidFill>
                      <a:srgbClr val="EAD1DC"/>
                    </a:solidFill>
                  </a:tcPr>
                </a:tc>
                <a:tc>
                  <a:txBody>
                    <a:bodyPr/>
                    <a:lstStyle/>
                    <a:p>
                      <a:pPr marL="0" lvl="0" indent="0" algn="ctr" rtl="0">
                        <a:spcBef>
                          <a:spcPts val="0"/>
                        </a:spcBef>
                        <a:spcAft>
                          <a:spcPts val="0"/>
                        </a:spcAft>
                        <a:buNone/>
                      </a:pPr>
                      <a:r>
                        <a:rPr lang="en" b="1" u="sng"/>
                        <a:t>Sorting Out</a:t>
                      </a:r>
                      <a:endParaRPr b="1" u="sng"/>
                    </a:p>
                    <a:p>
                      <a:pPr marL="457200" lvl="0" indent="-317500" algn="l" rtl="0">
                        <a:spcBef>
                          <a:spcPts val="0"/>
                        </a:spcBef>
                        <a:spcAft>
                          <a:spcPts val="0"/>
                        </a:spcAft>
                        <a:buSzPts val="1400"/>
                        <a:buChar char="●"/>
                      </a:pPr>
                      <a:r>
                        <a:rPr lang="en"/>
                        <a:t>Vocabulary/Key Words</a:t>
                      </a:r>
                      <a:endParaRPr/>
                    </a:p>
                    <a:p>
                      <a:pPr marL="457200" lvl="0" indent="-317500" algn="l" rtl="0">
                        <a:spcBef>
                          <a:spcPts val="0"/>
                        </a:spcBef>
                        <a:spcAft>
                          <a:spcPts val="0"/>
                        </a:spcAft>
                        <a:buSzPts val="1400"/>
                        <a:buChar char="●"/>
                      </a:pPr>
                      <a:r>
                        <a:rPr lang="en"/>
                        <a:t> Word Wall</a:t>
                      </a:r>
                      <a:endParaRPr/>
                    </a:p>
                    <a:p>
                      <a:pPr marL="457200" lvl="0" indent="-317500" algn="l" rtl="0">
                        <a:spcBef>
                          <a:spcPts val="0"/>
                        </a:spcBef>
                        <a:spcAft>
                          <a:spcPts val="0"/>
                        </a:spcAft>
                        <a:buSzPts val="1400"/>
                        <a:buChar char="●"/>
                      </a:pPr>
                      <a:r>
                        <a:rPr lang="en"/>
                        <a:t>Decimats - introduction</a:t>
                      </a:r>
                      <a:endParaRPr/>
                    </a:p>
                    <a:p>
                      <a:pPr marL="457200" lvl="0" indent="-317500" algn="l" rtl="0">
                        <a:spcBef>
                          <a:spcPts val="0"/>
                        </a:spcBef>
                        <a:spcAft>
                          <a:spcPts val="0"/>
                        </a:spcAft>
                        <a:buSzPts val="1400"/>
                        <a:buChar char="●"/>
                      </a:pPr>
                      <a:r>
                        <a:rPr lang="en"/>
                        <a:t>Decimats - game</a:t>
                      </a:r>
                      <a:endParaRPr/>
                    </a:p>
                    <a:p>
                      <a:pPr marL="457200" lvl="0" indent="0" algn="l" rtl="0">
                        <a:spcBef>
                          <a:spcPts val="0"/>
                        </a:spcBef>
                        <a:spcAft>
                          <a:spcPts val="0"/>
                        </a:spcAft>
                        <a:buNone/>
                      </a:pPr>
                      <a:endParaRPr/>
                    </a:p>
                  </a:txBody>
                  <a:tcPr marL="91425" marR="91425" marT="91425" marB="91425">
                    <a:solidFill>
                      <a:srgbClr val="D9EAD3"/>
                    </a:solidFill>
                  </a:tcPr>
                </a:tc>
              </a:tr>
              <a:tr h="1866375">
                <a:tc>
                  <a:txBody>
                    <a:bodyPr/>
                    <a:lstStyle/>
                    <a:p>
                      <a:pPr marL="0" lvl="0" indent="0" algn="ctr" rtl="0">
                        <a:spcBef>
                          <a:spcPts val="0"/>
                        </a:spcBef>
                        <a:spcAft>
                          <a:spcPts val="0"/>
                        </a:spcAft>
                        <a:buNone/>
                      </a:pPr>
                      <a:r>
                        <a:rPr lang="en" b="1" u="sng"/>
                        <a:t>Going Further</a:t>
                      </a:r>
                      <a:endParaRPr b="1" u="sng"/>
                    </a:p>
                    <a:p>
                      <a:pPr marL="457200" lvl="0" indent="-317500" algn="l" rtl="0">
                        <a:spcBef>
                          <a:spcPts val="0"/>
                        </a:spcBef>
                        <a:spcAft>
                          <a:spcPts val="0"/>
                        </a:spcAft>
                        <a:buSzPts val="1400"/>
                        <a:buChar char="●"/>
                      </a:pPr>
                      <a:r>
                        <a:rPr lang="en"/>
                        <a:t>When would we see or use decimals? </a:t>
                      </a:r>
                      <a:endParaRPr/>
                    </a:p>
                    <a:p>
                      <a:pPr marL="457200" lvl="0" indent="-317500" algn="l" rtl="0">
                        <a:spcBef>
                          <a:spcPts val="0"/>
                        </a:spcBef>
                        <a:spcAft>
                          <a:spcPts val="0"/>
                        </a:spcAft>
                        <a:buSzPts val="1400"/>
                        <a:buChar char="●"/>
                      </a:pPr>
                      <a:r>
                        <a:rPr lang="en"/>
                        <a:t>Researching Wonder Wall answers</a:t>
                      </a:r>
                      <a:endParaRPr/>
                    </a:p>
                  </a:txBody>
                  <a:tcPr marL="91425" marR="91425" marT="91425" marB="91425">
                    <a:solidFill>
                      <a:srgbClr val="D9D2E9"/>
                    </a:solidFill>
                  </a:tcPr>
                </a:tc>
                <a:tc>
                  <a:txBody>
                    <a:bodyPr/>
                    <a:lstStyle/>
                    <a:p>
                      <a:pPr marL="0" lvl="0" indent="0" algn="ctr" rtl="0">
                        <a:spcBef>
                          <a:spcPts val="0"/>
                        </a:spcBef>
                        <a:spcAft>
                          <a:spcPts val="0"/>
                        </a:spcAft>
                        <a:buNone/>
                      </a:pPr>
                      <a:r>
                        <a:rPr lang="en" b="1" u="sng"/>
                        <a:t>Making Connections</a:t>
                      </a:r>
                      <a:endParaRPr b="1" u="sng"/>
                    </a:p>
                    <a:p>
                      <a:pPr marL="457200" lvl="0" indent="-317500" algn="l" rtl="0">
                        <a:spcBef>
                          <a:spcPts val="0"/>
                        </a:spcBef>
                        <a:spcAft>
                          <a:spcPts val="0"/>
                        </a:spcAft>
                        <a:buSzPts val="1400"/>
                        <a:buChar char="●"/>
                      </a:pPr>
                      <a:r>
                        <a:rPr lang="en"/>
                        <a:t>Post-Test</a:t>
                      </a:r>
                      <a:endParaRPr/>
                    </a:p>
                    <a:p>
                      <a:pPr marL="457200" lvl="0" indent="-317500" algn="l" rtl="0">
                        <a:spcBef>
                          <a:spcPts val="0"/>
                        </a:spcBef>
                        <a:spcAft>
                          <a:spcPts val="0"/>
                        </a:spcAft>
                        <a:buSzPts val="1400"/>
                        <a:buChar char="●"/>
                      </a:pPr>
                      <a:r>
                        <a:rPr lang="en"/>
                        <a:t>Self-Assessment Rubric</a:t>
                      </a:r>
                      <a:endParaRPr/>
                    </a:p>
                  </a:txBody>
                  <a:tcPr marL="91425" marR="91425" marT="91425" marB="91425">
                    <a:solidFill>
                      <a:schemeClr val="accent6"/>
                    </a:solidFill>
                  </a:tcPr>
                </a:tc>
                <a:tc>
                  <a:txBody>
                    <a:bodyPr/>
                    <a:lstStyle/>
                    <a:p>
                      <a:pPr marL="0" lvl="0" indent="0" algn="ctr" rtl="0">
                        <a:spcBef>
                          <a:spcPts val="0"/>
                        </a:spcBef>
                        <a:spcAft>
                          <a:spcPts val="0"/>
                        </a:spcAft>
                        <a:buNone/>
                      </a:pPr>
                      <a:r>
                        <a:rPr lang="en" b="1" u="sng"/>
                        <a:t>Taking Action</a:t>
                      </a:r>
                      <a:endParaRPr b="1" u="sng"/>
                    </a:p>
                    <a:p>
                      <a:pPr marL="457200" lvl="0" indent="-317500" algn="l" rtl="0">
                        <a:spcBef>
                          <a:spcPts val="0"/>
                        </a:spcBef>
                        <a:spcAft>
                          <a:spcPts val="0"/>
                        </a:spcAft>
                        <a:buSzPts val="1400"/>
                        <a:buChar char="●"/>
                      </a:pPr>
                      <a:r>
                        <a:rPr lang="en"/>
                        <a:t>How can we use our knowledge on decimals? </a:t>
                      </a:r>
                      <a:endParaRPr/>
                    </a:p>
                    <a:p>
                      <a:pPr marL="457200" lvl="0" indent="-317500" algn="l" rtl="0">
                        <a:spcBef>
                          <a:spcPts val="0"/>
                        </a:spcBef>
                        <a:spcAft>
                          <a:spcPts val="0"/>
                        </a:spcAft>
                        <a:buSzPts val="1400"/>
                        <a:buChar char="●"/>
                      </a:pPr>
                      <a:r>
                        <a:rPr lang="en"/>
                        <a:t>Creating ideas and actions to share their knowledge</a:t>
                      </a:r>
                      <a:endParaRPr/>
                    </a:p>
                  </a:txBody>
                  <a:tcPr marL="91425" marR="91425" marT="91425" marB="91425">
                    <a:solidFill>
                      <a:srgbClr val="D0E0E3"/>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85"/>
        <p:cNvGrpSpPr/>
        <p:nvPr/>
      </p:nvGrpSpPr>
      <p:grpSpPr>
        <a:xfrm>
          <a:off x="0" y="0"/>
          <a:ext cx="0" cy="0"/>
          <a:chOff x="0" y="0"/>
          <a:chExt cx="0" cy="0"/>
        </a:xfrm>
      </p:grpSpPr>
      <p:sp>
        <p:nvSpPr>
          <p:cNvPr id="86" name="Google Shape;86;p17"/>
          <p:cNvSpPr txBox="1"/>
          <p:nvPr/>
        </p:nvSpPr>
        <p:spPr>
          <a:xfrm>
            <a:off x="274525" y="230725"/>
            <a:ext cx="8671800" cy="468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Inquiry Learning Cycle Questions - Tuning In</a:t>
            </a:r>
            <a:endParaRPr/>
          </a:p>
          <a:p>
            <a:pPr marL="0" lvl="0" indent="0" algn="ctr" rtl="0">
              <a:spcBef>
                <a:spcPts val="0"/>
              </a:spcBef>
              <a:spcAft>
                <a:spcPts val="0"/>
              </a:spcAft>
              <a:buNone/>
            </a:pPr>
            <a:r>
              <a:rPr lang="en"/>
              <a:t>Summarised from SLAV (</a:t>
            </a:r>
            <a:r>
              <a:rPr lang="en" u="sng">
                <a:solidFill>
                  <a:schemeClr val="hlink"/>
                </a:solidFill>
                <a:hlinkClick r:id="rId3"/>
              </a:rPr>
              <a:t>School Library Association of Victoria</a:t>
            </a:r>
            <a:r>
              <a:rPr lang="en"/>
              <a:t>)</a:t>
            </a:r>
            <a:endParaRPr/>
          </a:p>
          <a:p>
            <a:pPr marL="0" lvl="0" indent="0" algn="ctr" rtl="0">
              <a:spcBef>
                <a:spcPts val="0"/>
              </a:spcBef>
              <a:spcAft>
                <a:spcPts val="0"/>
              </a:spcAft>
              <a:buNone/>
            </a:pPr>
            <a:endParaRPr/>
          </a:p>
          <a:p>
            <a:pPr marL="0" lvl="0" indent="0" algn="l" rtl="0">
              <a:spcBef>
                <a:spcPts val="0"/>
              </a:spcBef>
              <a:spcAft>
                <a:spcPts val="0"/>
              </a:spcAft>
              <a:buNone/>
            </a:pPr>
            <a:r>
              <a:rPr lang="en" i="1"/>
              <a:t>You may like to briefly look at all Tuning In questions or focus on one that you refer back to at the end of the unit. For example ask students to draw or write one word to describe how they feel about working with decimals. </a:t>
            </a:r>
            <a:endParaRPr i="1"/>
          </a:p>
          <a:p>
            <a:pPr marL="0" lvl="0" indent="0" algn="l" rtl="0">
              <a:spcBef>
                <a:spcPts val="0"/>
              </a:spcBef>
              <a:spcAft>
                <a:spcPts val="0"/>
              </a:spcAft>
              <a:buNone/>
            </a:pPr>
            <a:endParaRPr/>
          </a:p>
          <a:p>
            <a:pPr marL="0" lvl="0" indent="457200" algn="l" rtl="0">
              <a:spcBef>
                <a:spcPts val="0"/>
              </a:spcBef>
              <a:spcAft>
                <a:spcPts val="0"/>
              </a:spcAft>
              <a:buNone/>
            </a:pPr>
            <a:r>
              <a:rPr lang="en"/>
              <a:t>What do I know about decimals?</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do I know it?</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experiences do I have with decimals?</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do I want to know?</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ideas am I interested in?</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are my questions?</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am I feeling? </a:t>
            </a: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pic>
        <p:nvPicPr>
          <p:cNvPr id="87" name="Google Shape;87;p17"/>
          <p:cNvPicPr preferRelativeResize="0"/>
          <p:nvPr/>
        </p:nvPicPr>
        <p:blipFill>
          <a:blip r:embed="rId4">
            <a:alphaModFix/>
          </a:blip>
          <a:stretch>
            <a:fillRect/>
          </a:stretch>
        </p:blipFill>
        <p:spPr>
          <a:xfrm>
            <a:off x="341950" y="1676000"/>
            <a:ext cx="341250" cy="341250"/>
          </a:xfrm>
          <a:prstGeom prst="rect">
            <a:avLst/>
          </a:prstGeom>
          <a:noFill/>
          <a:ln>
            <a:noFill/>
          </a:ln>
        </p:spPr>
      </p:pic>
      <p:pic>
        <p:nvPicPr>
          <p:cNvPr id="88" name="Google Shape;88;p17"/>
          <p:cNvPicPr preferRelativeResize="0"/>
          <p:nvPr/>
        </p:nvPicPr>
        <p:blipFill>
          <a:blip r:embed="rId4">
            <a:alphaModFix/>
          </a:blip>
          <a:stretch>
            <a:fillRect/>
          </a:stretch>
        </p:blipFill>
        <p:spPr>
          <a:xfrm>
            <a:off x="388400" y="2136625"/>
            <a:ext cx="341250" cy="341250"/>
          </a:xfrm>
          <a:prstGeom prst="rect">
            <a:avLst/>
          </a:prstGeom>
          <a:noFill/>
          <a:ln>
            <a:noFill/>
          </a:ln>
        </p:spPr>
      </p:pic>
      <p:pic>
        <p:nvPicPr>
          <p:cNvPr id="89" name="Google Shape;89;p17"/>
          <p:cNvPicPr preferRelativeResize="0"/>
          <p:nvPr/>
        </p:nvPicPr>
        <p:blipFill>
          <a:blip r:embed="rId4">
            <a:alphaModFix/>
          </a:blip>
          <a:stretch>
            <a:fillRect/>
          </a:stretch>
        </p:blipFill>
        <p:spPr>
          <a:xfrm>
            <a:off x="388400" y="2529825"/>
            <a:ext cx="341250" cy="341250"/>
          </a:xfrm>
          <a:prstGeom prst="rect">
            <a:avLst/>
          </a:prstGeom>
          <a:noFill/>
          <a:ln>
            <a:noFill/>
          </a:ln>
        </p:spPr>
      </p:pic>
      <p:pic>
        <p:nvPicPr>
          <p:cNvPr id="90" name="Google Shape;90;p17"/>
          <p:cNvPicPr preferRelativeResize="0"/>
          <p:nvPr/>
        </p:nvPicPr>
        <p:blipFill>
          <a:blip r:embed="rId4">
            <a:alphaModFix/>
          </a:blip>
          <a:stretch>
            <a:fillRect/>
          </a:stretch>
        </p:blipFill>
        <p:spPr>
          <a:xfrm>
            <a:off x="341950" y="2980800"/>
            <a:ext cx="341250" cy="341250"/>
          </a:xfrm>
          <a:prstGeom prst="rect">
            <a:avLst/>
          </a:prstGeom>
          <a:noFill/>
          <a:ln>
            <a:noFill/>
          </a:ln>
        </p:spPr>
      </p:pic>
      <p:pic>
        <p:nvPicPr>
          <p:cNvPr id="91" name="Google Shape;91;p17"/>
          <p:cNvPicPr preferRelativeResize="0"/>
          <p:nvPr/>
        </p:nvPicPr>
        <p:blipFill>
          <a:blip r:embed="rId4">
            <a:alphaModFix/>
          </a:blip>
          <a:stretch>
            <a:fillRect/>
          </a:stretch>
        </p:blipFill>
        <p:spPr>
          <a:xfrm>
            <a:off x="341950" y="3383650"/>
            <a:ext cx="341250" cy="341250"/>
          </a:xfrm>
          <a:prstGeom prst="rect">
            <a:avLst/>
          </a:prstGeom>
          <a:noFill/>
          <a:ln>
            <a:noFill/>
          </a:ln>
        </p:spPr>
      </p:pic>
      <p:pic>
        <p:nvPicPr>
          <p:cNvPr id="92" name="Google Shape;92;p17"/>
          <p:cNvPicPr preferRelativeResize="0"/>
          <p:nvPr/>
        </p:nvPicPr>
        <p:blipFill>
          <a:blip r:embed="rId4">
            <a:alphaModFix/>
          </a:blip>
          <a:stretch>
            <a:fillRect/>
          </a:stretch>
        </p:blipFill>
        <p:spPr>
          <a:xfrm>
            <a:off x="341950" y="3824975"/>
            <a:ext cx="341250" cy="341250"/>
          </a:xfrm>
          <a:prstGeom prst="rect">
            <a:avLst/>
          </a:prstGeom>
          <a:noFill/>
          <a:ln>
            <a:noFill/>
          </a:ln>
        </p:spPr>
      </p:pic>
      <p:pic>
        <p:nvPicPr>
          <p:cNvPr id="93" name="Google Shape;93;p17"/>
          <p:cNvPicPr preferRelativeResize="0"/>
          <p:nvPr/>
        </p:nvPicPr>
        <p:blipFill>
          <a:blip r:embed="rId4">
            <a:alphaModFix/>
          </a:blip>
          <a:stretch>
            <a:fillRect/>
          </a:stretch>
        </p:blipFill>
        <p:spPr>
          <a:xfrm>
            <a:off x="341950" y="4266300"/>
            <a:ext cx="341250" cy="341250"/>
          </a:xfrm>
          <a:prstGeom prst="rect">
            <a:avLst/>
          </a:prstGeom>
          <a:noFill/>
          <a:ln>
            <a:noFill/>
          </a:ln>
        </p:spPr>
      </p:pic>
      <p:pic>
        <p:nvPicPr>
          <p:cNvPr id="94" name="Google Shape;94;p17"/>
          <p:cNvPicPr preferRelativeResize="0"/>
          <p:nvPr/>
        </p:nvPicPr>
        <p:blipFill>
          <a:blip r:embed="rId5">
            <a:alphaModFix/>
          </a:blip>
          <a:stretch>
            <a:fillRect/>
          </a:stretch>
        </p:blipFill>
        <p:spPr>
          <a:xfrm>
            <a:off x="6497641" y="1676000"/>
            <a:ext cx="2142655" cy="2148975"/>
          </a:xfrm>
          <a:prstGeom prst="rect">
            <a:avLst/>
          </a:prstGeom>
          <a:noFill/>
          <a:ln>
            <a:noFill/>
          </a:ln>
        </p:spPr>
      </p:pic>
      <p:sp>
        <p:nvSpPr>
          <p:cNvPr id="95" name="Google Shape;95;p17"/>
          <p:cNvSpPr txBox="1"/>
          <p:nvPr/>
        </p:nvSpPr>
        <p:spPr>
          <a:xfrm>
            <a:off x="6632175" y="1858975"/>
            <a:ext cx="1916700" cy="135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Architects Daughter"/>
                <a:ea typeface="Architects Daughter"/>
                <a:cs typeface="Architects Daughter"/>
                <a:sym typeface="Architects Daughter"/>
              </a:rPr>
              <a:t>Remember to add your ‘I wonder’ questions about decimals to sticky notes and display on the ‘Wonder Wall’</a:t>
            </a:r>
            <a:endParaRPr sz="1200">
              <a:latin typeface="Architects Daughter"/>
              <a:ea typeface="Architects Daughter"/>
              <a:cs typeface="Architects Daughter"/>
              <a:sym typeface="Architects Daughter"/>
            </a:endParaRPr>
          </a:p>
        </p:txBody>
      </p:sp>
      <p:pic>
        <p:nvPicPr>
          <p:cNvPr id="96" name="Google Shape;96;p17"/>
          <p:cNvPicPr preferRelativeResize="0"/>
          <p:nvPr/>
        </p:nvPicPr>
        <p:blipFill>
          <a:blip r:embed="rId6">
            <a:alphaModFix/>
          </a:blip>
          <a:stretch>
            <a:fillRect/>
          </a:stretch>
        </p:blipFill>
        <p:spPr>
          <a:xfrm>
            <a:off x="5175095" y="3879895"/>
            <a:ext cx="1457075" cy="126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00"/>
        <p:cNvGrpSpPr/>
        <p:nvPr/>
      </p:nvGrpSpPr>
      <p:grpSpPr>
        <a:xfrm>
          <a:off x="0" y="0"/>
          <a:ext cx="0" cy="0"/>
          <a:chOff x="0" y="0"/>
          <a:chExt cx="0" cy="0"/>
        </a:xfrm>
      </p:grpSpPr>
      <p:sp>
        <p:nvSpPr>
          <p:cNvPr id="101" name="Google Shape;101;p18"/>
          <p:cNvSpPr txBox="1"/>
          <p:nvPr/>
        </p:nvSpPr>
        <p:spPr>
          <a:xfrm>
            <a:off x="673100" y="1054100"/>
            <a:ext cx="73152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8"/>
          <p:cNvSpPr txBox="1"/>
          <p:nvPr/>
        </p:nvSpPr>
        <p:spPr>
          <a:xfrm>
            <a:off x="332050" y="241300"/>
            <a:ext cx="8113500" cy="12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u="sng"/>
              <a:t>Tuning In (pre-test)</a:t>
            </a:r>
            <a:endParaRPr sz="1800" b="1" u="sng"/>
          </a:p>
          <a:p>
            <a:pPr marL="0" lvl="0" indent="0" algn="l" rtl="0">
              <a:spcBef>
                <a:spcPts val="0"/>
              </a:spcBef>
              <a:spcAft>
                <a:spcPts val="0"/>
              </a:spcAft>
              <a:buNone/>
            </a:pPr>
            <a:endParaRPr/>
          </a:p>
          <a:p>
            <a:pPr marL="0" lvl="0" indent="0" algn="l" rtl="0">
              <a:spcBef>
                <a:spcPts val="0"/>
              </a:spcBef>
              <a:spcAft>
                <a:spcPts val="0"/>
              </a:spcAft>
              <a:buNone/>
            </a:pPr>
            <a:r>
              <a:rPr lang="en"/>
              <a:t>On the first black interval choose a two digit number. Proceed to count by ones along the black intervals. Then fill in the blue intervals then the red intervals. </a:t>
            </a:r>
            <a:endParaRPr/>
          </a:p>
        </p:txBody>
      </p:sp>
      <p:sp>
        <p:nvSpPr>
          <p:cNvPr id="103" name="Google Shape;103;p18"/>
          <p:cNvSpPr txBox="1"/>
          <p:nvPr/>
        </p:nvSpPr>
        <p:spPr>
          <a:xfrm>
            <a:off x="2463750" y="4799850"/>
            <a:ext cx="4216500" cy="2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Image from @CookSaleshni Twitter</a:t>
            </a:r>
            <a:endParaRPr/>
          </a:p>
        </p:txBody>
      </p:sp>
      <p:pic>
        <p:nvPicPr>
          <p:cNvPr id="104" name="Google Shape;104;p18"/>
          <p:cNvPicPr preferRelativeResize="0"/>
          <p:nvPr/>
        </p:nvPicPr>
        <p:blipFill>
          <a:blip r:embed="rId3">
            <a:alphaModFix/>
          </a:blip>
          <a:stretch>
            <a:fillRect/>
          </a:stretch>
        </p:blipFill>
        <p:spPr>
          <a:xfrm>
            <a:off x="27250" y="1394050"/>
            <a:ext cx="9144001" cy="340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08"/>
        <p:cNvGrpSpPr/>
        <p:nvPr/>
      </p:nvGrpSpPr>
      <p:grpSpPr>
        <a:xfrm>
          <a:off x="0" y="0"/>
          <a:ext cx="0" cy="0"/>
          <a:chOff x="0" y="0"/>
          <a:chExt cx="0" cy="0"/>
        </a:xfrm>
      </p:grpSpPr>
      <p:sp>
        <p:nvSpPr>
          <p:cNvPr id="109" name="Google Shape;109;p19"/>
          <p:cNvSpPr txBox="1"/>
          <p:nvPr/>
        </p:nvSpPr>
        <p:spPr>
          <a:xfrm>
            <a:off x="419100" y="317500"/>
            <a:ext cx="8559900" cy="455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a:t>Finish this sentence</a:t>
            </a:r>
            <a:endParaRPr sz="3300"/>
          </a:p>
          <a:p>
            <a:pPr marL="0" lvl="0" indent="0" algn="l" rtl="0">
              <a:spcBef>
                <a:spcPts val="0"/>
              </a:spcBef>
              <a:spcAft>
                <a:spcPts val="0"/>
              </a:spcAft>
              <a:buNone/>
            </a:pPr>
            <a:r>
              <a:rPr lang="en" sz="3300"/>
              <a:t>A decimal is……...</a:t>
            </a:r>
            <a:endParaRPr sz="3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13"/>
        <p:cNvGrpSpPr/>
        <p:nvPr/>
      </p:nvGrpSpPr>
      <p:grpSpPr>
        <a:xfrm>
          <a:off x="0" y="0"/>
          <a:ext cx="0" cy="0"/>
          <a:chOff x="0" y="0"/>
          <a:chExt cx="0" cy="0"/>
        </a:xfrm>
      </p:grpSpPr>
      <p:sp>
        <p:nvSpPr>
          <p:cNvPr id="114" name="Google Shape;114;p20"/>
          <p:cNvSpPr txBox="1"/>
          <p:nvPr/>
        </p:nvSpPr>
        <p:spPr>
          <a:xfrm>
            <a:off x="342900" y="342900"/>
            <a:ext cx="8318400" cy="443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t>What happens when you multiply a decimal by 10?</a:t>
            </a:r>
            <a:endParaRPr sz="2200" b="1"/>
          </a:p>
          <a:p>
            <a:pPr marL="0" lvl="0" indent="0" algn="l" rtl="0">
              <a:spcBef>
                <a:spcPts val="0"/>
              </a:spcBef>
              <a:spcAft>
                <a:spcPts val="0"/>
              </a:spcAft>
              <a:buNone/>
            </a:pPr>
            <a:endParaRPr sz="2200"/>
          </a:p>
          <a:p>
            <a:pPr marL="0" lvl="0" indent="0" algn="l" rtl="0">
              <a:spcBef>
                <a:spcPts val="0"/>
              </a:spcBef>
              <a:spcAft>
                <a:spcPts val="0"/>
              </a:spcAft>
              <a:buNone/>
            </a:pPr>
            <a:r>
              <a:rPr lang="en" sz="2200"/>
              <a:t>0.42 x 10 = </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Explain your answer in one of the following ways:</a:t>
            </a:r>
            <a:endParaRPr sz="2200"/>
          </a:p>
          <a:p>
            <a:pPr marL="457200" lvl="0" indent="-368300" algn="l" rtl="0">
              <a:spcBef>
                <a:spcPts val="0"/>
              </a:spcBef>
              <a:spcAft>
                <a:spcPts val="0"/>
              </a:spcAft>
              <a:buSzPts val="2200"/>
              <a:buChar char="●"/>
            </a:pPr>
            <a:r>
              <a:rPr lang="en" sz="2200"/>
              <a:t>Draw a diagram</a:t>
            </a:r>
            <a:endParaRPr sz="2200"/>
          </a:p>
          <a:p>
            <a:pPr marL="457200" lvl="0" indent="-368300" algn="l" rtl="0">
              <a:spcBef>
                <a:spcPts val="0"/>
              </a:spcBef>
              <a:spcAft>
                <a:spcPts val="0"/>
              </a:spcAft>
              <a:buSzPts val="2200"/>
              <a:buChar char="●"/>
            </a:pPr>
            <a:r>
              <a:rPr lang="en" sz="2200"/>
              <a:t>Write</a:t>
            </a:r>
            <a:endParaRPr sz="2200"/>
          </a:p>
          <a:p>
            <a:pPr marL="457200" lvl="0" indent="-368300" algn="l" rtl="0">
              <a:spcBef>
                <a:spcPts val="0"/>
              </a:spcBef>
              <a:spcAft>
                <a:spcPts val="0"/>
              </a:spcAft>
              <a:buSzPts val="2200"/>
              <a:buChar char="●"/>
            </a:pPr>
            <a:r>
              <a:rPr lang="en" sz="2200"/>
              <a:t>Video themselves</a:t>
            </a:r>
            <a:endParaRPr sz="2200"/>
          </a:p>
          <a:p>
            <a:pPr marL="0" lvl="0" indent="0" algn="l" rtl="0">
              <a:spcBef>
                <a:spcPts val="0"/>
              </a:spcBef>
              <a:spcAft>
                <a:spcPts val="0"/>
              </a:spcAft>
              <a:buNone/>
            </a:pPr>
            <a:endParaRPr sz="2200"/>
          </a:p>
          <a:p>
            <a:pPr marL="0" lvl="0" indent="0" algn="ctr" rtl="0">
              <a:spcBef>
                <a:spcPts val="0"/>
              </a:spcBef>
              <a:spcAft>
                <a:spcPts val="0"/>
              </a:spcAft>
              <a:buNone/>
            </a:pPr>
            <a:r>
              <a:rPr lang="en" sz="1800"/>
              <a:t>***Students can compare their explanations at the end of the unit***</a:t>
            </a:r>
            <a:endParaRPr sz="1800"/>
          </a:p>
          <a:p>
            <a:pPr marL="0" lvl="0" indent="0" algn="l" rtl="0">
              <a:spcBef>
                <a:spcPts val="0"/>
              </a:spcBef>
              <a:spcAft>
                <a:spcPts val="0"/>
              </a:spcAft>
              <a:buNone/>
            </a:pPr>
            <a:endParaRPr sz="2200"/>
          </a:p>
          <a:p>
            <a:pPr marL="0" lvl="0" indent="0" algn="l" rtl="0">
              <a:spcBef>
                <a:spcPts val="0"/>
              </a:spcBef>
              <a:spcAft>
                <a:spcPts val="0"/>
              </a:spcAft>
              <a:buNone/>
            </a:pPr>
            <a:endParaRPr sz="2200"/>
          </a:p>
        </p:txBody>
      </p:sp>
      <p:sp>
        <p:nvSpPr>
          <p:cNvPr id="115" name="Google Shape;115;p20"/>
          <p:cNvSpPr/>
          <p:nvPr/>
        </p:nvSpPr>
        <p:spPr>
          <a:xfrm>
            <a:off x="3360630" y="3912900"/>
            <a:ext cx="5300640" cy="12305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You don’t need to explain the correct answer yet, this will come in the Finding Out section of the inquiry process.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19"/>
        <p:cNvGrpSpPr/>
        <p:nvPr/>
      </p:nvGrpSpPr>
      <p:grpSpPr>
        <a:xfrm>
          <a:off x="0" y="0"/>
          <a:ext cx="0" cy="0"/>
          <a:chOff x="0" y="0"/>
          <a:chExt cx="0" cy="0"/>
        </a:xfrm>
      </p:grpSpPr>
      <p:sp>
        <p:nvSpPr>
          <p:cNvPr id="120" name="Google Shape;120;p21"/>
          <p:cNvSpPr txBox="1"/>
          <p:nvPr/>
        </p:nvSpPr>
        <p:spPr>
          <a:xfrm>
            <a:off x="274525" y="230725"/>
            <a:ext cx="8671800" cy="483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Inquiry Learning Cycle Questions - Finding Out</a:t>
            </a:r>
            <a:endParaRPr/>
          </a:p>
          <a:p>
            <a:pPr marL="0" lvl="0" indent="0" algn="ctr" rtl="0">
              <a:spcBef>
                <a:spcPts val="0"/>
              </a:spcBef>
              <a:spcAft>
                <a:spcPts val="0"/>
              </a:spcAft>
              <a:buNone/>
            </a:pPr>
            <a:r>
              <a:rPr lang="en"/>
              <a:t>Summarised from SLAV (</a:t>
            </a:r>
            <a:r>
              <a:rPr lang="en" u="sng">
                <a:solidFill>
                  <a:schemeClr val="hlink"/>
                </a:solidFill>
                <a:hlinkClick r:id="rId3"/>
              </a:rPr>
              <a:t>School Library Association of Victoria</a:t>
            </a:r>
            <a:r>
              <a:rPr lang="en"/>
              <a:t>)</a:t>
            </a:r>
            <a:endParaRPr/>
          </a:p>
          <a:p>
            <a:pPr marL="0" lvl="0" indent="0" algn="ctr" rtl="0">
              <a:spcBef>
                <a:spcPts val="0"/>
              </a:spcBef>
              <a:spcAft>
                <a:spcPts val="0"/>
              </a:spcAft>
              <a:buNone/>
            </a:pPr>
            <a:endParaRPr/>
          </a:p>
          <a:p>
            <a:pPr marL="0" lvl="0" indent="0" algn="l" rtl="0">
              <a:spcBef>
                <a:spcPts val="0"/>
              </a:spcBef>
              <a:spcAft>
                <a:spcPts val="0"/>
              </a:spcAft>
              <a:buNone/>
            </a:pPr>
            <a:r>
              <a:rPr lang="en" i="1"/>
              <a:t>Focus on the relevant questions for your group of students. </a:t>
            </a:r>
            <a:endParaRPr i="1"/>
          </a:p>
          <a:p>
            <a:pPr marL="0" lvl="0" indent="0" algn="l" rtl="0">
              <a:spcBef>
                <a:spcPts val="0"/>
              </a:spcBef>
              <a:spcAft>
                <a:spcPts val="0"/>
              </a:spcAft>
              <a:buNone/>
            </a:pPr>
            <a:endParaRPr i="1"/>
          </a:p>
          <a:p>
            <a:pPr marL="0" lvl="0" indent="0" algn="l" rtl="0">
              <a:spcBef>
                <a:spcPts val="0"/>
              </a:spcBef>
              <a:spcAft>
                <a:spcPts val="0"/>
              </a:spcAft>
              <a:buNone/>
            </a:pPr>
            <a:endParaRPr i="1"/>
          </a:p>
          <a:p>
            <a:pPr marL="0" lvl="0" indent="0" algn="l" rtl="0">
              <a:spcBef>
                <a:spcPts val="0"/>
              </a:spcBef>
              <a:spcAft>
                <a:spcPts val="0"/>
              </a:spcAft>
              <a:buNone/>
            </a:pPr>
            <a:endParaRPr/>
          </a:p>
          <a:p>
            <a:pPr marL="0" lvl="0" indent="457200" algn="l" rtl="0">
              <a:spcBef>
                <a:spcPts val="0"/>
              </a:spcBef>
              <a:spcAft>
                <a:spcPts val="0"/>
              </a:spcAft>
              <a:buNone/>
            </a:pPr>
            <a:r>
              <a:rPr lang="en"/>
              <a:t>Where might I go to find more information?</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resources might I use?</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key words could I use in my searches?</a:t>
            </a:r>
            <a:endParaRPr/>
          </a:p>
          <a:p>
            <a:pPr marL="0" lvl="0" indent="0" algn="l" rtl="0">
              <a:spcBef>
                <a:spcPts val="0"/>
              </a:spcBef>
              <a:spcAft>
                <a:spcPts val="0"/>
              </a:spcAft>
              <a:buNone/>
            </a:pPr>
            <a:endParaRPr/>
          </a:p>
          <a:p>
            <a:pPr marL="0" lvl="0" indent="457200" algn="l" rtl="0">
              <a:spcBef>
                <a:spcPts val="0"/>
              </a:spcBef>
              <a:spcAft>
                <a:spcPts val="0"/>
              </a:spcAft>
              <a:buNone/>
            </a:pPr>
            <a:r>
              <a:rPr lang="en"/>
              <a:t>Where can I find different points of view on this?</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can I do to learn more?</a:t>
            </a:r>
            <a:endParaRPr/>
          </a:p>
          <a:p>
            <a:pPr marL="0" lvl="0" indent="0" algn="l" rtl="0">
              <a:spcBef>
                <a:spcPts val="0"/>
              </a:spcBef>
              <a:spcAft>
                <a:spcPts val="0"/>
              </a:spcAft>
              <a:buNone/>
            </a:pPr>
            <a:endParaRPr/>
          </a:p>
          <a:p>
            <a:pPr marL="0" lvl="0" indent="457200" algn="l" rtl="0">
              <a:spcBef>
                <a:spcPts val="0"/>
              </a:spcBef>
              <a:spcAft>
                <a:spcPts val="0"/>
              </a:spcAft>
              <a:buNone/>
            </a:pPr>
            <a:r>
              <a:rPr lang="en"/>
              <a:t>What are my questions?</a:t>
            </a:r>
            <a:endParaRPr/>
          </a:p>
          <a:p>
            <a:pPr marL="0" lvl="0" indent="0" algn="l" rtl="0">
              <a:spcBef>
                <a:spcPts val="0"/>
              </a:spcBef>
              <a:spcAft>
                <a:spcPts val="0"/>
              </a:spcAft>
              <a:buNone/>
            </a:pPr>
            <a:endParaRPr/>
          </a:p>
          <a:p>
            <a:pPr marL="0" lvl="0" indent="457200" algn="l" rtl="0">
              <a:spcBef>
                <a:spcPts val="0"/>
              </a:spcBef>
              <a:spcAft>
                <a:spcPts val="0"/>
              </a:spcAft>
              <a:buNone/>
            </a:pPr>
            <a:r>
              <a:rPr lang="en"/>
              <a:t>How do I know whether my resources are good?</a:t>
            </a:r>
            <a:endParaRPr/>
          </a:p>
          <a:p>
            <a:pPr marL="0" lvl="0" indent="457200" algn="l" rtl="0">
              <a:spcBef>
                <a:spcPts val="0"/>
              </a:spcBef>
              <a:spcAft>
                <a:spcPts val="0"/>
              </a:spcAft>
              <a:buNone/>
            </a:pPr>
            <a:endParaRPr/>
          </a:p>
          <a:p>
            <a:pPr marL="0" lvl="0" indent="457200" algn="l" rtl="0">
              <a:spcBef>
                <a:spcPts val="0"/>
              </a:spcBef>
              <a:spcAft>
                <a:spcPts val="0"/>
              </a:spcAft>
              <a:buNone/>
            </a:pPr>
            <a:r>
              <a:rPr lang="en"/>
              <a:t>What am I feeling at this phase?             Is there anything I can do about the way I feel to be more </a:t>
            </a:r>
            <a:endParaRPr/>
          </a:p>
          <a:p>
            <a:pPr marL="0" lvl="0" indent="0" algn="l" rtl="0">
              <a:spcBef>
                <a:spcPts val="0"/>
              </a:spcBef>
              <a:spcAft>
                <a:spcPts val="0"/>
              </a:spcAft>
              <a:buNone/>
            </a:pPr>
            <a:r>
              <a:rPr lang="en"/>
              <a:t>                                                                          successful?</a:t>
            </a: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pic>
        <p:nvPicPr>
          <p:cNvPr id="121" name="Google Shape;121;p21"/>
          <p:cNvPicPr preferRelativeResize="0"/>
          <p:nvPr/>
        </p:nvPicPr>
        <p:blipFill>
          <a:blip r:embed="rId4">
            <a:alphaModFix/>
          </a:blip>
          <a:stretch>
            <a:fillRect/>
          </a:stretch>
        </p:blipFill>
        <p:spPr>
          <a:xfrm>
            <a:off x="341950" y="1676000"/>
            <a:ext cx="341250" cy="341250"/>
          </a:xfrm>
          <a:prstGeom prst="rect">
            <a:avLst/>
          </a:prstGeom>
          <a:noFill/>
          <a:ln>
            <a:noFill/>
          </a:ln>
        </p:spPr>
      </p:pic>
      <p:pic>
        <p:nvPicPr>
          <p:cNvPr id="122" name="Google Shape;122;p21"/>
          <p:cNvPicPr preferRelativeResize="0"/>
          <p:nvPr/>
        </p:nvPicPr>
        <p:blipFill>
          <a:blip r:embed="rId4">
            <a:alphaModFix/>
          </a:blip>
          <a:stretch>
            <a:fillRect/>
          </a:stretch>
        </p:blipFill>
        <p:spPr>
          <a:xfrm>
            <a:off x="388400" y="2136625"/>
            <a:ext cx="341250" cy="341250"/>
          </a:xfrm>
          <a:prstGeom prst="rect">
            <a:avLst/>
          </a:prstGeom>
          <a:noFill/>
          <a:ln>
            <a:noFill/>
          </a:ln>
        </p:spPr>
      </p:pic>
      <p:pic>
        <p:nvPicPr>
          <p:cNvPr id="123" name="Google Shape;123;p21"/>
          <p:cNvPicPr preferRelativeResize="0"/>
          <p:nvPr/>
        </p:nvPicPr>
        <p:blipFill>
          <a:blip r:embed="rId4">
            <a:alphaModFix/>
          </a:blip>
          <a:stretch>
            <a:fillRect/>
          </a:stretch>
        </p:blipFill>
        <p:spPr>
          <a:xfrm>
            <a:off x="388400" y="2529825"/>
            <a:ext cx="341250" cy="341250"/>
          </a:xfrm>
          <a:prstGeom prst="rect">
            <a:avLst/>
          </a:prstGeom>
          <a:noFill/>
          <a:ln>
            <a:noFill/>
          </a:ln>
        </p:spPr>
      </p:pic>
      <p:pic>
        <p:nvPicPr>
          <p:cNvPr id="124" name="Google Shape;124;p21"/>
          <p:cNvPicPr preferRelativeResize="0"/>
          <p:nvPr/>
        </p:nvPicPr>
        <p:blipFill>
          <a:blip r:embed="rId4">
            <a:alphaModFix/>
          </a:blip>
          <a:stretch>
            <a:fillRect/>
          </a:stretch>
        </p:blipFill>
        <p:spPr>
          <a:xfrm>
            <a:off x="341950" y="2980800"/>
            <a:ext cx="341250" cy="341250"/>
          </a:xfrm>
          <a:prstGeom prst="rect">
            <a:avLst/>
          </a:prstGeom>
          <a:noFill/>
          <a:ln>
            <a:noFill/>
          </a:ln>
        </p:spPr>
      </p:pic>
      <p:pic>
        <p:nvPicPr>
          <p:cNvPr id="125" name="Google Shape;125;p21"/>
          <p:cNvPicPr preferRelativeResize="0"/>
          <p:nvPr/>
        </p:nvPicPr>
        <p:blipFill>
          <a:blip r:embed="rId4">
            <a:alphaModFix/>
          </a:blip>
          <a:stretch>
            <a:fillRect/>
          </a:stretch>
        </p:blipFill>
        <p:spPr>
          <a:xfrm>
            <a:off x="341950" y="3383650"/>
            <a:ext cx="341250" cy="341250"/>
          </a:xfrm>
          <a:prstGeom prst="rect">
            <a:avLst/>
          </a:prstGeom>
          <a:noFill/>
          <a:ln>
            <a:noFill/>
          </a:ln>
        </p:spPr>
      </p:pic>
      <p:pic>
        <p:nvPicPr>
          <p:cNvPr id="126" name="Google Shape;126;p21"/>
          <p:cNvPicPr preferRelativeResize="0"/>
          <p:nvPr/>
        </p:nvPicPr>
        <p:blipFill>
          <a:blip r:embed="rId4">
            <a:alphaModFix/>
          </a:blip>
          <a:stretch>
            <a:fillRect/>
          </a:stretch>
        </p:blipFill>
        <p:spPr>
          <a:xfrm>
            <a:off x="341950" y="3824975"/>
            <a:ext cx="341250" cy="341250"/>
          </a:xfrm>
          <a:prstGeom prst="rect">
            <a:avLst/>
          </a:prstGeom>
          <a:noFill/>
          <a:ln>
            <a:noFill/>
          </a:ln>
        </p:spPr>
      </p:pic>
      <p:pic>
        <p:nvPicPr>
          <p:cNvPr id="127" name="Google Shape;127;p21"/>
          <p:cNvPicPr preferRelativeResize="0"/>
          <p:nvPr/>
        </p:nvPicPr>
        <p:blipFill>
          <a:blip r:embed="rId4">
            <a:alphaModFix/>
          </a:blip>
          <a:stretch>
            <a:fillRect/>
          </a:stretch>
        </p:blipFill>
        <p:spPr>
          <a:xfrm>
            <a:off x="341950" y="4266300"/>
            <a:ext cx="341250" cy="341250"/>
          </a:xfrm>
          <a:prstGeom prst="rect">
            <a:avLst/>
          </a:prstGeom>
          <a:noFill/>
          <a:ln>
            <a:noFill/>
          </a:ln>
        </p:spPr>
      </p:pic>
      <p:pic>
        <p:nvPicPr>
          <p:cNvPr id="128" name="Google Shape;128;p21"/>
          <p:cNvPicPr preferRelativeResize="0"/>
          <p:nvPr/>
        </p:nvPicPr>
        <p:blipFill>
          <a:blip r:embed="rId5">
            <a:alphaModFix/>
          </a:blip>
          <a:stretch>
            <a:fillRect/>
          </a:stretch>
        </p:blipFill>
        <p:spPr>
          <a:xfrm>
            <a:off x="6497641" y="1676000"/>
            <a:ext cx="2142655" cy="2148975"/>
          </a:xfrm>
          <a:prstGeom prst="rect">
            <a:avLst/>
          </a:prstGeom>
          <a:noFill/>
          <a:ln>
            <a:noFill/>
          </a:ln>
        </p:spPr>
      </p:pic>
      <p:sp>
        <p:nvSpPr>
          <p:cNvPr id="129" name="Google Shape;129;p21"/>
          <p:cNvSpPr txBox="1"/>
          <p:nvPr/>
        </p:nvSpPr>
        <p:spPr>
          <a:xfrm>
            <a:off x="6632175" y="1858975"/>
            <a:ext cx="1916700" cy="135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Architects Daughter"/>
                <a:ea typeface="Architects Daughter"/>
                <a:cs typeface="Architects Daughter"/>
                <a:sym typeface="Architects Daughter"/>
              </a:rPr>
              <a:t>Remember to add your ‘I wonder’ questions about decimals to sticky notes and display on the ‘Wonder Wall’</a:t>
            </a:r>
            <a:endParaRPr sz="1200">
              <a:latin typeface="Architects Daughter"/>
              <a:ea typeface="Architects Daughter"/>
              <a:cs typeface="Architects Daughter"/>
              <a:sym typeface="Architects Daughter"/>
            </a:endParaRPr>
          </a:p>
        </p:txBody>
      </p:sp>
      <p:pic>
        <p:nvPicPr>
          <p:cNvPr id="130" name="Google Shape;130;p21"/>
          <p:cNvPicPr preferRelativeResize="0"/>
          <p:nvPr/>
        </p:nvPicPr>
        <p:blipFill>
          <a:blip r:embed="rId4">
            <a:alphaModFix/>
          </a:blip>
          <a:stretch>
            <a:fillRect/>
          </a:stretch>
        </p:blipFill>
        <p:spPr>
          <a:xfrm>
            <a:off x="341950" y="4707625"/>
            <a:ext cx="341250" cy="341250"/>
          </a:xfrm>
          <a:prstGeom prst="rect">
            <a:avLst/>
          </a:prstGeom>
          <a:noFill/>
          <a:ln>
            <a:noFill/>
          </a:ln>
        </p:spPr>
      </p:pic>
      <p:pic>
        <p:nvPicPr>
          <p:cNvPr id="131" name="Google Shape;131;p21"/>
          <p:cNvPicPr preferRelativeResize="0"/>
          <p:nvPr/>
        </p:nvPicPr>
        <p:blipFill>
          <a:blip r:embed="rId4">
            <a:alphaModFix/>
          </a:blip>
          <a:stretch>
            <a:fillRect/>
          </a:stretch>
        </p:blipFill>
        <p:spPr>
          <a:xfrm>
            <a:off x="3555625" y="4707625"/>
            <a:ext cx="341250" cy="3412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2855</Words>
  <Application>Microsoft Office PowerPoint</Application>
  <PresentationFormat>On-screen Show (16:9)</PresentationFormat>
  <Paragraphs>498</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Roboto</vt:lpstr>
      <vt:lpstr>Verdana</vt:lpstr>
      <vt:lpstr>Architects Daughter</vt:lpstr>
      <vt:lpstr>Simple Light</vt:lpstr>
      <vt:lpstr>        Inquiry Based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Inquiry Based Learning</dc:title>
  <dc:creator>Gary</dc:creator>
  <cp:lastModifiedBy>Gary</cp:lastModifiedBy>
  <cp:revision>1</cp:revision>
  <dcterms:modified xsi:type="dcterms:W3CDTF">2019-11-11T08:20:33Z</dcterms:modified>
</cp:coreProperties>
</file>