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2015C4D-E8A0-4C5D-8967-63E2FD58F3E6}">
  <a:tblStyle styleId="{82015C4D-E8A0-4C5D-8967-63E2FD58F3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3" d="100"/>
          <a:sy n="113" d="100"/>
        </p:scale>
        <p:origin x="-77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96106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5ca6230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5ca6230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5ca6230e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5ca6230e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e8f4af038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e8f4af038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6f1e3e96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6f1e3e96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6f1e3e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6f1e3e9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73daff0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73daff0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e8f4af038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e8f4af038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e8f4af03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e8f4af03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e8f4af03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e8f4af03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5ca6230e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5ca6230e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5ca6230e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5ca6230e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5ca6230e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5ca6230e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5ca6230e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5ca6230e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5ca6230e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5ca6230e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7eaf859b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7eaf859b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amathsdictionaryforkids.com/qr/t/tally.html" TargetMode="External"/><Relationship Id="rId7" Type="http://schemas.openxmlformats.org/officeDocument/2006/relationships/hyperlink" Target="http://www.amathsdictionaryforkids.com/qr/p/pictureGraph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amathsdictionaryforkids.com/qr/b/barGraph.html" TargetMode="External"/><Relationship Id="rId5" Type="http://schemas.openxmlformats.org/officeDocument/2006/relationships/hyperlink" Target="http://www.amathsdictionaryforkids.com/qr/s/survey.html" TargetMode="External"/><Relationship Id="rId4" Type="http://schemas.openxmlformats.org/officeDocument/2006/relationships/hyperlink" Target="http://www.amathsdictionaryforkids.com/qr/t/tabl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scootle.edu.au/ec/search?accContentId=ACMSP262" TargetMode="External"/><Relationship Id="rId7" Type="http://schemas.openxmlformats.org/officeDocument/2006/relationships/hyperlink" Target="http://www.scootle.edu.au/ec/search?accContentId=ACMSP0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scootle.edu.au/ec/search?accContentId=ACMSP049" TargetMode="External"/><Relationship Id="rId5" Type="http://schemas.openxmlformats.org/officeDocument/2006/relationships/hyperlink" Target="http://www.scootle.edu.au/ec/search?accContentId=ACMSP048" TargetMode="External"/><Relationship Id="rId4" Type="http://schemas.openxmlformats.org/officeDocument/2006/relationships/hyperlink" Target="http://www.scootle.edu.au/ec/search?accContentId=ACMSP26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amathsdictionaryforkids.com/qr/d/data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46325" y="230025"/>
            <a:ext cx="8517000" cy="4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b="1" u="sng"/>
              <a:t>Data Representation and Interpretation</a:t>
            </a:r>
            <a:endParaRPr sz="3300"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Years One and Two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Australian Curriculum Lessons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By Jen Graham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500" y="1882700"/>
            <a:ext cx="2083200" cy="20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2025" y="2809750"/>
            <a:ext cx="737475" cy="9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/>
        </p:nvSpPr>
        <p:spPr>
          <a:xfrm>
            <a:off x="115450" y="52825"/>
            <a:ext cx="8927400" cy="4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sng"/>
              <a:t>Vocabulary </a:t>
            </a:r>
            <a:endParaRPr sz="28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In small groups with a small whiteboard and a whiteboard marker (or paper and pencil) ask students to draw or write their definition of the following words: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hlink"/>
                </a:solidFill>
                <a:hlinkClick r:id="rId3"/>
              </a:rPr>
              <a:t>tally </a:t>
            </a:r>
            <a:r>
              <a:rPr lang="en-GB" sz="2800"/>
              <a:t>                 question            count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hlink"/>
                </a:solidFill>
                <a:hlinkClick r:id="rId4"/>
              </a:rPr>
              <a:t>table </a:t>
            </a:r>
            <a:r>
              <a:rPr lang="en-GB" sz="2800"/>
              <a:t>                          </a:t>
            </a:r>
            <a:r>
              <a:rPr lang="en-GB" sz="2800" u="sng">
                <a:solidFill>
                  <a:schemeClr val="hlink"/>
                </a:solidFill>
                <a:hlinkClick r:id="rId5"/>
              </a:rPr>
              <a:t> survey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hlink"/>
                </a:solidFill>
                <a:hlinkClick r:id="rId6"/>
              </a:rPr>
              <a:t>bar graph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hlink"/>
                </a:solidFill>
                <a:hlinkClick r:id="rId7"/>
              </a:rPr>
              <a:t>pictograph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Discuss words once students have shared their definition and click on hyperlinks for more information.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39100" y="1763475"/>
            <a:ext cx="2604900" cy="1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/>
        </p:nvSpPr>
        <p:spPr>
          <a:xfrm>
            <a:off x="304550" y="180475"/>
            <a:ext cx="8516100" cy="46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What are tally marks?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Why are they useful?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Using the tally marks on the next slide, what information can we gain? 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How do tally marks make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understanding information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easier?</a:t>
            </a:r>
            <a:endParaRPr sz="2300"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725" y="2492225"/>
            <a:ext cx="3509450" cy="265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/>
        </p:nvSpPr>
        <p:spPr>
          <a:xfrm>
            <a:off x="4376475" y="428625"/>
            <a:ext cx="4218600" cy="8121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/>
              <a:t>Tally Marks</a:t>
            </a:r>
            <a:endParaRPr sz="35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/>
        </p:nvSpPr>
        <p:spPr>
          <a:xfrm>
            <a:off x="1095375" y="226225"/>
            <a:ext cx="69414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Our Class’ Favourite Dessert</a:t>
            </a:r>
            <a:endParaRPr sz="3000"/>
          </a:p>
        </p:txBody>
      </p:sp>
      <p:graphicFrame>
        <p:nvGraphicFramePr>
          <p:cNvPr id="129" name="Google Shape;129;p24"/>
          <p:cNvGraphicFramePr/>
          <p:nvPr/>
        </p:nvGraphicFramePr>
        <p:xfrm>
          <a:off x="952500" y="916850"/>
          <a:ext cx="7239000" cy="4018700"/>
        </p:xfrm>
        <a:graphic>
          <a:graphicData uri="http://schemas.openxmlformats.org/drawingml/2006/table">
            <a:tbl>
              <a:tblPr>
                <a:noFill/>
                <a:tableStyleId>{82015C4D-E8A0-4C5D-8967-63E2FD58F3E6}</a:tableStyleId>
              </a:tblPr>
              <a:tblGrid>
                <a:gridCol w="2131200"/>
                <a:gridCol w="5107800"/>
              </a:tblGrid>
              <a:tr h="100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/>
                        <a:t>Ice-cream</a:t>
                      </a:r>
                      <a:endParaRPr sz="3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100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/>
                        <a:t>Apple pie</a:t>
                      </a:r>
                      <a:endParaRPr sz="3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100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/>
                        <a:t>Custard</a:t>
                      </a:r>
                      <a:endParaRPr sz="3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100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/>
                        <a:t>Yogurt</a:t>
                      </a:r>
                      <a:endParaRPr sz="3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844" y="916844"/>
            <a:ext cx="1126326" cy="9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8169" y="916844"/>
            <a:ext cx="1126326" cy="9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844" y="1946144"/>
            <a:ext cx="1126326" cy="9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844" y="2975444"/>
            <a:ext cx="1126326" cy="9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325" y="1896925"/>
            <a:ext cx="682180" cy="9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975450"/>
            <a:ext cx="337000" cy="9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1838" y="3955519"/>
            <a:ext cx="531062" cy="9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/>
        </p:nvSpPr>
        <p:spPr>
          <a:xfrm>
            <a:off x="1214450" y="345275"/>
            <a:ext cx="63699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Task - Tally Marks</a:t>
            </a:r>
            <a:endParaRPr sz="4800"/>
          </a:p>
        </p:txBody>
      </p:sp>
      <p:sp>
        <p:nvSpPr>
          <p:cNvPr id="142" name="Google Shape;142;p25"/>
          <p:cNvSpPr txBox="1"/>
          <p:nvPr/>
        </p:nvSpPr>
        <p:spPr>
          <a:xfrm>
            <a:off x="809625" y="1345400"/>
            <a:ext cx="7608000" cy="26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Use tally marks to ask the students in your class one of the following questions or a question of  your own. Make sure there are not too many options for the answers.</a:t>
            </a:r>
            <a:endParaRPr sz="1800"/>
          </a:p>
        </p:txBody>
      </p:sp>
      <p:sp>
        <p:nvSpPr>
          <p:cNvPr id="143" name="Google Shape;143;p25"/>
          <p:cNvSpPr txBox="1"/>
          <p:nvPr/>
        </p:nvSpPr>
        <p:spPr>
          <a:xfrm>
            <a:off x="1545300" y="2633075"/>
            <a:ext cx="5132100" cy="22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What is your favourite pet?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Do you have a jack russell?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What is your favourite AFL team?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What is your favourite sort of writing; persuasive, informative or imaginative?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What is your favourite take-away?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What ice-cream flavour do you like the best?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What is your favourite animal?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What is your favourite dog?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What is your favourite thing to do at lunchtime at school?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/>
        </p:nvSpPr>
        <p:spPr>
          <a:xfrm>
            <a:off x="320700" y="225350"/>
            <a:ext cx="3735600" cy="4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 txBox="1"/>
          <p:nvPr/>
        </p:nvSpPr>
        <p:spPr>
          <a:xfrm>
            <a:off x="371400" y="270125"/>
            <a:ext cx="8407500" cy="43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From the data collected (tally marks) interpret the results and share your findings with the class.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 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Can you represent this data as a graph? </a:t>
            </a:r>
            <a:endParaRPr sz="2700"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175" y="1151050"/>
            <a:ext cx="1901725" cy="18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9119" y="3296367"/>
            <a:ext cx="2205050" cy="1739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/>
        </p:nvSpPr>
        <p:spPr>
          <a:xfrm>
            <a:off x="205225" y="192400"/>
            <a:ext cx="8670900" cy="47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u="sng"/>
              <a:t>Post Assessment - Think, Share, Pair</a:t>
            </a:r>
            <a:endParaRPr sz="29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 </a:t>
            </a:r>
            <a:endParaRPr sz="2900"/>
          </a:p>
        </p:txBody>
      </p:sp>
      <p:graphicFrame>
        <p:nvGraphicFramePr>
          <p:cNvPr id="157" name="Google Shape;157;p27"/>
          <p:cNvGraphicFramePr/>
          <p:nvPr/>
        </p:nvGraphicFramePr>
        <p:xfrm>
          <a:off x="511400" y="1789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{82015C4D-E8A0-4C5D-8967-63E2FD58F3E6}</a:tableStyleId>
              </a:tblPr>
              <a:tblGrid>
                <a:gridCol w="929550"/>
                <a:gridCol w="929550"/>
                <a:gridCol w="929550"/>
                <a:gridCol w="929550"/>
                <a:gridCol w="929550"/>
                <a:gridCol w="929550"/>
                <a:gridCol w="929550"/>
                <a:gridCol w="929550"/>
              </a:tblGrid>
              <a:tr h="42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42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42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42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42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</a:tr>
              <a:tr h="42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</a:tr>
              <a:tr h="42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</a:tr>
            </a:tbl>
          </a:graphicData>
        </a:graphic>
      </p:graphicFrame>
      <p:sp>
        <p:nvSpPr>
          <p:cNvPr id="158" name="Google Shape;158;p27"/>
          <p:cNvSpPr txBox="1"/>
          <p:nvPr/>
        </p:nvSpPr>
        <p:spPr>
          <a:xfrm>
            <a:off x="414800" y="881450"/>
            <a:ext cx="80472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 at your pre-assessment (slide 5). What information can you add about this graph? Can you add any new vocabulary to your ideas?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01300" y="157575"/>
            <a:ext cx="8868900" cy="48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u="sng"/>
              <a:t>Australian Curriculum Outcomes</a:t>
            </a:r>
            <a:endParaRPr sz="21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</a:rPr>
              <a:t>Learning Area</a:t>
            </a:r>
            <a:r>
              <a:rPr lang="en-GB" sz="1800">
                <a:solidFill>
                  <a:schemeClr val="dk1"/>
                </a:solidFill>
              </a:rPr>
              <a:t>: </a:t>
            </a:r>
            <a:r>
              <a:rPr lang="en-GB" sz="1800"/>
              <a:t>Mathematics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</a:rPr>
              <a:t>Strand</a:t>
            </a:r>
            <a:r>
              <a:rPr lang="en-GB" sz="1800">
                <a:solidFill>
                  <a:schemeClr val="dk1"/>
                </a:solidFill>
              </a:rPr>
              <a:t>: </a:t>
            </a:r>
            <a:r>
              <a:rPr lang="en-GB" sz="1800"/>
              <a:t>Statistics and Probability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Substrand</a:t>
            </a:r>
            <a:r>
              <a:rPr lang="en-GB" sz="1800"/>
              <a:t>: Data representation and interpretation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Level One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Choose simple questions and gather responses and make simple inferences </a:t>
            </a:r>
            <a:r>
              <a:rPr lang="en-GB" sz="1250">
                <a:solidFill>
                  <a:srgbClr val="00629B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(ACMSP262 - Scootle 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Represent </a:t>
            </a:r>
            <a:r>
              <a:rPr lang="en-GB" sz="1250">
                <a:solidFill>
                  <a:srgbClr val="00629B"/>
                </a:solidFill>
                <a:latin typeface="Roboto"/>
                <a:ea typeface="Roboto"/>
                <a:cs typeface="Roboto"/>
                <a:sym typeface="Roboto"/>
              </a:rPr>
              <a:t>data</a:t>
            </a:r>
            <a:r>
              <a:rPr lang="en-GB" sz="125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with objects and drawings where one object or drawing represents one </a:t>
            </a:r>
            <a:r>
              <a:rPr lang="en-GB" sz="1250">
                <a:solidFill>
                  <a:srgbClr val="00629B"/>
                </a:solidFill>
                <a:latin typeface="Roboto"/>
                <a:ea typeface="Roboto"/>
                <a:cs typeface="Roboto"/>
                <a:sym typeface="Roboto"/>
              </a:rPr>
              <a:t>data</a:t>
            </a:r>
            <a:r>
              <a:rPr lang="en-GB" sz="125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value. Describe the displays </a:t>
            </a:r>
            <a:r>
              <a:rPr lang="en-GB" sz="1250">
                <a:solidFill>
                  <a:srgbClr val="00629B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(ACMSP263 - Scootle 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Level Two 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Identify a question of interest based on one </a:t>
            </a:r>
            <a:r>
              <a:rPr lang="en-GB" sz="1250">
                <a:solidFill>
                  <a:srgbClr val="00629B"/>
                </a:solidFill>
                <a:latin typeface="Roboto"/>
                <a:ea typeface="Roboto"/>
                <a:cs typeface="Roboto"/>
                <a:sym typeface="Roboto"/>
              </a:rPr>
              <a:t>categorical variable</a:t>
            </a:r>
            <a:r>
              <a:rPr lang="en-GB" sz="125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. Gather </a:t>
            </a:r>
            <a:r>
              <a:rPr lang="en-GB" sz="1250">
                <a:solidFill>
                  <a:srgbClr val="00629B"/>
                </a:solidFill>
                <a:latin typeface="Roboto"/>
                <a:ea typeface="Roboto"/>
                <a:cs typeface="Roboto"/>
                <a:sym typeface="Roboto"/>
              </a:rPr>
              <a:t>data</a:t>
            </a:r>
            <a:r>
              <a:rPr lang="en-GB" sz="125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relevant to the question </a:t>
            </a:r>
            <a:r>
              <a:rPr lang="en-GB" sz="1250">
                <a:solidFill>
                  <a:srgbClr val="00629B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(ACMSP048 - Scootle 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Collect, check and classify </a:t>
            </a:r>
            <a:r>
              <a:rPr lang="en-GB" sz="1250">
                <a:solidFill>
                  <a:srgbClr val="00629B"/>
                </a:solidFill>
                <a:latin typeface="Roboto"/>
                <a:ea typeface="Roboto"/>
                <a:cs typeface="Roboto"/>
                <a:sym typeface="Roboto"/>
              </a:rPr>
              <a:t>data</a:t>
            </a:r>
            <a:r>
              <a:rPr lang="en-GB" sz="125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250">
                <a:solidFill>
                  <a:srgbClr val="00629B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/>
              </a:rPr>
              <a:t>(ACMSP049 - Scootle 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Create displays of </a:t>
            </a:r>
            <a:r>
              <a:rPr lang="en-GB" sz="1250">
                <a:solidFill>
                  <a:srgbClr val="00629B"/>
                </a:solidFill>
                <a:latin typeface="Roboto"/>
                <a:ea typeface="Roboto"/>
                <a:cs typeface="Roboto"/>
                <a:sym typeface="Roboto"/>
              </a:rPr>
              <a:t>data</a:t>
            </a:r>
            <a:r>
              <a:rPr lang="en-GB" sz="125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using lists, table and </a:t>
            </a:r>
            <a:r>
              <a:rPr lang="en-GB" sz="1250">
                <a:solidFill>
                  <a:srgbClr val="00629B"/>
                </a:solidFill>
                <a:latin typeface="Roboto"/>
                <a:ea typeface="Roboto"/>
                <a:cs typeface="Roboto"/>
                <a:sym typeface="Roboto"/>
              </a:rPr>
              <a:t>picture graphs</a:t>
            </a:r>
            <a:r>
              <a:rPr lang="en-GB" sz="125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and interpret them </a:t>
            </a:r>
            <a:r>
              <a:rPr lang="en-GB" sz="1250">
                <a:solidFill>
                  <a:srgbClr val="00629B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/>
              </a:rPr>
              <a:t>(ACMSP050 - Scootle )</a:t>
            </a:r>
            <a:endParaRPr sz="20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41313" y="757738"/>
            <a:ext cx="2943225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112800" y="112800"/>
            <a:ext cx="8888400" cy="4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u="sng"/>
              <a:t>Lesson Progression</a:t>
            </a:r>
            <a:endParaRPr sz="21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Slide One - Title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Slide Two - Australian Curriculum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Slide Three - Lesson Progression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Slide Four - Tuning In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Slide Five - Record thinking - pre-assessment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Slide Six - Definition of data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Slide Seven - Missing Information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Slide Eight - Data Collection - pictograph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Slide Nine - Data Collection - bar graph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Slide Ten - Vocabulary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Slide Eleven - Tally Marks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Slide Twelve - Interpreting Tally Marks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Slide Thirteen - Post Assessment</a:t>
            </a:r>
            <a:endParaRPr sz="190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819" y="2737650"/>
            <a:ext cx="2594900" cy="173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205225" y="192400"/>
            <a:ext cx="8670900" cy="47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u="sng"/>
              <a:t> Tuning In - Think, Share, Pair</a:t>
            </a:r>
            <a:endParaRPr sz="29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Tell us everything you can about this image. </a:t>
            </a:r>
            <a:endParaRPr sz="2900"/>
          </a:p>
        </p:txBody>
      </p:sp>
      <p:graphicFrame>
        <p:nvGraphicFramePr>
          <p:cNvPr id="74" name="Google Shape;74;p16"/>
          <p:cNvGraphicFramePr/>
          <p:nvPr/>
        </p:nvGraphicFramePr>
        <p:xfrm>
          <a:off x="511400" y="1789375"/>
          <a:ext cx="7436400" cy="2949625"/>
        </p:xfrm>
        <a:graphic>
          <a:graphicData uri="http://schemas.openxmlformats.org/drawingml/2006/table">
            <a:tbl>
              <a:tblPr>
                <a:noFill/>
                <a:tableStyleId>{82015C4D-E8A0-4C5D-8967-63E2FD58F3E6}</a:tableStyleId>
              </a:tblPr>
              <a:tblGrid>
                <a:gridCol w="929550"/>
                <a:gridCol w="929550"/>
                <a:gridCol w="929550"/>
                <a:gridCol w="929550"/>
                <a:gridCol w="929550"/>
                <a:gridCol w="929550"/>
                <a:gridCol w="929550"/>
                <a:gridCol w="929550"/>
              </a:tblGrid>
              <a:tr h="42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42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42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42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42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</a:tr>
              <a:tr h="42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</a:tr>
              <a:tr h="42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179575" y="166750"/>
            <a:ext cx="8811900" cy="47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0" name="Google Shape;80;p17"/>
          <p:cNvGraphicFramePr/>
          <p:nvPr/>
        </p:nvGraphicFramePr>
        <p:xfrm>
          <a:off x="159475" y="507725"/>
          <a:ext cx="8736650" cy="4875990"/>
        </p:xfrm>
        <a:graphic>
          <a:graphicData uri="http://schemas.openxmlformats.org/drawingml/2006/table">
            <a:tbl>
              <a:tblPr>
                <a:noFill/>
                <a:tableStyleId>{82015C4D-E8A0-4C5D-8967-63E2FD58F3E6}</a:tableStyleId>
              </a:tblPr>
              <a:tblGrid>
                <a:gridCol w="2162125"/>
                <a:gridCol w="6574525"/>
              </a:tblGrid>
              <a:tr h="8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Think, Pair, Share, Square - Group 1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94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Think, Pair, Share, Square - Group 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94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Think, Pair, Share, Square - Group 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94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Think, Pair, Share, Square - Group 4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94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Think, Pair, Share, Square - Group 5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81" name="Google Shape;81;p17"/>
          <p:cNvSpPr txBox="1"/>
          <p:nvPr/>
        </p:nvSpPr>
        <p:spPr>
          <a:xfrm>
            <a:off x="410450" y="102025"/>
            <a:ext cx="82347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Pre-Assessment:  What do you know?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 descr="dat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75" y="75425"/>
            <a:ext cx="411096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4762875" y="368925"/>
            <a:ext cx="3908100" cy="3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6699FF"/>
                </a:solidFill>
                <a:latin typeface="Verdana"/>
                <a:ea typeface="Verdana"/>
                <a:cs typeface="Verdana"/>
                <a:sym typeface="Verdana"/>
              </a:rPr>
              <a:t>data</a:t>
            </a:r>
            <a:endParaRPr b="1">
              <a:solidFill>
                <a:srgbClr val="6699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• data is a collection of information</a:t>
            </a:r>
            <a:endParaRPr sz="11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gathered by observation, questioning or measurement.</a:t>
            </a:r>
            <a:endParaRPr sz="11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• data is often organised in graphs or charts for analysis and</a:t>
            </a:r>
            <a:endParaRPr sz="11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may include facts, numbers or measurements.</a:t>
            </a:r>
            <a:endParaRPr sz="11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4656075" y="3809525"/>
            <a:ext cx="4232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From Jenny Eather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http://www.amathsdictionaryforkids.com/qr/d/data.html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19"/>
          <p:cNvGraphicFramePr/>
          <p:nvPr/>
        </p:nvGraphicFramePr>
        <p:xfrm>
          <a:off x="708800" y="2072000"/>
          <a:ext cx="7239000" cy="2773470"/>
        </p:xfrm>
        <a:graphic>
          <a:graphicData uri="http://schemas.openxmlformats.org/drawingml/2006/table">
            <a:tbl>
              <a:tblPr>
                <a:noFill/>
                <a:tableStyleId>{82015C4D-E8A0-4C5D-8967-63E2FD58F3E6}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</a:tr>
            </a:tbl>
          </a:graphicData>
        </a:graphic>
      </p:graphicFrame>
      <p:sp>
        <p:nvSpPr>
          <p:cNvPr id="94" name="Google Shape;94;p19"/>
          <p:cNvSpPr txBox="1"/>
          <p:nvPr/>
        </p:nvSpPr>
        <p:spPr>
          <a:xfrm>
            <a:off x="384800" y="243700"/>
            <a:ext cx="8388600" cy="1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  What was missing from this graph below to help us understand (interpret) the data that was collected?  </a:t>
            </a: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282175" y="269350"/>
            <a:ext cx="8606700" cy="4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Pictograph with Students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20" y="771625"/>
            <a:ext cx="2621375" cy="196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3973000" y="1226775"/>
            <a:ext cx="4828500" cy="3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month were you born?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 up in a single file in the months you were born.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Ensure lines are straight and you can see all students.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 a photo and upload to a TV or computer that all students can see.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8368" y="157575"/>
            <a:ext cx="2317500" cy="13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375" y="3306173"/>
            <a:ext cx="2621375" cy="1747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21"/>
          <p:cNvGraphicFramePr/>
          <p:nvPr/>
        </p:nvGraphicFramePr>
        <p:xfrm>
          <a:off x="859150" y="1092000"/>
          <a:ext cx="7239050" cy="3169680"/>
        </p:xfrm>
        <a:graphic>
          <a:graphicData uri="http://schemas.openxmlformats.org/drawingml/2006/table">
            <a:tbl>
              <a:tblPr>
                <a:noFill/>
                <a:tableStyleId>{82015C4D-E8A0-4C5D-8967-63E2FD58F3E6}</a:tableStyleId>
              </a:tblPr>
              <a:tblGrid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Jan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Feb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Apr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May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Jun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Jul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Aug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Sep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Oct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Nov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Dec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09" name="Google Shape;109;p21"/>
          <p:cNvSpPr txBox="1"/>
          <p:nvPr/>
        </p:nvSpPr>
        <p:spPr>
          <a:xfrm>
            <a:off x="1509325" y="320700"/>
            <a:ext cx="54939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/>
              <a:t>Birth Months.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An example of what your graph may look like. </a:t>
            </a:r>
            <a:endParaRPr sz="1900"/>
          </a:p>
        </p:txBody>
      </p:sp>
      <p:sp>
        <p:nvSpPr>
          <p:cNvPr id="110" name="Google Shape;110;p21"/>
          <p:cNvSpPr txBox="1"/>
          <p:nvPr/>
        </p:nvSpPr>
        <p:spPr>
          <a:xfrm>
            <a:off x="2612575" y="4580975"/>
            <a:ext cx="30510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Key: 1 square = 1 student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On-screen Show (16:9)</PresentationFormat>
  <Paragraphs>137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Verdana</vt:lpstr>
      <vt:lpstr>Roboto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</dc:creator>
  <cp:lastModifiedBy>Gary</cp:lastModifiedBy>
  <cp:revision>1</cp:revision>
  <dcterms:modified xsi:type="dcterms:W3CDTF">2020-02-23T06:52:11Z</dcterms:modified>
</cp:coreProperties>
</file>