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embeddedFontLst>
    <p:embeddedFont>
      <p:font typeface="Verdana" panose="020B0604030504040204" pitchFamily="34" charset="0"/>
      <p:regular r:id="rId18"/>
      <p:bold r:id="rId19"/>
      <p:italic r:id="rId20"/>
      <p:boldItalic r:id="rId21"/>
    </p:embeddedFont>
    <p:embeddedFont>
      <p:font typeface="Roboto" panose="020B060402020202020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82015C4D-E8A0-4C5D-8967-63E2FD58F3E6}">
  <a:tblStyle styleId="{82015C4D-E8A0-4C5D-8967-63E2FD58F3E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3" d="100"/>
          <a:sy n="113" d="100"/>
        </p:scale>
        <p:origin x="-77" y="-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961066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45ca6230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45ca6230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45ca6230e7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45ca6230e7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7e8f4af038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7e8f4af038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46f1e3e96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46f1e3e96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46f1e3e9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46f1e3e96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473daff0e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473daff0e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7e8f4af038_2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7e8f4af038_2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7e8f4af038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7e8f4af038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7e8f4af038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7e8f4af038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45ca6230e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45ca6230e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45ca6230e7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45ca6230e7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45ca6230e7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45ca6230e7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45ca6230e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45ca6230e7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45ca6230e7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45ca6230e7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47eaf859bb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47eaf859bb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://www.amathsdictionaryforkids.com/qr/t/tally.html" TargetMode="External"/><Relationship Id="rId7" Type="http://schemas.openxmlformats.org/officeDocument/2006/relationships/hyperlink" Target="http://www.amathsdictionaryforkids.com/qr/p/pictureGraph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://www.amathsdictionaryforkids.com/qr/b/barGraph.html" TargetMode="External"/><Relationship Id="rId5" Type="http://schemas.openxmlformats.org/officeDocument/2006/relationships/hyperlink" Target="http://www.amathsdictionaryforkids.com/qr/s/survey.html" TargetMode="External"/><Relationship Id="rId4" Type="http://schemas.openxmlformats.org/officeDocument/2006/relationships/hyperlink" Target="http://www.amathsdictionaryforkids.com/qr/t/table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scootle.edu.au/ec/search?accContentId=ACMSP262" TargetMode="External"/><Relationship Id="rId7" Type="http://schemas.openxmlformats.org/officeDocument/2006/relationships/hyperlink" Target="http://www.scootle.edu.au/ec/search?accContentId=ACMSP05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://www.scootle.edu.au/ec/search?accContentId=ACMSP049" TargetMode="External"/><Relationship Id="rId5" Type="http://schemas.openxmlformats.org/officeDocument/2006/relationships/hyperlink" Target="http://www.scootle.edu.au/ec/search?accContentId=ACMSP048" TargetMode="External"/><Relationship Id="rId4" Type="http://schemas.openxmlformats.org/officeDocument/2006/relationships/hyperlink" Target="http://www.scootle.edu.au/ec/search?accContentId=ACMSP26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://www.amathsdictionaryforkids.com/qr/d/data.htm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46325" y="230025"/>
            <a:ext cx="8517000" cy="46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 b="1" u="sng"/>
              <a:t>Data Representation and Interpretation</a:t>
            </a:r>
            <a:endParaRPr sz="3300" b="1" u="sng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/>
              <a:t>Years One and Two</a:t>
            </a:r>
            <a:endParaRPr sz="25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/>
              <a:t>Australian Curriculum Lessons</a:t>
            </a:r>
            <a:endParaRPr sz="25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/>
              <a:t>By Jen Graham</a:t>
            </a:r>
            <a:endParaRPr sz="2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3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300"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1500" y="1882700"/>
            <a:ext cx="2083200" cy="208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2025" y="2809750"/>
            <a:ext cx="737475" cy="98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/>
          <p:nvPr/>
        </p:nvSpPr>
        <p:spPr>
          <a:xfrm>
            <a:off x="115450" y="52825"/>
            <a:ext cx="8927400" cy="47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u="sng"/>
              <a:t>Vocabulary </a:t>
            </a:r>
            <a:endParaRPr sz="2800" b="1" u="sng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/>
              <a:t>In small groups with a small whiteboard and a whiteboard marker (or paper and pencil) ask students to draw or write their definition of the following words: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u="sng">
                <a:solidFill>
                  <a:schemeClr val="hlink"/>
                </a:solidFill>
                <a:hlinkClick r:id="rId3"/>
              </a:rPr>
              <a:t>tally </a:t>
            </a:r>
            <a:r>
              <a:rPr lang="en-GB" sz="2800"/>
              <a:t>                 question            count</a:t>
            </a:r>
            <a:endParaRPr sz="2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u="sng">
                <a:solidFill>
                  <a:schemeClr val="hlink"/>
                </a:solidFill>
                <a:hlinkClick r:id="rId4"/>
              </a:rPr>
              <a:t>table </a:t>
            </a:r>
            <a:r>
              <a:rPr lang="en-GB" sz="2800"/>
              <a:t>                          </a:t>
            </a:r>
            <a:r>
              <a:rPr lang="en-GB" sz="2800" u="sng">
                <a:solidFill>
                  <a:schemeClr val="hlink"/>
                </a:solidFill>
                <a:hlinkClick r:id="rId5"/>
              </a:rPr>
              <a:t> survey</a:t>
            </a:r>
            <a:endParaRPr sz="2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u="sng">
                <a:solidFill>
                  <a:schemeClr val="hlink"/>
                </a:solidFill>
                <a:hlinkClick r:id="rId6"/>
              </a:rPr>
              <a:t>bar graph</a:t>
            </a:r>
            <a:endParaRPr sz="2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u="sng">
                <a:solidFill>
                  <a:schemeClr val="hlink"/>
                </a:solidFill>
                <a:hlinkClick r:id="rId7"/>
              </a:rPr>
              <a:t>pictograph</a:t>
            </a:r>
            <a:endParaRPr sz="2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/>
              <a:t>Discuss words once students have shared their definition and click on hyperlinks for more information.</a:t>
            </a:r>
            <a:endParaRPr sz="2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/>
          </a:p>
        </p:txBody>
      </p:sp>
      <p:pic>
        <p:nvPicPr>
          <p:cNvPr id="116" name="Google Shape;116;p2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39100" y="1763475"/>
            <a:ext cx="2604900" cy="173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/>
          <p:nvPr/>
        </p:nvSpPr>
        <p:spPr>
          <a:xfrm>
            <a:off x="304550" y="180475"/>
            <a:ext cx="8516100" cy="46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/>
              <a:t>What are tally marks?</a:t>
            </a:r>
            <a:endParaRPr sz="2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/>
              <a:t>Why are they useful?</a:t>
            </a:r>
            <a:endParaRPr sz="2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/>
              <a:t>Using the tally marks on the next slide, what information can we gain?  </a:t>
            </a:r>
            <a:endParaRPr sz="2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/>
              <a:t>How do tally marks make</a:t>
            </a:r>
            <a:endParaRPr sz="2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/>
              <a:t>understanding information</a:t>
            </a:r>
            <a:endParaRPr sz="2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/>
              <a:t>easier?</a:t>
            </a:r>
            <a:endParaRPr sz="2300"/>
          </a:p>
        </p:txBody>
      </p:sp>
      <p:pic>
        <p:nvPicPr>
          <p:cNvPr id="122" name="Google Shape;12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6725" y="2492225"/>
            <a:ext cx="3509450" cy="265127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3"/>
          <p:cNvSpPr txBox="1"/>
          <p:nvPr/>
        </p:nvSpPr>
        <p:spPr>
          <a:xfrm>
            <a:off x="4376475" y="428625"/>
            <a:ext cx="4218600" cy="8121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1"/>
              <a:t>Tally Marks</a:t>
            </a:r>
            <a:endParaRPr sz="3500"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/>
          <p:nvPr/>
        </p:nvSpPr>
        <p:spPr>
          <a:xfrm>
            <a:off x="1095375" y="226225"/>
            <a:ext cx="6941400" cy="6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Our Class’ Favourite Dessert</a:t>
            </a:r>
            <a:endParaRPr sz="3000"/>
          </a:p>
        </p:txBody>
      </p:sp>
      <p:graphicFrame>
        <p:nvGraphicFramePr>
          <p:cNvPr id="129" name="Google Shape;129;p24"/>
          <p:cNvGraphicFramePr/>
          <p:nvPr/>
        </p:nvGraphicFramePr>
        <p:xfrm>
          <a:off x="952500" y="916850"/>
          <a:ext cx="7239000" cy="4018700"/>
        </p:xfrm>
        <a:graphic>
          <a:graphicData uri="http://schemas.openxmlformats.org/drawingml/2006/table">
            <a:tbl>
              <a:tblPr>
                <a:noFill/>
                <a:tableStyleId>{82015C4D-E8A0-4C5D-8967-63E2FD58F3E6}</a:tableStyleId>
              </a:tblPr>
              <a:tblGrid>
                <a:gridCol w="2131200"/>
                <a:gridCol w="5107800"/>
              </a:tblGrid>
              <a:tr h="1004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/>
                        <a:t>Ice-cream</a:t>
                      </a:r>
                      <a:endParaRPr sz="3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1004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/>
                        <a:t>Apple pie</a:t>
                      </a:r>
                      <a:endParaRPr sz="3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1004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/>
                        <a:t>Custard</a:t>
                      </a:r>
                      <a:endParaRPr sz="3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1004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/>
                        <a:t>Yogurt</a:t>
                      </a:r>
                      <a:endParaRPr sz="3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pic>
        <p:nvPicPr>
          <p:cNvPr id="130" name="Google Shape;13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21844" y="916844"/>
            <a:ext cx="1126326" cy="98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8169" y="916844"/>
            <a:ext cx="1126326" cy="98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21844" y="1946144"/>
            <a:ext cx="1126326" cy="98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1844" y="2975444"/>
            <a:ext cx="1126326" cy="98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5325" y="1896925"/>
            <a:ext cx="682180" cy="98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2975450"/>
            <a:ext cx="337000" cy="92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71838" y="3955519"/>
            <a:ext cx="531062" cy="98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/>
          <p:nvPr/>
        </p:nvSpPr>
        <p:spPr>
          <a:xfrm>
            <a:off x="1214450" y="345275"/>
            <a:ext cx="6369900" cy="8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/>
              <a:t>Task - Tally Marks</a:t>
            </a:r>
            <a:endParaRPr sz="4800"/>
          </a:p>
        </p:txBody>
      </p:sp>
      <p:sp>
        <p:nvSpPr>
          <p:cNvPr id="142" name="Google Shape;142;p25"/>
          <p:cNvSpPr txBox="1"/>
          <p:nvPr/>
        </p:nvSpPr>
        <p:spPr>
          <a:xfrm>
            <a:off x="809625" y="1345400"/>
            <a:ext cx="7608000" cy="26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Use tally marks to ask the students in your class one of the following questions or a question of  your own. Make sure there are not too many options for the answers.</a:t>
            </a:r>
            <a:endParaRPr sz="1800"/>
          </a:p>
        </p:txBody>
      </p:sp>
      <p:sp>
        <p:nvSpPr>
          <p:cNvPr id="143" name="Google Shape;143;p25"/>
          <p:cNvSpPr txBox="1"/>
          <p:nvPr/>
        </p:nvSpPr>
        <p:spPr>
          <a:xfrm>
            <a:off x="1545300" y="2633075"/>
            <a:ext cx="5132100" cy="22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What is your favourite pet?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Do you have a jack russell?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What is your favourite AFL team?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What is your favourite sort of writing; persuasive, informative or imaginative?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What is your favourite take-away?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What ice-cream flavour do you like the best?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What is your favourite animal?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What is your favourite dog?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What is your favourite thing to do at lunchtime at school?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/>
          <p:nvPr/>
        </p:nvSpPr>
        <p:spPr>
          <a:xfrm>
            <a:off x="320700" y="225350"/>
            <a:ext cx="3735600" cy="48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6"/>
          <p:cNvSpPr txBox="1"/>
          <p:nvPr/>
        </p:nvSpPr>
        <p:spPr>
          <a:xfrm>
            <a:off x="371400" y="270125"/>
            <a:ext cx="8407500" cy="43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/>
              <a:t>From the data collected (tally marks) interpret the results and share your findings with the class.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/>
              <a:t>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/>
              <a:t>Can you represent this data as a graph? </a:t>
            </a:r>
            <a:endParaRPr sz="2700"/>
          </a:p>
        </p:txBody>
      </p:sp>
      <p:pic>
        <p:nvPicPr>
          <p:cNvPr id="150" name="Google Shape;15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77175" y="1151050"/>
            <a:ext cx="1901725" cy="184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49119" y="3296367"/>
            <a:ext cx="2205050" cy="17394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 txBox="1"/>
          <p:nvPr/>
        </p:nvSpPr>
        <p:spPr>
          <a:xfrm>
            <a:off x="205225" y="192400"/>
            <a:ext cx="8670900" cy="47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 u="sng"/>
              <a:t>Post Assessment - Think, Share, Pair</a:t>
            </a:r>
            <a:endParaRPr sz="2900" u="sng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/>
              <a:t> </a:t>
            </a:r>
            <a:endParaRPr sz="2900"/>
          </a:p>
        </p:txBody>
      </p:sp>
      <p:graphicFrame>
        <p:nvGraphicFramePr>
          <p:cNvPr id="157" name="Google Shape;157;p27"/>
          <p:cNvGraphicFramePr/>
          <p:nvPr/>
        </p:nvGraphicFramePr>
        <p:xfrm>
          <a:off x="511400" y="1789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{82015C4D-E8A0-4C5D-8967-63E2FD58F3E6}</a:tableStyleId>
              </a:tblPr>
              <a:tblGrid>
                <a:gridCol w="929550"/>
                <a:gridCol w="929550"/>
                <a:gridCol w="929550"/>
                <a:gridCol w="929550"/>
                <a:gridCol w="929550"/>
                <a:gridCol w="929550"/>
                <a:gridCol w="929550"/>
                <a:gridCol w="929550"/>
              </a:tblGrid>
              <a:tr h="421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421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421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741B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421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741B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421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741B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B45F06"/>
                    </a:solidFill>
                  </a:tcPr>
                </a:tc>
              </a:tr>
              <a:tr h="421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741B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B45F06"/>
                    </a:solidFill>
                  </a:tcPr>
                </a:tc>
              </a:tr>
              <a:tr h="421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741B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B45F06"/>
                    </a:solidFill>
                  </a:tcPr>
                </a:tc>
              </a:tr>
            </a:tbl>
          </a:graphicData>
        </a:graphic>
      </p:graphicFrame>
      <p:sp>
        <p:nvSpPr>
          <p:cNvPr id="158" name="Google Shape;158;p27"/>
          <p:cNvSpPr txBox="1"/>
          <p:nvPr/>
        </p:nvSpPr>
        <p:spPr>
          <a:xfrm>
            <a:off x="414800" y="881450"/>
            <a:ext cx="80472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Look at your pre-assessment (slide 5). What information can you add about this graph? Can you add any new vocabulary to your ideas?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/>
        </p:nvSpPr>
        <p:spPr>
          <a:xfrm>
            <a:off x="101300" y="157575"/>
            <a:ext cx="8868900" cy="48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u="sng"/>
              <a:t>Australian Curriculum Outcomes</a:t>
            </a:r>
            <a:endParaRPr sz="2100" b="1" u="sng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</a:rPr>
              <a:t>Learning Area</a:t>
            </a:r>
            <a:r>
              <a:rPr lang="en-GB" sz="1800">
                <a:solidFill>
                  <a:schemeClr val="dk1"/>
                </a:solidFill>
              </a:rPr>
              <a:t>: </a:t>
            </a:r>
            <a:r>
              <a:rPr lang="en-GB" sz="1800"/>
              <a:t>Mathematics 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</a:rPr>
              <a:t>Strand</a:t>
            </a:r>
            <a:r>
              <a:rPr lang="en-GB" sz="1800">
                <a:solidFill>
                  <a:schemeClr val="dk1"/>
                </a:solidFill>
              </a:rPr>
              <a:t>: </a:t>
            </a:r>
            <a:r>
              <a:rPr lang="en-GB" sz="1800"/>
              <a:t>Statistics and Probability 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/>
              <a:t>Substrand</a:t>
            </a:r>
            <a:r>
              <a:rPr lang="en-GB" sz="1800"/>
              <a:t>: Data representation and interpretation 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/>
              <a:t>Level One</a:t>
            </a:r>
            <a:endParaRPr sz="1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5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Choose simple questions and gather responses and make simple inferences </a:t>
            </a:r>
            <a:r>
              <a:rPr lang="en-GB" sz="1250">
                <a:solidFill>
                  <a:srgbClr val="00629B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/>
              </a:rPr>
              <a:t>(ACMSP262 - Scootle )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5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Represent </a:t>
            </a:r>
            <a:r>
              <a:rPr lang="en-GB" sz="1250">
                <a:solidFill>
                  <a:srgbClr val="00629B"/>
                </a:solidFill>
                <a:latin typeface="Roboto"/>
                <a:ea typeface="Roboto"/>
                <a:cs typeface="Roboto"/>
                <a:sym typeface="Roboto"/>
              </a:rPr>
              <a:t>data</a:t>
            </a:r>
            <a:r>
              <a:rPr lang="en-GB" sz="125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 with objects and drawings where one object or drawing represents one </a:t>
            </a:r>
            <a:r>
              <a:rPr lang="en-GB" sz="1250">
                <a:solidFill>
                  <a:srgbClr val="00629B"/>
                </a:solidFill>
                <a:latin typeface="Roboto"/>
                <a:ea typeface="Roboto"/>
                <a:cs typeface="Roboto"/>
                <a:sym typeface="Roboto"/>
              </a:rPr>
              <a:t>data</a:t>
            </a:r>
            <a:r>
              <a:rPr lang="en-GB" sz="125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 value. Describe the displays </a:t>
            </a:r>
            <a:r>
              <a:rPr lang="en-GB" sz="1250">
                <a:solidFill>
                  <a:srgbClr val="00629B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/>
              </a:rPr>
              <a:t>(ACMSP263 - Scootle )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/>
              <a:t>Level Two </a:t>
            </a:r>
            <a:endParaRPr sz="1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5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Identify a question of interest based on one </a:t>
            </a:r>
            <a:r>
              <a:rPr lang="en-GB" sz="1250">
                <a:solidFill>
                  <a:srgbClr val="00629B"/>
                </a:solidFill>
                <a:latin typeface="Roboto"/>
                <a:ea typeface="Roboto"/>
                <a:cs typeface="Roboto"/>
                <a:sym typeface="Roboto"/>
              </a:rPr>
              <a:t>categorical variable</a:t>
            </a:r>
            <a:r>
              <a:rPr lang="en-GB" sz="125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. Gather </a:t>
            </a:r>
            <a:r>
              <a:rPr lang="en-GB" sz="1250">
                <a:solidFill>
                  <a:srgbClr val="00629B"/>
                </a:solidFill>
                <a:latin typeface="Roboto"/>
                <a:ea typeface="Roboto"/>
                <a:cs typeface="Roboto"/>
                <a:sym typeface="Roboto"/>
              </a:rPr>
              <a:t>data</a:t>
            </a:r>
            <a:r>
              <a:rPr lang="en-GB" sz="125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 relevant to the question </a:t>
            </a:r>
            <a:r>
              <a:rPr lang="en-GB" sz="1250">
                <a:solidFill>
                  <a:srgbClr val="00629B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/>
              </a:rPr>
              <a:t>(ACMSP048 - Scootle )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5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Collect, check and classify </a:t>
            </a:r>
            <a:r>
              <a:rPr lang="en-GB" sz="1250">
                <a:solidFill>
                  <a:srgbClr val="00629B"/>
                </a:solidFill>
                <a:latin typeface="Roboto"/>
                <a:ea typeface="Roboto"/>
                <a:cs typeface="Roboto"/>
                <a:sym typeface="Roboto"/>
              </a:rPr>
              <a:t>data</a:t>
            </a:r>
            <a:r>
              <a:rPr lang="en-GB" sz="125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250">
                <a:solidFill>
                  <a:srgbClr val="00629B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6"/>
              </a:rPr>
              <a:t>(ACMSP049 - Scootle )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5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Create displays of </a:t>
            </a:r>
            <a:r>
              <a:rPr lang="en-GB" sz="1250">
                <a:solidFill>
                  <a:srgbClr val="00629B"/>
                </a:solidFill>
                <a:latin typeface="Roboto"/>
                <a:ea typeface="Roboto"/>
                <a:cs typeface="Roboto"/>
                <a:sym typeface="Roboto"/>
              </a:rPr>
              <a:t>data</a:t>
            </a:r>
            <a:r>
              <a:rPr lang="en-GB" sz="125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 using lists, table and </a:t>
            </a:r>
            <a:r>
              <a:rPr lang="en-GB" sz="1250">
                <a:solidFill>
                  <a:srgbClr val="00629B"/>
                </a:solidFill>
                <a:latin typeface="Roboto"/>
                <a:ea typeface="Roboto"/>
                <a:cs typeface="Roboto"/>
                <a:sym typeface="Roboto"/>
              </a:rPr>
              <a:t>picture graphs</a:t>
            </a:r>
            <a:r>
              <a:rPr lang="en-GB" sz="125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 and interpret them </a:t>
            </a:r>
            <a:r>
              <a:rPr lang="en-GB" sz="1250">
                <a:solidFill>
                  <a:srgbClr val="00629B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7"/>
              </a:rPr>
              <a:t>(ACMSP050 - Scootle )</a:t>
            </a:r>
            <a:endParaRPr sz="2000"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841313" y="757738"/>
            <a:ext cx="2943225" cy="155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/>
        </p:nvSpPr>
        <p:spPr>
          <a:xfrm>
            <a:off x="112800" y="112800"/>
            <a:ext cx="8888400" cy="48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u="sng"/>
              <a:t>Lesson Progression</a:t>
            </a:r>
            <a:endParaRPr sz="2100" b="1" u="sng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/>
              <a:t>Slide One - Title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/>
              <a:t>Slide Two - Australian Curriculum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/>
              <a:t>Slide Three - Lesson Progression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/>
              <a:t>Slide Four - Tuning In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/>
              <a:t>Slide Five - Record thinking - pre-assessment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/>
              <a:t>Slide Six - Definition of data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/>
              <a:t>Slide Seven - Missing Information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/>
              <a:t>Slide Eight - Data Collection - pictograph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/>
              <a:t>Slide Nine - Data Collection - bar graph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/>
              <a:t>Slide Ten - Vocabulary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/>
              <a:t>Slide Eleven - Tally Marks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/>
              <a:t>Slide Twelve - Interpreting Tally Marks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/>
              <a:t>Slide Thirteen - Post Assessment</a:t>
            </a:r>
            <a:endParaRPr sz="1900"/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87819" y="2737650"/>
            <a:ext cx="2594900" cy="173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/>
        </p:nvSpPr>
        <p:spPr>
          <a:xfrm>
            <a:off x="205225" y="192400"/>
            <a:ext cx="8670900" cy="47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 u="sng"/>
              <a:t> Tuning In - Think, Share, Pair</a:t>
            </a:r>
            <a:endParaRPr sz="2900" u="sng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/>
              <a:t>Tell us everything you can about this image. </a:t>
            </a:r>
            <a:endParaRPr sz="2900"/>
          </a:p>
        </p:txBody>
      </p:sp>
      <p:graphicFrame>
        <p:nvGraphicFramePr>
          <p:cNvPr id="74" name="Google Shape;74;p16"/>
          <p:cNvGraphicFramePr/>
          <p:nvPr/>
        </p:nvGraphicFramePr>
        <p:xfrm>
          <a:off x="511400" y="1789375"/>
          <a:ext cx="7436400" cy="2949625"/>
        </p:xfrm>
        <a:graphic>
          <a:graphicData uri="http://schemas.openxmlformats.org/drawingml/2006/table">
            <a:tbl>
              <a:tblPr>
                <a:noFill/>
                <a:tableStyleId>{82015C4D-E8A0-4C5D-8967-63E2FD58F3E6}</a:tableStyleId>
              </a:tblPr>
              <a:tblGrid>
                <a:gridCol w="929550"/>
                <a:gridCol w="929550"/>
                <a:gridCol w="929550"/>
                <a:gridCol w="929550"/>
                <a:gridCol w="929550"/>
                <a:gridCol w="929550"/>
                <a:gridCol w="929550"/>
                <a:gridCol w="929550"/>
              </a:tblGrid>
              <a:tr h="421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421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421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741B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421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741B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421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741B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B45F06"/>
                    </a:solidFill>
                  </a:tcPr>
                </a:tc>
              </a:tr>
              <a:tr h="421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741B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B45F06"/>
                    </a:solidFill>
                  </a:tcPr>
                </a:tc>
              </a:tr>
              <a:tr h="421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741B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B45F0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/>
        </p:nvSpPr>
        <p:spPr>
          <a:xfrm>
            <a:off x="179575" y="166750"/>
            <a:ext cx="8811900" cy="47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80" name="Google Shape;80;p17"/>
          <p:cNvGraphicFramePr/>
          <p:nvPr/>
        </p:nvGraphicFramePr>
        <p:xfrm>
          <a:off x="159475" y="507725"/>
          <a:ext cx="8736650" cy="4875990"/>
        </p:xfrm>
        <a:graphic>
          <a:graphicData uri="http://schemas.openxmlformats.org/drawingml/2006/table">
            <a:tbl>
              <a:tblPr>
                <a:noFill/>
                <a:tableStyleId>{82015C4D-E8A0-4C5D-8967-63E2FD58F3E6}</a:tableStyleId>
              </a:tblPr>
              <a:tblGrid>
                <a:gridCol w="2162125"/>
                <a:gridCol w="6574525"/>
              </a:tblGrid>
              <a:tr h="852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Think, Pair, Share, Square - Group 1</a:t>
                      </a:r>
                      <a:endParaRPr sz="1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94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dk1"/>
                          </a:solidFill>
                        </a:rPr>
                        <a:t>Think, Pair, Share, Square - Group 2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94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dk1"/>
                          </a:solidFill>
                        </a:rPr>
                        <a:t>Think, Pair, Share, Square - Group 3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94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dk1"/>
                          </a:solidFill>
                        </a:rPr>
                        <a:t>Think, Pair, Share, Square - Group 4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94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chemeClr val="dk1"/>
                          </a:solidFill>
                        </a:rPr>
                        <a:t>Think, Pair, Share, Square - Group 5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81" name="Google Shape;81;p17"/>
          <p:cNvSpPr txBox="1"/>
          <p:nvPr/>
        </p:nvSpPr>
        <p:spPr>
          <a:xfrm>
            <a:off x="410450" y="102025"/>
            <a:ext cx="8234700" cy="5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Pre-Assessment:  What do you know?</a:t>
            </a:r>
            <a:endParaRPr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8" descr="data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75" y="75425"/>
            <a:ext cx="4110961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8"/>
          <p:cNvSpPr txBox="1"/>
          <p:nvPr/>
        </p:nvSpPr>
        <p:spPr>
          <a:xfrm>
            <a:off x="4762875" y="368925"/>
            <a:ext cx="3908100" cy="34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6699FF"/>
                </a:solidFill>
                <a:latin typeface="Verdana"/>
                <a:ea typeface="Verdana"/>
                <a:cs typeface="Verdana"/>
                <a:sym typeface="Verdana"/>
              </a:rPr>
              <a:t>data</a:t>
            </a:r>
            <a:endParaRPr b="1">
              <a:solidFill>
                <a:srgbClr val="6699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• data is a collection of information</a:t>
            </a:r>
            <a:endParaRPr sz="1100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gathered by observation, questioning or measurement.</a:t>
            </a:r>
            <a:endParaRPr sz="1100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• data is often organised in graphs or charts for analysis and</a:t>
            </a:r>
            <a:endParaRPr sz="1100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may include facts, numbers or measurements.</a:t>
            </a:r>
            <a:endParaRPr sz="1100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8" name="Google Shape;88;p18"/>
          <p:cNvSpPr txBox="1"/>
          <p:nvPr/>
        </p:nvSpPr>
        <p:spPr>
          <a:xfrm>
            <a:off x="4656075" y="3809525"/>
            <a:ext cx="4232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From Jenny Eather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4"/>
              </a:rPr>
              <a:t>http://www.amathsdictionaryforkids.com/qr/d/data.html</a:t>
            </a:r>
            <a:r>
              <a:rPr lang="en-GB"/>
              <a:t>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" name="Google Shape;93;p19"/>
          <p:cNvGraphicFramePr/>
          <p:nvPr/>
        </p:nvGraphicFramePr>
        <p:xfrm>
          <a:off x="708800" y="2072000"/>
          <a:ext cx="7239000" cy="2773470"/>
        </p:xfrm>
        <a:graphic>
          <a:graphicData uri="http://schemas.openxmlformats.org/drawingml/2006/table">
            <a:tbl>
              <a:tblPr>
                <a:noFill/>
                <a:tableStyleId>{82015C4D-E8A0-4C5D-8967-63E2FD58F3E6}</a:tableStyleId>
              </a:tblPr>
              <a:tblGrid>
                <a:gridCol w="904875"/>
                <a:gridCol w="904875"/>
                <a:gridCol w="904875"/>
                <a:gridCol w="904875"/>
                <a:gridCol w="904875"/>
                <a:gridCol w="904875"/>
                <a:gridCol w="904875"/>
                <a:gridCol w="904875"/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741B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741B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741B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B45F0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741B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B45F0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741B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B45F06"/>
                    </a:solidFill>
                  </a:tcPr>
                </a:tc>
              </a:tr>
            </a:tbl>
          </a:graphicData>
        </a:graphic>
      </p:graphicFrame>
      <p:sp>
        <p:nvSpPr>
          <p:cNvPr id="94" name="Google Shape;94;p19"/>
          <p:cNvSpPr txBox="1"/>
          <p:nvPr/>
        </p:nvSpPr>
        <p:spPr>
          <a:xfrm>
            <a:off x="384800" y="243700"/>
            <a:ext cx="8388600" cy="12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/>
              <a:t>  What was missing from this graph below to help us understand (interpret) the data that was collected?  </a:t>
            </a:r>
            <a:endParaRPr sz="23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/>
          <p:nvPr/>
        </p:nvSpPr>
        <p:spPr>
          <a:xfrm>
            <a:off x="282175" y="269350"/>
            <a:ext cx="8606700" cy="47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/>
              <a:t>Pictograph with Students</a:t>
            </a:r>
            <a:endParaRPr sz="2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/>
          </a:p>
        </p:txBody>
      </p:sp>
      <p:pic>
        <p:nvPicPr>
          <p:cNvPr id="100" name="Google Shape;10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420" y="771625"/>
            <a:ext cx="2621375" cy="196747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0"/>
          <p:cNvSpPr txBox="1"/>
          <p:nvPr/>
        </p:nvSpPr>
        <p:spPr>
          <a:xfrm>
            <a:off x="3973000" y="1226775"/>
            <a:ext cx="4828500" cy="3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month were you born?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Line up in a single file in the months you were born.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Ensure lines are straight and you can see all students.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Take a photo and upload to a TV or computer that all students can see.</a:t>
            </a:r>
            <a:endParaRPr/>
          </a:p>
        </p:txBody>
      </p:sp>
      <p:pic>
        <p:nvPicPr>
          <p:cNvPr id="102" name="Google Shape;10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8368" y="157575"/>
            <a:ext cx="2317500" cy="139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0375" y="3306173"/>
            <a:ext cx="2621375" cy="1747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" name="Google Shape;108;p21"/>
          <p:cNvGraphicFramePr/>
          <p:nvPr/>
        </p:nvGraphicFramePr>
        <p:xfrm>
          <a:off x="859150" y="1092000"/>
          <a:ext cx="7239050" cy="3169680"/>
        </p:xfrm>
        <a:graphic>
          <a:graphicData uri="http://schemas.openxmlformats.org/drawingml/2006/table">
            <a:tbl>
              <a:tblPr>
                <a:noFill/>
                <a:tableStyleId>{82015C4D-E8A0-4C5D-8967-63E2FD58F3E6}</a:tableStyleId>
              </a:tblPr>
              <a:tblGrid>
                <a:gridCol w="556850"/>
                <a:gridCol w="556850"/>
                <a:gridCol w="556850"/>
                <a:gridCol w="556850"/>
                <a:gridCol w="556850"/>
                <a:gridCol w="556850"/>
                <a:gridCol w="556850"/>
                <a:gridCol w="556850"/>
                <a:gridCol w="556850"/>
                <a:gridCol w="556850"/>
                <a:gridCol w="556850"/>
                <a:gridCol w="556850"/>
                <a:gridCol w="556850"/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7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6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5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4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E0666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Jan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Feb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Mar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Apr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May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Jun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Jul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Aug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Sep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Oct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Nov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Dec</a:t>
                      </a:r>
                      <a:endParaRPr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109" name="Google Shape;109;p21"/>
          <p:cNvSpPr txBox="1"/>
          <p:nvPr/>
        </p:nvSpPr>
        <p:spPr>
          <a:xfrm>
            <a:off x="1509325" y="320700"/>
            <a:ext cx="5493900" cy="7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b="1"/>
              <a:t>Birth Months.</a:t>
            </a:r>
            <a:endParaRPr sz="19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/>
              <a:t>An example of what your graph may look like. </a:t>
            </a:r>
            <a:endParaRPr sz="1900"/>
          </a:p>
        </p:txBody>
      </p:sp>
      <p:sp>
        <p:nvSpPr>
          <p:cNvPr id="110" name="Google Shape;110;p21"/>
          <p:cNvSpPr txBox="1"/>
          <p:nvPr/>
        </p:nvSpPr>
        <p:spPr>
          <a:xfrm>
            <a:off x="2612575" y="4580975"/>
            <a:ext cx="3051000" cy="2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Key: 1 square = 1 student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704</Words>
  <Application>Microsoft Office PowerPoint</Application>
  <PresentationFormat>On-screen Show (16:9)</PresentationFormat>
  <Paragraphs>137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Verdana</vt:lpstr>
      <vt:lpstr>Roboto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</dc:creator>
  <cp:lastModifiedBy>Gary</cp:lastModifiedBy>
  <cp:revision>1</cp:revision>
  <dcterms:modified xsi:type="dcterms:W3CDTF">2020-02-23T06:52:11Z</dcterms:modified>
</cp:coreProperties>
</file>