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Merriweather" panose="020B0604020202020204" charset="0"/>
      <p:regular r:id="rId28"/>
      <p:bold r:id="rId29"/>
      <p:italic r:id="rId30"/>
      <p:boldItalic r:id="rId31"/>
    </p:embeddedFont>
    <p:embeddedFont>
      <p:font typeface="Roboto" panose="020B0604020202020204" charset="0"/>
      <p:regular r:id="rId32"/>
      <p:bold r:id="rId33"/>
      <p:italic r:id="rId34"/>
      <p:boldItalic r:id="rId35"/>
    </p:embeddedFont>
    <p:embeddedFont>
      <p:font typeface="Verdana" panose="020B0604030504040204" pitchFamily="34" charset="0"/>
      <p:regular r:id="rId36"/>
      <p:bold r:id="rId37"/>
      <p:italic r:id="rId38"/>
      <p:boldItalic r:id="rId39"/>
    </p:embeddedFont>
    <p:embeddedFont>
      <p:font typeface="Calibri" panose="020F050202020403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659B24-D311-4F07-AF99-DFEFECB6AAF6}">
  <a:tblStyle styleId="{BC659B24-D311-4F07-AF99-DFEFECB6AAF6}" styleName="Table_0">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2200557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653a318286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653a318286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653a318286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653a318286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653a318286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653a318286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6f59dba48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6f59dba48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653a318286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653a318286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6f59dba48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6f59dba48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6f59dba48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6f59dba48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653a318286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653a318286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53a318286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53a318286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6f59dba48f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6f59dba48f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6f4dfdc5c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6f4dfdc5c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6f59dba48f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6f59dba48f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6f83d3a572_0_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6f83d3a572_0_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6f83d3a572_0_4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6f83d3a572_0_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6f83d3a572_0_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6f83d3a572_0_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6f83d3a572_0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6f83d3a572_0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6f83d3a572_0_4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6f83d3a572_0_4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6f83d3a572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6f83d3a572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653a318286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653a318286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653a31828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653a31828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6f4dfdc5ca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6f4dfdc5c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53a318286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653a31828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653a31828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653a31828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653a31828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653a31828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encyclopedia.kids.net.au/page/ph/Phrase"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hyperlink" Target="http://www.fcrr.org/documents/sca/G2-3/2-3Fluency_3_Phrases.pdf" TargetMode="External"/><Relationship Id="rId4" Type="http://schemas.openxmlformats.org/officeDocument/2006/relationships/hyperlink" Target="http://www.fcrr.org/documents/sca/G4-5/45FPartTwo_Phrases.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s://www.outofthisworldliteracy.com/the-6-characterisitcs/"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hyperlink" Target="https://www.englishclub.com/pronunciation/sentence-stress.ht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commonsense.org/education/lesson-plans/its-not-what-you-say-its-how-you-say-it-sentence-stress"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www.vocabulary.com/dictionary/intonation"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hyperlink" Target="https://www.youtube.com/watch?v=xjtPMiumixA&amp;list=RDxjtPMiumixA&amp;start_radio=1&amp;t=109" TargetMode="External"/><Relationship Id="rId4" Type="http://schemas.openxmlformats.org/officeDocument/2006/relationships/hyperlink" Target="https://www.ttms.org/say_about_a_book/expression_equals_comprehension.htm"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readingrockets.org/strategies/readers_theater" TargetMode="External"/><Relationship Id="rId3" Type="http://schemas.openxmlformats.org/officeDocument/2006/relationships/hyperlink" Target="http://www.teachingheart.net/readerstheater.htm" TargetMode="External"/><Relationship Id="rId7" Type="http://schemas.openxmlformats.org/officeDocument/2006/relationships/hyperlink" Target="http://www.aaronshep.com/rt/RTE.html"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hyperlink" Target="https://www.superteacherworksheets.com/readers-theater.html" TargetMode="External"/><Relationship Id="rId5" Type="http://schemas.openxmlformats.org/officeDocument/2006/relationships/hyperlink" Target="http://www.thebestclass.org/rtscripts.html" TargetMode="External"/><Relationship Id="rId4" Type="http://schemas.openxmlformats.org/officeDocument/2006/relationships/hyperlink" Target="https://www.thewiseowlfactory.com/readers-theater-free/"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https://blog.allaboutlearningpress.com/child-reads-too-fast/"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hyperlink" Target="https://fcrr.org/documents/sca/G4-5/45FPartOne_Word_Parts.pdf"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hyperlink" Target="https://fcrr.org/documents/sca/G2-3/2-3Fluency_1_Letter_Sound_Correspondence.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8" Type="http://schemas.openxmlformats.org/officeDocument/2006/relationships/hyperlink" Target="https://www.lewispalmer.org/cms/lib010/CO01900635/Centricity/Domain/1063/Fluency%20Passages.pdf" TargetMode="External"/><Relationship Id="rId3" Type="http://schemas.openxmlformats.org/officeDocument/2006/relationships/hyperlink" Target="http://www.idealconsultingservices.com/FORMS/Data%20Meeting%20Forms/Fluency_Level_2_Passages.pdf" TargetMode="External"/><Relationship Id="rId7" Type="http://schemas.openxmlformats.org/officeDocument/2006/relationships/hyperlink" Target="http://www.fcrr.org/resources/resources_sca_4-5.html" TargetMode="External"/><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hyperlink" Target="http://www.fcrr.org/resources/resources_sca_2-3.html" TargetMode="External"/><Relationship Id="rId5" Type="http://schemas.openxmlformats.org/officeDocument/2006/relationships/hyperlink" Target="http://www.fcrr.org/resources/resources_sca_k-1.html" TargetMode="External"/><Relationship Id="rId4" Type="http://schemas.openxmlformats.org/officeDocument/2006/relationships/hyperlink" Target="https://www.fusd1.org/cms/lib03/AZ01001113/Centricity/Domain/375/Fluency%20Practice.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s://www.twinword.com/ideas/graph/"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J-fj9_CtTNM"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www.ntschools.org/cms/lib/NY19000908/Centricity/Domain/748/punctuation%20italics%20reading%20act.pdf"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981325" y="1930400"/>
            <a:ext cx="5589000" cy="866700"/>
          </a:xfrm>
          <a:prstGeom prst="rect">
            <a:avLst/>
          </a:prstGeom>
          <a:solidFill>
            <a:srgbClr val="D9D9D9"/>
          </a:solidFill>
        </p:spPr>
        <p:txBody>
          <a:bodyPr spcFirstLastPara="1" wrap="square" lIns="91425" tIns="91425" rIns="91425" bIns="91425" anchor="b" anchorCtr="0">
            <a:noAutofit/>
          </a:bodyPr>
          <a:lstStyle/>
          <a:p>
            <a:pPr marL="0" lvl="0" indent="0" algn="l" rtl="0">
              <a:spcBef>
                <a:spcPts val="0"/>
              </a:spcBef>
              <a:spcAft>
                <a:spcPts val="0"/>
              </a:spcAft>
              <a:buNone/>
            </a:pPr>
            <a:r>
              <a:rPr lang="en-GB"/>
              <a:t>Reading - Fluency </a:t>
            </a:r>
            <a:endParaRPr/>
          </a:p>
        </p:txBody>
      </p:sp>
      <p:sp>
        <p:nvSpPr>
          <p:cNvPr id="55" name="Google Shape;55;p13"/>
          <p:cNvSpPr txBox="1">
            <a:spLocks noGrp="1"/>
          </p:cNvSpPr>
          <p:nvPr>
            <p:ph type="subTitle" idx="1"/>
          </p:nvPr>
        </p:nvSpPr>
        <p:spPr>
          <a:xfrm>
            <a:off x="2266825" y="2845625"/>
            <a:ext cx="4464600" cy="2041500"/>
          </a:xfrm>
          <a:prstGeom prst="rect">
            <a:avLst/>
          </a:prstGeom>
          <a:solidFill>
            <a:srgbClr val="EFEFEF"/>
          </a:solidFill>
        </p:spPr>
        <p:txBody>
          <a:bodyPr spcFirstLastPara="1" wrap="square" lIns="91425" tIns="91425" rIns="91425" bIns="91425" anchor="t" anchorCtr="0">
            <a:noAutofit/>
          </a:bodyPr>
          <a:lstStyle/>
          <a:p>
            <a:pPr marL="0" lvl="0" indent="0" algn="ctr" rtl="0">
              <a:spcBef>
                <a:spcPts val="0"/>
              </a:spcBef>
              <a:spcAft>
                <a:spcPts val="0"/>
              </a:spcAft>
              <a:buNone/>
            </a:pPr>
            <a:r>
              <a:rPr lang="en-GB" sz="1800" dirty="0"/>
              <a:t>A series of mini-lessons on the six components of becoming a fluent reader.</a:t>
            </a:r>
            <a:endParaRPr sz="1800" dirty="0"/>
          </a:p>
          <a:p>
            <a:pPr marL="0" lvl="0" indent="0" algn="ctr" rtl="0">
              <a:spcBef>
                <a:spcPts val="0"/>
              </a:spcBef>
              <a:spcAft>
                <a:spcPts val="0"/>
              </a:spcAft>
              <a:buNone/>
            </a:pPr>
            <a:r>
              <a:rPr lang="en-GB" sz="1500" dirty="0"/>
              <a:t>Pausing</a:t>
            </a:r>
            <a:endParaRPr sz="1500" dirty="0"/>
          </a:p>
          <a:p>
            <a:pPr marL="0" lvl="0" indent="0" algn="ctr" rtl="0">
              <a:spcBef>
                <a:spcPts val="0"/>
              </a:spcBef>
              <a:spcAft>
                <a:spcPts val="0"/>
              </a:spcAft>
              <a:buNone/>
            </a:pPr>
            <a:r>
              <a:rPr lang="en-GB" sz="1500" dirty="0" smtClean="0"/>
              <a:t>Phrasing</a:t>
            </a:r>
            <a:endParaRPr sz="1500" dirty="0"/>
          </a:p>
          <a:p>
            <a:pPr marL="0" lvl="0" indent="0" algn="ctr" rtl="0">
              <a:spcBef>
                <a:spcPts val="0"/>
              </a:spcBef>
              <a:spcAft>
                <a:spcPts val="0"/>
              </a:spcAft>
              <a:buNone/>
            </a:pPr>
            <a:r>
              <a:rPr lang="en-GB" sz="1500" dirty="0"/>
              <a:t>Stress</a:t>
            </a:r>
            <a:endParaRPr sz="1500" dirty="0"/>
          </a:p>
          <a:p>
            <a:pPr marL="0" lvl="0" indent="0" algn="ctr" rtl="0">
              <a:spcBef>
                <a:spcPts val="0"/>
              </a:spcBef>
              <a:spcAft>
                <a:spcPts val="0"/>
              </a:spcAft>
              <a:buNone/>
            </a:pPr>
            <a:r>
              <a:rPr lang="en-GB" sz="1500" dirty="0"/>
              <a:t>Expression</a:t>
            </a:r>
            <a:endParaRPr sz="1500" dirty="0"/>
          </a:p>
          <a:p>
            <a:pPr marL="0" lvl="0" indent="0" algn="ctr" rtl="0">
              <a:spcBef>
                <a:spcPts val="0"/>
              </a:spcBef>
              <a:spcAft>
                <a:spcPts val="0"/>
              </a:spcAft>
              <a:buNone/>
            </a:pPr>
            <a:r>
              <a:rPr lang="en-GB" sz="1500" dirty="0"/>
              <a:t>Rate</a:t>
            </a:r>
            <a:endParaRPr sz="1500" dirty="0"/>
          </a:p>
          <a:p>
            <a:pPr marL="0" lvl="0" indent="0" algn="ctr" rtl="0">
              <a:spcBef>
                <a:spcPts val="0"/>
              </a:spcBef>
              <a:spcAft>
                <a:spcPts val="0"/>
              </a:spcAft>
              <a:buNone/>
            </a:pPr>
            <a:r>
              <a:rPr lang="en-GB" sz="1500" dirty="0"/>
              <a:t>Integration</a:t>
            </a:r>
            <a:endParaRPr sz="1500" dirty="0"/>
          </a:p>
          <a:p>
            <a:pPr marL="0" lvl="0" indent="0" algn="ctr" rtl="0">
              <a:spcBef>
                <a:spcPts val="0"/>
              </a:spcBef>
              <a:spcAft>
                <a:spcPts val="0"/>
              </a:spcAft>
              <a:buNone/>
            </a:pPr>
            <a:endParaRPr sz="1800" dirty="0"/>
          </a:p>
        </p:txBody>
      </p:sp>
      <p:pic>
        <p:nvPicPr>
          <p:cNvPr id="56" name="Google Shape;56;p13"/>
          <p:cNvPicPr preferRelativeResize="0"/>
          <p:nvPr/>
        </p:nvPicPr>
        <p:blipFill>
          <a:blip r:embed="rId3">
            <a:alphaModFix/>
          </a:blip>
          <a:stretch>
            <a:fillRect/>
          </a:stretch>
        </p:blipFill>
        <p:spPr>
          <a:xfrm>
            <a:off x="152400" y="2742375"/>
            <a:ext cx="2041600" cy="2041600"/>
          </a:xfrm>
          <a:prstGeom prst="rect">
            <a:avLst/>
          </a:prstGeom>
          <a:noFill/>
          <a:ln>
            <a:noFill/>
          </a:ln>
        </p:spPr>
      </p:pic>
      <p:pic>
        <p:nvPicPr>
          <p:cNvPr id="57" name="Google Shape;57;p13"/>
          <p:cNvPicPr preferRelativeResize="0"/>
          <p:nvPr/>
        </p:nvPicPr>
        <p:blipFill>
          <a:blip r:embed="rId4">
            <a:alphaModFix/>
          </a:blip>
          <a:stretch>
            <a:fillRect/>
          </a:stretch>
        </p:blipFill>
        <p:spPr>
          <a:xfrm>
            <a:off x="152400" y="152400"/>
            <a:ext cx="2610298" cy="1625600"/>
          </a:xfrm>
          <a:prstGeom prst="rect">
            <a:avLst/>
          </a:prstGeom>
          <a:noFill/>
          <a:ln>
            <a:noFill/>
          </a:ln>
        </p:spPr>
      </p:pic>
      <p:pic>
        <p:nvPicPr>
          <p:cNvPr id="58" name="Google Shape;58;p13"/>
          <p:cNvPicPr preferRelativeResize="0"/>
          <p:nvPr/>
        </p:nvPicPr>
        <p:blipFill>
          <a:blip r:embed="rId5">
            <a:alphaModFix/>
          </a:blip>
          <a:stretch>
            <a:fillRect/>
          </a:stretch>
        </p:blipFill>
        <p:spPr>
          <a:xfrm>
            <a:off x="6473500" y="69050"/>
            <a:ext cx="2571750" cy="5143501"/>
          </a:xfrm>
          <a:prstGeom prst="rect">
            <a:avLst/>
          </a:prstGeom>
          <a:noFill/>
          <a:ln>
            <a:noFill/>
          </a:ln>
        </p:spPr>
      </p:pic>
      <p:sp>
        <p:nvSpPr>
          <p:cNvPr id="59" name="Google Shape;59;p13"/>
          <p:cNvSpPr txBox="1"/>
          <p:nvPr/>
        </p:nvSpPr>
        <p:spPr>
          <a:xfrm>
            <a:off x="1576425" y="4844325"/>
            <a:ext cx="2301300" cy="36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9900FF"/>
                </a:solidFill>
              </a:rPr>
              <a:t>By Jenny Graham</a:t>
            </a:r>
            <a:endParaRPr>
              <a:solidFill>
                <a:srgbClr val="9900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130"/>
        <p:cNvGrpSpPr/>
        <p:nvPr/>
      </p:nvGrpSpPr>
      <p:grpSpPr>
        <a:xfrm>
          <a:off x="0" y="0"/>
          <a:ext cx="0" cy="0"/>
          <a:chOff x="0" y="0"/>
          <a:chExt cx="0" cy="0"/>
        </a:xfrm>
      </p:grpSpPr>
      <p:sp>
        <p:nvSpPr>
          <p:cNvPr id="131" name="Google Shape;131;p22"/>
          <p:cNvSpPr txBox="1"/>
          <p:nvPr/>
        </p:nvSpPr>
        <p:spPr>
          <a:xfrm>
            <a:off x="215900" y="241300"/>
            <a:ext cx="8712300" cy="464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22"/>
          <p:cNvSpPr txBox="1"/>
          <p:nvPr/>
        </p:nvSpPr>
        <p:spPr>
          <a:xfrm>
            <a:off x="469900" y="183350"/>
            <a:ext cx="7640100" cy="47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Ask a student or all students to read the following passage taken directly from the first page of Charlotte’s Web written by E.B. </a:t>
            </a:r>
            <a:r>
              <a:rPr lang="en-GB" dirty="0" smtClean="0">
                <a:solidFill>
                  <a:schemeClr val="dk1"/>
                </a:solidFill>
              </a:rPr>
              <a:t>White…</a:t>
            </a:r>
            <a:endParaRPr dirty="0">
              <a:solidFill>
                <a:schemeClr val="dk1"/>
              </a:solidFill>
            </a:endParaRPr>
          </a:p>
          <a:p>
            <a:pPr marL="0" lvl="0" indent="0" algn="l" rtl="0">
              <a:spcBef>
                <a:spcPts val="0"/>
              </a:spcBef>
              <a:spcAft>
                <a:spcPts val="0"/>
              </a:spcAft>
              <a:buClr>
                <a:schemeClr val="dk1"/>
              </a:buClr>
              <a:buSzPts val="1100"/>
              <a:buFont typeface="Arial"/>
              <a:buNone/>
            </a:pPr>
            <a:endParaRPr sz="900" dirty="0">
              <a:solidFill>
                <a:schemeClr val="dk1"/>
              </a:solidFill>
            </a:endParaRPr>
          </a:p>
          <a:p>
            <a:pPr marL="0" lvl="0" indent="0" algn="l" rtl="0">
              <a:spcBef>
                <a:spcPts val="0"/>
              </a:spcBef>
              <a:spcAft>
                <a:spcPts val="0"/>
              </a:spcAft>
              <a:buClr>
                <a:schemeClr val="dk1"/>
              </a:buClr>
              <a:buSzPts val="1100"/>
              <a:buFont typeface="Arial"/>
              <a:buNone/>
            </a:pPr>
            <a:r>
              <a:rPr lang="en-GB" dirty="0" smtClean="0">
                <a:solidFill>
                  <a:schemeClr val="dk1"/>
                </a:solidFill>
              </a:rPr>
              <a:t>“</a:t>
            </a:r>
            <a:r>
              <a:rPr lang="en-GB" dirty="0">
                <a:solidFill>
                  <a:schemeClr val="dk1"/>
                </a:solidFill>
              </a:rPr>
              <a:t>Where’s Papa going with that axe?” said Fern to her mother as they were setting the table for breakfast. </a:t>
            </a:r>
            <a:endParaRPr lang="en-GB" dirty="0" smtClean="0">
              <a:solidFill>
                <a:schemeClr val="dk1"/>
              </a:solidFill>
            </a:endParaRPr>
          </a:p>
          <a:p>
            <a:pPr marL="0" lvl="0" indent="0" algn="l" rtl="0">
              <a:spcBef>
                <a:spcPts val="0"/>
              </a:spcBef>
              <a:spcAft>
                <a:spcPts val="0"/>
              </a:spcAft>
              <a:buClr>
                <a:schemeClr val="dk1"/>
              </a:buClr>
              <a:buSzPts val="1100"/>
              <a:buFont typeface="Arial"/>
              <a:buNone/>
            </a:pPr>
            <a:endParaRPr sz="900"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“Out to the </a:t>
            </a:r>
            <a:r>
              <a:rPr lang="en-GB" dirty="0" err="1">
                <a:solidFill>
                  <a:schemeClr val="dk1"/>
                </a:solidFill>
              </a:rPr>
              <a:t>hoghouse</a:t>
            </a:r>
            <a:r>
              <a:rPr lang="en-GB" dirty="0">
                <a:solidFill>
                  <a:schemeClr val="dk1"/>
                </a:solidFill>
              </a:rPr>
              <a:t>,” replied Mrs Arable.  “Some pigs were born last night.”</a:t>
            </a:r>
            <a:endParaRPr dirty="0">
              <a:solidFill>
                <a:schemeClr val="dk1"/>
              </a:solidFill>
            </a:endParaRPr>
          </a:p>
          <a:p>
            <a:pPr marL="0" lvl="0" indent="0" algn="l" rtl="0">
              <a:spcBef>
                <a:spcPts val="0"/>
              </a:spcBef>
              <a:spcAft>
                <a:spcPts val="0"/>
              </a:spcAft>
              <a:buClr>
                <a:schemeClr val="dk1"/>
              </a:buClr>
              <a:buSzPts val="1100"/>
              <a:buFont typeface="Arial"/>
              <a:buNone/>
            </a:pPr>
            <a:endParaRPr lang="en-GB" sz="1000" dirty="0" smtClean="0">
              <a:solidFill>
                <a:schemeClr val="dk1"/>
              </a:solidFill>
            </a:endParaRPr>
          </a:p>
          <a:p>
            <a:pPr marL="0" lvl="0" indent="0" algn="l" rtl="0">
              <a:spcBef>
                <a:spcPts val="0"/>
              </a:spcBef>
              <a:spcAft>
                <a:spcPts val="0"/>
              </a:spcAft>
              <a:buClr>
                <a:schemeClr val="dk1"/>
              </a:buClr>
              <a:buSzPts val="1100"/>
              <a:buFont typeface="Arial"/>
              <a:buNone/>
            </a:pPr>
            <a:r>
              <a:rPr lang="en-GB" dirty="0" smtClean="0">
                <a:solidFill>
                  <a:schemeClr val="dk1"/>
                </a:solidFill>
              </a:rPr>
              <a:t>“</a:t>
            </a:r>
            <a:r>
              <a:rPr lang="en-GB" dirty="0">
                <a:solidFill>
                  <a:schemeClr val="dk1"/>
                </a:solidFill>
              </a:rPr>
              <a:t>I don’t see why  he needs an axe,” continued Fern, who was only eight.</a:t>
            </a:r>
            <a:endParaRPr dirty="0">
              <a:solidFill>
                <a:schemeClr val="dk1"/>
              </a:solidFill>
            </a:endParaRPr>
          </a:p>
          <a:p>
            <a:pPr marL="0" lvl="0" indent="0" algn="l" rtl="0">
              <a:spcBef>
                <a:spcPts val="0"/>
              </a:spcBef>
              <a:spcAft>
                <a:spcPts val="0"/>
              </a:spcAft>
              <a:buClr>
                <a:schemeClr val="dk1"/>
              </a:buClr>
              <a:buSzPts val="1100"/>
              <a:buFont typeface="Arial"/>
              <a:buNone/>
            </a:pPr>
            <a:endParaRPr lang="en-GB" sz="1000" dirty="0" smtClean="0">
              <a:solidFill>
                <a:schemeClr val="dk1"/>
              </a:solidFill>
            </a:endParaRPr>
          </a:p>
          <a:p>
            <a:pPr marL="0" lvl="0" indent="0" algn="l" rtl="0">
              <a:spcBef>
                <a:spcPts val="0"/>
              </a:spcBef>
              <a:spcAft>
                <a:spcPts val="0"/>
              </a:spcAft>
              <a:buClr>
                <a:schemeClr val="dk1"/>
              </a:buClr>
              <a:buSzPts val="1100"/>
              <a:buFont typeface="Arial"/>
              <a:buNone/>
            </a:pPr>
            <a:r>
              <a:rPr lang="en-GB" dirty="0" smtClean="0">
                <a:solidFill>
                  <a:schemeClr val="dk1"/>
                </a:solidFill>
              </a:rPr>
              <a:t>“</a:t>
            </a:r>
            <a:r>
              <a:rPr lang="en-GB" dirty="0">
                <a:solidFill>
                  <a:schemeClr val="dk1"/>
                </a:solidFill>
              </a:rPr>
              <a:t>Well,” said her mother, “one of the pigs is a runt. It’s very small and weak, and it will never amount to anything.  So your father has decided to do away with it.”</a:t>
            </a:r>
            <a:endParaRPr dirty="0">
              <a:solidFill>
                <a:schemeClr val="dk1"/>
              </a:solidFill>
            </a:endParaRPr>
          </a:p>
          <a:p>
            <a:pPr marL="0" lvl="0" indent="0" algn="l" rtl="0">
              <a:spcBef>
                <a:spcPts val="0"/>
              </a:spcBef>
              <a:spcAft>
                <a:spcPts val="0"/>
              </a:spcAft>
              <a:buClr>
                <a:schemeClr val="dk1"/>
              </a:buClr>
              <a:buSzPts val="1100"/>
              <a:buFont typeface="Arial"/>
              <a:buNone/>
            </a:pPr>
            <a:endParaRPr lang="en-GB" sz="1050" dirty="0" smtClean="0">
              <a:solidFill>
                <a:schemeClr val="dk1"/>
              </a:solidFill>
            </a:endParaRPr>
          </a:p>
          <a:p>
            <a:pPr marL="0" lvl="0" indent="0" algn="l" rtl="0">
              <a:spcBef>
                <a:spcPts val="0"/>
              </a:spcBef>
              <a:spcAft>
                <a:spcPts val="0"/>
              </a:spcAft>
              <a:buClr>
                <a:schemeClr val="dk1"/>
              </a:buClr>
              <a:buSzPts val="1100"/>
              <a:buFont typeface="Arial"/>
              <a:buNone/>
            </a:pPr>
            <a:r>
              <a:rPr lang="en-GB" dirty="0" smtClean="0">
                <a:solidFill>
                  <a:schemeClr val="dk1"/>
                </a:solidFill>
              </a:rPr>
              <a:t>“</a:t>
            </a:r>
            <a:r>
              <a:rPr lang="en-GB" dirty="0">
                <a:solidFill>
                  <a:schemeClr val="dk1"/>
                </a:solidFill>
              </a:rPr>
              <a:t>Do</a:t>
            </a:r>
            <a:r>
              <a:rPr lang="en-GB" i="1" dirty="0">
                <a:solidFill>
                  <a:schemeClr val="dk1"/>
                </a:solidFill>
              </a:rPr>
              <a:t> away</a:t>
            </a:r>
            <a:r>
              <a:rPr lang="en-GB" dirty="0">
                <a:solidFill>
                  <a:schemeClr val="dk1"/>
                </a:solidFill>
              </a:rPr>
              <a:t> with it?” shrieked Fern. “You mean</a:t>
            </a:r>
            <a:r>
              <a:rPr lang="en-GB" i="1" dirty="0">
                <a:solidFill>
                  <a:schemeClr val="dk1"/>
                </a:solidFill>
              </a:rPr>
              <a:t> kill</a:t>
            </a:r>
            <a:r>
              <a:rPr lang="en-GB" dirty="0">
                <a:solidFill>
                  <a:schemeClr val="dk1"/>
                </a:solidFill>
              </a:rPr>
              <a:t> it just because it’s smaller than the others?”</a:t>
            </a:r>
            <a:endParaRPr dirty="0">
              <a:solidFill>
                <a:schemeClr val="dk1"/>
              </a:solidFill>
            </a:endParaRPr>
          </a:p>
          <a:p>
            <a:pPr marL="0" lvl="0" indent="0" algn="l" rtl="0">
              <a:spcBef>
                <a:spcPts val="0"/>
              </a:spcBef>
              <a:spcAft>
                <a:spcPts val="0"/>
              </a:spcAft>
              <a:buClr>
                <a:schemeClr val="dk1"/>
              </a:buClr>
              <a:buSzPts val="1100"/>
              <a:buFont typeface="Arial"/>
              <a:buNone/>
            </a:pPr>
            <a:endParaRPr sz="1050" dirty="0">
              <a:solidFill>
                <a:schemeClr val="dk1"/>
              </a:solidFill>
            </a:endParaRPr>
          </a:p>
          <a:p>
            <a:pPr marL="0" lvl="0" indent="0" algn="l" rtl="0">
              <a:spcBef>
                <a:spcPts val="0"/>
              </a:spcBef>
              <a:spcAft>
                <a:spcPts val="0"/>
              </a:spcAft>
              <a:buClr>
                <a:schemeClr val="dk1"/>
              </a:buClr>
              <a:buSzPts val="1100"/>
              <a:buFont typeface="Arial"/>
              <a:buNone/>
            </a:pPr>
            <a:r>
              <a:rPr lang="en-GB" dirty="0" smtClean="0">
                <a:solidFill>
                  <a:schemeClr val="dk1"/>
                </a:solidFill>
              </a:rPr>
              <a:t>Mrs </a:t>
            </a:r>
            <a:r>
              <a:rPr lang="en-GB" dirty="0">
                <a:solidFill>
                  <a:schemeClr val="dk1"/>
                </a:solidFill>
              </a:rPr>
              <a:t>Arable put a pitcher of cream on the table. “Don’t yell, Fern!” she said. “Your father is right. The pig would probably die anyway</a:t>
            </a:r>
            <a:r>
              <a:rPr lang="en-GB" dirty="0" smtClean="0">
                <a:solidFill>
                  <a:schemeClr val="dk1"/>
                </a:solidFill>
              </a:rPr>
              <a:t>.”</a:t>
            </a:r>
          </a:p>
          <a:p>
            <a:pPr marL="0" lvl="0" indent="0" algn="l" rtl="0">
              <a:spcBef>
                <a:spcPts val="0"/>
              </a:spcBef>
              <a:spcAft>
                <a:spcPts val="0"/>
              </a:spcAft>
              <a:buClr>
                <a:schemeClr val="dk1"/>
              </a:buClr>
              <a:buSzPts val="1100"/>
              <a:buFont typeface="Arial"/>
              <a:buNone/>
            </a:pPr>
            <a:endParaRPr sz="1000" dirty="0">
              <a:solidFill>
                <a:schemeClr val="dk1"/>
              </a:solidFill>
            </a:endParaRPr>
          </a:p>
          <a:p>
            <a:pPr marL="0" lvl="0" indent="0" algn="l" rtl="0">
              <a:spcBef>
                <a:spcPts val="0"/>
              </a:spcBef>
              <a:spcAft>
                <a:spcPts val="0"/>
              </a:spcAft>
              <a:buClr>
                <a:schemeClr val="dk1"/>
              </a:buClr>
              <a:buSzPts val="1100"/>
              <a:buFont typeface="Arial"/>
              <a:buNone/>
            </a:pPr>
            <a:r>
              <a:rPr lang="en-GB" dirty="0" smtClean="0">
                <a:solidFill>
                  <a:schemeClr val="dk1"/>
                </a:solidFill>
              </a:rPr>
              <a:t>Fern </a:t>
            </a:r>
            <a:r>
              <a:rPr lang="en-GB" dirty="0">
                <a:solidFill>
                  <a:schemeClr val="dk1"/>
                </a:solidFill>
              </a:rPr>
              <a:t>pushed a chair out of the way and ran outdoors. The grass was wet and the earth smelled of springtime. Fern’s sneakers were sopping by the time she caught up with her father.</a:t>
            </a:r>
            <a:endParaRPr dirty="0">
              <a:solidFill>
                <a:schemeClr val="dk1"/>
              </a:solidFill>
            </a:endParaRPr>
          </a:p>
          <a:p>
            <a:pPr marL="0" lvl="0" indent="0" algn="l" rtl="0">
              <a:spcBef>
                <a:spcPts val="0"/>
              </a:spcBef>
              <a:spcAft>
                <a:spcPts val="0"/>
              </a:spcAft>
              <a:buClr>
                <a:schemeClr val="dk1"/>
              </a:buClr>
              <a:buSzPts val="1100"/>
              <a:buFont typeface="Arial"/>
              <a:buNone/>
            </a:pPr>
            <a:endParaRPr sz="800"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a:t>
            </a:r>
            <a:r>
              <a:rPr lang="en-GB" b="1" dirty="0">
                <a:solidFill>
                  <a:schemeClr val="dk1"/>
                </a:solidFill>
              </a:rPr>
              <a:t>note the words away and kill are in </a:t>
            </a:r>
            <a:r>
              <a:rPr lang="en-GB" b="1" dirty="0" smtClean="0">
                <a:solidFill>
                  <a:schemeClr val="dk1"/>
                </a:solidFill>
              </a:rPr>
              <a:t>italics</a:t>
            </a:r>
          </a:p>
          <a:p>
            <a:pPr marL="0" lvl="0" indent="0" algn="l" rtl="0">
              <a:spcBef>
                <a:spcPts val="0"/>
              </a:spcBef>
              <a:spcAft>
                <a:spcPts val="0"/>
              </a:spcAft>
              <a:buClr>
                <a:schemeClr val="dk1"/>
              </a:buClr>
              <a:buSzPts val="1100"/>
              <a:buFont typeface="Arial"/>
              <a:buNone/>
            </a:pPr>
            <a:endParaRPr sz="800" b="1" dirty="0">
              <a:solidFill>
                <a:schemeClr val="dk1"/>
              </a:solidFill>
            </a:endParaRPr>
          </a:p>
          <a:p>
            <a:pPr marL="0" lvl="0" indent="0" algn="ctr" rtl="0">
              <a:spcBef>
                <a:spcPts val="0"/>
              </a:spcBef>
              <a:spcAft>
                <a:spcPts val="0"/>
              </a:spcAft>
              <a:buClr>
                <a:schemeClr val="dk1"/>
              </a:buClr>
              <a:buSzPts val="1100"/>
              <a:buFont typeface="Arial"/>
              <a:buNone/>
            </a:pPr>
            <a:r>
              <a:rPr lang="en-GB" dirty="0" smtClean="0">
                <a:solidFill>
                  <a:schemeClr val="dk1"/>
                </a:solidFill>
              </a:rPr>
              <a:t>Discuss </a:t>
            </a:r>
            <a:r>
              <a:rPr lang="en-GB" dirty="0">
                <a:solidFill>
                  <a:schemeClr val="dk1"/>
                </a:solidFill>
              </a:rPr>
              <a:t>the differences when reading the text. </a:t>
            </a:r>
            <a:endParaRPr dirty="0">
              <a:solidFill>
                <a:schemeClr val="dk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136"/>
        <p:cNvGrpSpPr/>
        <p:nvPr/>
      </p:nvGrpSpPr>
      <p:grpSpPr>
        <a:xfrm>
          <a:off x="0" y="0"/>
          <a:ext cx="0" cy="0"/>
          <a:chOff x="0" y="0"/>
          <a:chExt cx="0" cy="0"/>
        </a:xfrm>
      </p:grpSpPr>
      <p:graphicFrame>
        <p:nvGraphicFramePr>
          <p:cNvPr id="137" name="Google Shape;137;p23"/>
          <p:cNvGraphicFramePr/>
          <p:nvPr/>
        </p:nvGraphicFramePr>
        <p:xfrm>
          <a:off x="152400" y="152400"/>
          <a:ext cx="8654250" cy="1579245"/>
        </p:xfrm>
        <a:graphic>
          <a:graphicData uri="http://schemas.openxmlformats.org/drawingml/2006/table">
            <a:tbl>
              <a:tblPr bandRow="1">
                <a:noFill/>
                <a:tableStyleId>{BC659B24-D311-4F07-AF99-DFEFECB6AAF6}</a:tableStyleId>
              </a:tblPr>
              <a:tblGrid>
                <a:gridCol w="1817825">
                  <a:extLst>
                    <a:ext uri="{9D8B030D-6E8A-4147-A177-3AD203B41FA5}">
                      <a16:colId xmlns:a16="http://schemas.microsoft.com/office/drawing/2014/main" val="20000"/>
                    </a:ext>
                  </a:extLst>
                </a:gridCol>
                <a:gridCol w="2009550">
                  <a:extLst>
                    <a:ext uri="{9D8B030D-6E8A-4147-A177-3AD203B41FA5}">
                      <a16:colId xmlns:a16="http://schemas.microsoft.com/office/drawing/2014/main" val="20001"/>
                    </a:ext>
                  </a:extLst>
                </a:gridCol>
                <a:gridCol w="2144950">
                  <a:extLst>
                    <a:ext uri="{9D8B030D-6E8A-4147-A177-3AD203B41FA5}">
                      <a16:colId xmlns:a16="http://schemas.microsoft.com/office/drawing/2014/main" val="20002"/>
                    </a:ext>
                  </a:extLst>
                </a:gridCol>
                <a:gridCol w="2681925">
                  <a:extLst>
                    <a:ext uri="{9D8B030D-6E8A-4147-A177-3AD203B41FA5}">
                      <a16:colId xmlns:a16="http://schemas.microsoft.com/office/drawing/2014/main" val="20003"/>
                    </a:ext>
                  </a:extLst>
                </a:gridCol>
              </a:tblGrid>
              <a:tr h="0">
                <a:tc gridSpan="4">
                  <a:txBody>
                    <a:bodyPr/>
                    <a:lstStyle/>
                    <a:p>
                      <a:pPr marL="0" lvl="0" indent="0" algn="ctr" rtl="0">
                        <a:lnSpc>
                          <a:spcPct val="107916"/>
                        </a:lnSpc>
                        <a:spcBef>
                          <a:spcPts val="0"/>
                        </a:spcBef>
                        <a:spcAft>
                          <a:spcPts val="0"/>
                        </a:spcAft>
                        <a:buNone/>
                      </a:pPr>
                      <a:r>
                        <a:rPr lang="en-GB" sz="1200" b="1">
                          <a:latin typeface="Calibri"/>
                          <a:ea typeface="Calibri"/>
                          <a:cs typeface="Calibri"/>
                          <a:sym typeface="Calibri"/>
                        </a:rPr>
                        <a:t>*The ‘Six Dimensions of Fluency’ statements are modified from the Fountas and Pinnell Assessment Guide.</a:t>
                      </a:r>
                      <a:endParaRPr sz="1200" b="1">
                        <a:latin typeface="Calibri"/>
                        <a:ea typeface="Calibri"/>
                        <a:cs typeface="Calibri"/>
                        <a:sym typeface="Calibri"/>
                      </a:endParaRPr>
                    </a:p>
                    <a:p>
                      <a:pPr marL="0" lvl="0" indent="0" algn="ctr" rtl="0">
                        <a:spcBef>
                          <a:spcPts val="800"/>
                        </a:spcBef>
                        <a:spcAft>
                          <a:spcPts val="0"/>
                        </a:spcAft>
                        <a:buNone/>
                      </a:pPr>
                      <a:r>
                        <a:rPr lang="en-GB" sz="1200" b="1">
                          <a:latin typeface="Calibri"/>
                          <a:ea typeface="Calibri"/>
                          <a:cs typeface="Calibri"/>
                          <a:sym typeface="Calibri"/>
                        </a:rPr>
                        <a:t>PAUSING Rubric</a:t>
                      </a:r>
                      <a:endParaRPr sz="1200" b="1">
                        <a:latin typeface="Calibri"/>
                        <a:ea typeface="Calibri"/>
                        <a:cs typeface="Calibri"/>
                        <a:sym typeface="Calibri"/>
                      </a:endParaRPr>
                    </a:p>
                    <a:p>
                      <a:pPr marL="0" lvl="0" indent="0" algn="l" rtl="0">
                        <a:spcBef>
                          <a:spcPts val="0"/>
                        </a:spcBef>
                        <a:spcAft>
                          <a:spcPts val="0"/>
                        </a:spcAft>
                        <a:buNone/>
                      </a:pPr>
                      <a:r>
                        <a:rPr lang="en-GB" sz="1200" i="1">
                          <a:latin typeface="Calibri"/>
                          <a:ea typeface="Calibri"/>
                          <a:cs typeface="Calibri"/>
                          <a:sym typeface="Calibri"/>
                        </a:rPr>
                        <a:t>Pausing refers to the way the student’s voice is guided by punctuation (for example, short breath at a comma; full stop with voice going down at full stops and up at question marks)</a:t>
                      </a:r>
                      <a:endParaRPr sz="1200" i="1">
                        <a:latin typeface="Calibri"/>
                        <a:ea typeface="Calibri"/>
                        <a:cs typeface="Calibri"/>
                        <a:sym typeface="Calibri"/>
                      </a:endParaRPr>
                    </a:p>
                  </a:txBody>
                  <a:tcPr marL="68575" marR="6857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GB" sz="1200">
                          <a:latin typeface="Calibri"/>
                          <a:ea typeface="Calibri"/>
                          <a:cs typeface="Calibri"/>
                          <a:sym typeface="Calibri"/>
                        </a:rPr>
                        <a:t>Almost no pausing to reflect punctuation or meaning of the text</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GB" sz="1200">
                          <a:latin typeface="Calibri"/>
                          <a:ea typeface="Calibri"/>
                          <a:cs typeface="Calibri"/>
                          <a:sym typeface="Calibri"/>
                        </a:rPr>
                        <a:t>Some pausing to reflect the punctuation and meaning of the text</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GB" sz="1200">
                          <a:latin typeface="Calibri"/>
                          <a:ea typeface="Calibri"/>
                          <a:cs typeface="Calibri"/>
                          <a:sym typeface="Calibri"/>
                        </a:rPr>
                        <a:t>Most of the reading evidences appropriate pausing to reflect the punctuation and meaning of the text</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GB" sz="1200">
                          <a:latin typeface="Calibri"/>
                          <a:ea typeface="Calibri"/>
                          <a:cs typeface="Calibri"/>
                          <a:sym typeface="Calibri"/>
                        </a:rPr>
                        <a:t>Almost all of the reading is characterised by pausing to reflect punctuation and meaning of the text</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
        <p:nvSpPr>
          <p:cNvPr id="138" name="Google Shape;138;p23"/>
          <p:cNvSpPr txBox="1"/>
          <p:nvPr/>
        </p:nvSpPr>
        <p:spPr>
          <a:xfrm>
            <a:off x="552700" y="2080375"/>
            <a:ext cx="8155200" cy="21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Students independently read a levelled text appropriate to their stage of development focusing on pausing. </a:t>
            </a:r>
            <a:endParaRPr/>
          </a:p>
          <a:p>
            <a:pPr marL="0" lvl="0" indent="0" algn="l" rtl="0">
              <a:spcBef>
                <a:spcPts val="0"/>
              </a:spcBef>
              <a:spcAft>
                <a:spcPts val="0"/>
              </a:spcAft>
              <a:buNone/>
            </a:pPr>
            <a:r>
              <a:rPr lang="en-GB"/>
              <a:t>Once they have read a passage from their levelled text ask them to think about where they would place themselves on the above ‘Fluency-Pausing Rubric’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a:t>**You may like to print out individual copies for students. </a:t>
            </a:r>
            <a:endParaRPr/>
          </a:p>
          <a:p>
            <a:pPr marL="0" lvl="0" indent="0" algn="l" rtl="0">
              <a:spcBef>
                <a:spcPts val="0"/>
              </a:spcBef>
              <a:spcAft>
                <a:spcPts val="0"/>
              </a:spcAft>
              <a:buNone/>
            </a:pPr>
            <a:r>
              <a:rPr lang="en-GB"/>
              <a:t>**In the resource section is a list of websites that have passages which can be used for fluency</a:t>
            </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42"/>
        <p:cNvGrpSpPr/>
        <p:nvPr/>
      </p:nvGrpSpPr>
      <p:grpSpPr>
        <a:xfrm>
          <a:off x="0" y="0"/>
          <a:ext cx="0" cy="0"/>
          <a:chOff x="0" y="0"/>
          <a:chExt cx="0" cy="0"/>
        </a:xfrm>
      </p:grpSpPr>
      <p:sp>
        <p:nvSpPr>
          <p:cNvPr id="143" name="Google Shape;143;p24"/>
          <p:cNvSpPr txBox="1"/>
          <p:nvPr/>
        </p:nvSpPr>
        <p:spPr>
          <a:xfrm>
            <a:off x="330200" y="177800"/>
            <a:ext cx="8585100" cy="469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u="sng">
                <a:solidFill>
                  <a:srgbClr val="9900FF"/>
                </a:solidFill>
              </a:rPr>
              <a:t>Phrasing </a:t>
            </a:r>
            <a:endParaRPr sz="1800" b="1" u="sng">
              <a:solidFill>
                <a:srgbClr val="9900FF"/>
              </a:solidFill>
            </a:endParaRPr>
          </a:p>
          <a:p>
            <a:pPr marL="0" lvl="0" indent="0" algn="l" rtl="0">
              <a:spcBef>
                <a:spcPts val="0"/>
              </a:spcBef>
              <a:spcAft>
                <a:spcPts val="0"/>
              </a:spcAft>
              <a:buNone/>
            </a:pPr>
            <a:r>
              <a:rPr lang="en-GB" sz="1200" b="1" u="sng"/>
              <a:t>Definition </a:t>
            </a:r>
            <a:r>
              <a:rPr lang="en-GB" sz="1200"/>
              <a:t>of the base word </a:t>
            </a:r>
            <a:r>
              <a:rPr lang="en-GB" sz="1200">
                <a:solidFill>
                  <a:srgbClr val="9900FF"/>
                </a:solidFill>
              </a:rPr>
              <a:t>phrase </a:t>
            </a:r>
            <a:r>
              <a:rPr lang="en-GB" sz="1200"/>
              <a:t>- </a:t>
            </a:r>
            <a:r>
              <a:rPr lang="en-GB" sz="1200">
                <a:solidFill>
                  <a:schemeClr val="dk1"/>
                </a:solidFill>
                <a:latin typeface="Verdana"/>
                <a:ea typeface="Verdana"/>
                <a:cs typeface="Verdana"/>
                <a:sym typeface="Verdana"/>
              </a:rPr>
              <a:t>Informally, a </a:t>
            </a:r>
            <a:r>
              <a:rPr lang="en-GB" sz="1200" b="1">
                <a:solidFill>
                  <a:schemeClr val="dk1"/>
                </a:solidFill>
                <a:latin typeface="Verdana"/>
                <a:ea typeface="Verdana"/>
                <a:cs typeface="Verdana"/>
                <a:sym typeface="Verdana"/>
              </a:rPr>
              <a:t>phrase</a:t>
            </a:r>
            <a:r>
              <a:rPr lang="en-GB" sz="1200">
                <a:solidFill>
                  <a:schemeClr val="dk1"/>
                </a:solidFill>
                <a:latin typeface="Verdana"/>
                <a:ea typeface="Verdana"/>
                <a:cs typeface="Verdana"/>
                <a:sym typeface="Verdana"/>
              </a:rPr>
              <a:t> is a group of words in a sentence that functions somewhat like as single word.For example </a:t>
            </a:r>
            <a:r>
              <a:rPr lang="en-GB" sz="1200" i="1">
                <a:solidFill>
                  <a:schemeClr val="dk1"/>
                </a:solidFill>
                <a:latin typeface="Verdana"/>
                <a:ea typeface="Verdana"/>
                <a:cs typeface="Verdana"/>
                <a:sym typeface="Verdana"/>
              </a:rPr>
              <a:t>the house at the end of the street</a:t>
            </a:r>
            <a:r>
              <a:rPr lang="en-GB" sz="1200">
                <a:solidFill>
                  <a:schemeClr val="dk1"/>
                </a:solidFill>
                <a:latin typeface="Verdana"/>
                <a:ea typeface="Verdana"/>
                <a:cs typeface="Verdana"/>
                <a:sym typeface="Verdana"/>
              </a:rPr>
              <a:t> </a:t>
            </a:r>
            <a:endParaRPr sz="1200"/>
          </a:p>
          <a:p>
            <a:pPr marL="0" lvl="0" indent="0" algn="l" rtl="0">
              <a:spcBef>
                <a:spcPts val="0"/>
              </a:spcBef>
              <a:spcAft>
                <a:spcPts val="0"/>
              </a:spcAft>
              <a:buNone/>
            </a:pPr>
            <a:r>
              <a:rPr lang="en-GB" sz="1200"/>
              <a:t>Definition from </a:t>
            </a:r>
            <a:r>
              <a:rPr lang="en-GB" sz="1200" u="sng">
                <a:solidFill>
                  <a:schemeClr val="hlink"/>
                </a:solidFill>
                <a:hlinkClick r:id="rId3"/>
              </a:rPr>
              <a:t>http://encyclopedia.kids.net.au/page/ph/Phrase</a:t>
            </a:r>
            <a:r>
              <a:rPr lang="en-GB" sz="1200"/>
              <a:t>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GB"/>
              <a:t>More examples of phrases in link</a:t>
            </a:r>
            <a:endParaRPr/>
          </a:p>
          <a:p>
            <a:pPr marL="0" lvl="0" indent="0" algn="l" rtl="0">
              <a:spcBef>
                <a:spcPts val="0"/>
              </a:spcBef>
              <a:spcAft>
                <a:spcPts val="0"/>
              </a:spcAft>
              <a:buNone/>
            </a:pPr>
            <a:r>
              <a:rPr lang="en-GB" sz="1100" u="sng">
                <a:solidFill>
                  <a:schemeClr val="hlink"/>
                </a:solidFill>
                <a:hlinkClick r:id="rId4"/>
              </a:rPr>
              <a:t>http://www.fcrr.org/documents/sca/G4-5/45FPartTwo_Phrases.pdf</a:t>
            </a:r>
            <a:r>
              <a:rPr lang="en-GB"/>
              <a:t> </a:t>
            </a:r>
            <a:endParaRPr/>
          </a:p>
          <a:p>
            <a:pPr marL="0" lvl="0" indent="0" algn="l" rtl="0">
              <a:spcBef>
                <a:spcPts val="0"/>
              </a:spcBef>
              <a:spcAft>
                <a:spcPts val="0"/>
              </a:spcAft>
              <a:buNone/>
            </a:pPr>
            <a:r>
              <a:rPr lang="en-GB"/>
              <a:t>The activity in the PDF can be printed off for students to practice reading simple short phrases.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b="1">
                <a:solidFill>
                  <a:srgbClr val="9900FF"/>
                </a:solidFill>
              </a:rPr>
              <a:t>Phrasing </a:t>
            </a:r>
            <a:r>
              <a:rPr lang="en-GB"/>
              <a:t>therefore helps readers group words together as in normal speech and becoming fluent in their reading.</a:t>
            </a:r>
            <a:endParaRPr/>
          </a:p>
          <a:p>
            <a:pPr marL="0" lvl="0" indent="0" algn="l" rtl="0">
              <a:spcBef>
                <a:spcPts val="0"/>
              </a:spcBef>
              <a:spcAft>
                <a:spcPts val="0"/>
              </a:spcAft>
              <a:buNone/>
            </a:pPr>
            <a:endParaRPr/>
          </a:p>
          <a:p>
            <a:pPr marL="0" lvl="0" indent="0" algn="l" rtl="0">
              <a:spcBef>
                <a:spcPts val="0"/>
              </a:spcBef>
              <a:spcAft>
                <a:spcPts val="0"/>
              </a:spcAft>
              <a:buNone/>
            </a:pPr>
            <a:r>
              <a:rPr lang="en-GB"/>
              <a:t>To help with phrasing students can practice reading a passage several times so they are aware of words to group together. See activity below</a:t>
            </a:r>
            <a:endParaRPr/>
          </a:p>
          <a:p>
            <a:pPr marL="0" lvl="0" indent="0" algn="l" rtl="0">
              <a:spcBef>
                <a:spcPts val="0"/>
              </a:spcBef>
              <a:spcAft>
                <a:spcPts val="0"/>
              </a:spcAft>
              <a:buNone/>
            </a:pPr>
            <a:endParaRPr/>
          </a:p>
          <a:p>
            <a:pPr marL="0" lvl="0" indent="0" algn="l" rtl="0">
              <a:spcBef>
                <a:spcPts val="0"/>
              </a:spcBef>
              <a:spcAft>
                <a:spcPts val="0"/>
              </a:spcAft>
              <a:buNone/>
            </a:pPr>
            <a:r>
              <a:rPr lang="en-GB" sz="1100" u="sng">
                <a:solidFill>
                  <a:schemeClr val="hlink"/>
                </a:solidFill>
                <a:hlinkClick r:id="rId5"/>
              </a:rPr>
              <a:t>http://www.fcrr.org/documents/sca/G2-3/2-3Fluency_3_Phrases.pdf</a:t>
            </a:r>
            <a:r>
              <a:rPr lang="en-GB"/>
              <a:t>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47"/>
        <p:cNvGrpSpPr/>
        <p:nvPr/>
      </p:nvGrpSpPr>
      <p:grpSpPr>
        <a:xfrm>
          <a:off x="0" y="0"/>
          <a:ext cx="0" cy="0"/>
          <a:chOff x="0" y="0"/>
          <a:chExt cx="0" cy="0"/>
        </a:xfrm>
      </p:grpSpPr>
      <p:sp>
        <p:nvSpPr>
          <p:cNvPr id="148" name="Google Shape;148;p25"/>
          <p:cNvSpPr txBox="1"/>
          <p:nvPr/>
        </p:nvSpPr>
        <p:spPr>
          <a:xfrm>
            <a:off x="219600" y="184925"/>
            <a:ext cx="8599500" cy="233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dirty="0"/>
              <a:t>Phrasing - rubric</a:t>
            </a:r>
            <a:endParaRPr dirty="0"/>
          </a:p>
          <a:p>
            <a:pPr marL="0" lvl="0" indent="0" algn="l" rtl="0">
              <a:spcBef>
                <a:spcPts val="0"/>
              </a:spcBef>
              <a:spcAft>
                <a:spcPts val="0"/>
              </a:spcAft>
              <a:buClr>
                <a:schemeClr val="dk1"/>
              </a:buClr>
              <a:buSzPts val="1100"/>
              <a:buFont typeface="Arial"/>
              <a:buNone/>
            </a:pPr>
            <a:r>
              <a:rPr lang="en-GB" dirty="0">
                <a:solidFill>
                  <a:schemeClr val="dk1"/>
                </a:solidFill>
              </a:rPr>
              <a:t>Students independently read a levelled text appropriate to their stage of development focusing on phrasing. </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Once they have read a passage from their levelled text ask them to think about where they would place themselves on the above ‘Fluency-Phrasing Rubric’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**You may like to print out individual copies of the rubric for students. </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**In the resource section is a list of websites that have passages which can be used for fluency</a:t>
            </a:r>
            <a:endParaRPr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graphicFrame>
        <p:nvGraphicFramePr>
          <p:cNvPr id="149" name="Google Shape;149;p25"/>
          <p:cNvGraphicFramePr/>
          <p:nvPr/>
        </p:nvGraphicFramePr>
        <p:xfrm>
          <a:off x="164850" y="2816825"/>
          <a:ext cx="8654250" cy="1706880"/>
        </p:xfrm>
        <a:graphic>
          <a:graphicData uri="http://schemas.openxmlformats.org/drawingml/2006/table">
            <a:tbl>
              <a:tblPr bandRow="1">
                <a:noFill/>
                <a:tableStyleId>{BC659B24-D311-4F07-AF99-DFEFECB6AAF6}</a:tableStyleId>
              </a:tblPr>
              <a:tblGrid>
                <a:gridCol w="1659900">
                  <a:extLst>
                    <a:ext uri="{9D8B030D-6E8A-4147-A177-3AD203B41FA5}">
                      <a16:colId xmlns:a16="http://schemas.microsoft.com/office/drawing/2014/main" val="20000"/>
                    </a:ext>
                  </a:extLst>
                </a:gridCol>
                <a:gridCol w="1659900">
                  <a:extLst>
                    <a:ext uri="{9D8B030D-6E8A-4147-A177-3AD203B41FA5}">
                      <a16:colId xmlns:a16="http://schemas.microsoft.com/office/drawing/2014/main" val="20001"/>
                    </a:ext>
                  </a:extLst>
                </a:gridCol>
                <a:gridCol w="1659900">
                  <a:extLst>
                    <a:ext uri="{9D8B030D-6E8A-4147-A177-3AD203B41FA5}">
                      <a16:colId xmlns:a16="http://schemas.microsoft.com/office/drawing/2014/main" val="20002"/>
                    </a:ext>
                  </a:extLst>
                </a:gridCol>
                <a:gridCol w="3674550">
                  <a:extLst>
                    <a:ext uri="{9D8B030D-6E8A-4147-A177-3AD203B41FA5}">
                      <a16:colId xmlns:a16="http://schemas.microsoft.com/office/drawing/2014/main" val="20003"/>
                    </a:ext>
                  </a:extLst>
                </a:gridCol>
              </a:tblGrid>
              <a:tr h="0">
                <a:tc gridSpan="4">
                  <a:txBody>
                    <a:bodyPr/>
                    <a:lstStyle/>
                    <a:p>
                      <a:pPr marL="0" lvl="0" indent="0" algn="l" rtl="0">
                        <a:spcBef>
                          <a:spcPts val="0"/>
                        </a:spcBef>
                        <a:spcAft>
                          <a:spcPts val="0"/>
                        </a:spcAft>
                        <a:buNone/>
                      </a:pPr>
                      <a:endParaRPr b="1">
                        <a:latin typeface="Calibri"/>
                        <a:ea typeface="Calibri"/>
                        <a:cs typeface="Calibri"/>
                        <a:sym typeface="Calibri"/>
                      </a:endParaRPr>
                    </a:p>
                    <a:p>
                      <a:pPr marL="0" lvl="0" indent="0" algn="ctr" rtl="0">
                        <a:spcBef>
                          <a:spcPts val="0"/>
                        </a:spcBef>
                        <a:spcAft>
                          <a:spcPts val="0"/>
                        </a:spcAft>
                        <a:buNone/>
                      </a:pPr>
                      <a:r>
                        <a:rPr lang="en-GB" b="1">
                          <a:latin typeface="Calibri"/>
                          <a:ea typeface="Calibri"/>
                          <a:cs typeface="Calibri"/>
                          <a:sym typeface="Calibri"/>
                        </a:rPr>
                        <a:t>PHRASING Rubric </a:t>
                      </a:r>
                      <a:endParaRPr b="1">
                        <a:latin typeface="Calibri"/>
                        <a:ea typeface="Calibri"/>
                        <a:cs typeface="Calibri"/>
                        <a:sym typeface="Calibri"/>
                      </a:endParaRPr>
                    </a:p>
                    <a:p>
                      <a:pPr marL="0" lvl="0" indent="0" algn="l" rtl="0">
                        <a:spcBef>
                          <a:spcPts val="0"/>
                        </a:spcBef>
                        <a:spcAft>
                          <a:spcPts val="0"/>
                        </a:spcAft>
                        <a:buNone/>
                      </a:pPr>
                      <a:r>
                        <a:rPr lang="en-GB" i="1">
                          <a:latin typeface="Calibri"/>
                          <a:ea typeface="Calibri"/>
                          <a:cs typeface="Calibri"/>
                          <a:sym typeface="Calibri"/>
                        </a:rPr>
                        <a:t>Phrasing refers to the way the readers put words together in groups to represent the meaning. Phrasing reading sounds like oral language, though more formal.</a:t>
                      </a:r>
                      <a:endParaRPr i="1">
                        <a:latin typeface="Calibri"/>
                        <a:ea typeface="Calibri"/>
                        <a:cs typeface="Calibri"/>
                        <a:sym typeface="Calibri"/>
                      </a:endParaRPr>
                    </a:p>
                  </a:txBody>
                  <a:tcPr marL="68575" marR="6857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GB">
                          <a:latin typeface="Calibri"/>
                          <a:ea typeface="Calibri"/>
                          <a:cs typeface="Calibri"/>
                          <a:sym typeface="Calibri"/>
                        </a:rPr>
                        <a:t>No evidence of appropriate phrasing during the reading</a:t>
                      </a:r>
                      <a:endParaRPr>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GB">
                          <a:latin typeface="Calibri"/>
                          <a:ea typeface="Calibri"/>
                          <a:cs typeface="Calibri"/>
                          <a:sym typeface="Calibri"/>
                        </a:rPr>
                        <a:t>Some evidence of appropriate phrasing during the reading</a:t>
                      </a:r>
                      <a:endParaRPr>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GB">
                          <a:latin typeface="Calibri"/>
                          <a:ea typeface="Calibri"/>
                          <a:cs typeface="Calibri"/>
                          <a:sym typeface="Calibri"/>
                        </a:rPr>
                        <a:t>Much of the reading evidences appropriate phrasing</a:t>
                      </a:r>
                      <a:endParaRPr>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GB">
                          <a:latin typeface="Calibri"/>
                          <a:ea typeface="Calibri"/>
                          <a:cs typeface="Calibri"/>
                          <a:sym typeface="Calibri"/>
                        </a:rPr>
                        <a:t>Almost all of the reading is appropriately phrased</a:t>
                      </a:r>
                      <a:endParaRPr>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53"/>
        <p:cNvGrpSpPr/>
        <p:nvPr/>
      </p:nvGrpSpPr>
      <p:grpSpPr>
        <a:xfrm>
          <a:off x="0" y="0"/>
          <a:ext cx="0" cy="0"/>
          <a:chOff x="0" y="0"/>
          <a:chExt cx="0" cy="0"/>
        </a:xfrm>
      </p:grpSpPr>
      <p:sp>
        <p:nvSpPr>
          <p:cNvPr id="154" name="Google Shape;154;p26"/>
          <p:cNvSpPr txBox="1"/>
          <p:nvPr/>
        </p:nvSpPr>
        <p:spPr>
          <a:xfrm>
            <a:off x="317500" y="279400"/>
            <a:ext cx="8534400" cy="438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900" b="1" u="sng">
                <a:solidFill>
                  <a:srgbClr val="9900FF"/>
                </a:solidFill>
              </a:rPr>
              <a:t>Stress </a:t>
            </a:r>
            <a:endParaRPr sz="1900" b="1" u="sng">
              <a:solidFill>
                <a:srgbClr val="9900FF"/>
              </a:solidFill>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GB">
                <a:solidFill>
                  <a:schemeClr val="dk1"/>
                </a:solidFill>
              </a:rPr>
              <a:t>**What do we think of when we use the word STRESS? Discuss.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We tend to think of worrying over something and the worry becomes heightened.  </a:t>
            </a:r>
            <a:endParaRPr/>
          </a:p>
          <a:p>
            <a:pPr marL="0" lvl="0" indent="0" algn="l" rtl="0">
              <a:spcBef>
                <a:spcPts val="0"/>
              </a:spcBef>
              <a:spcAft>
                <a:spcPts val="0"/>
              </a:spcAft>
              <a:buNone/>
            </a:pPr>
            <a:endParaRPr/>
          </a:p>
          <a:p>
            <a:pPr marL="0" lvl="0" indent="0" algn="l" rtl="0">
              <a:spcBef>
                <a:spcPts val="0"/>
              </a:spcBef>
              <a:spcAft>
                <a:spcPts val="0"/>
              </a:spcAft>
              <a:buNone/>
            </a:pPr>
            <a:r>
              <a:rPr lang="en-GB"/>
              <a:t>Definition from </a:t>
            </a:r>
            <a:r>
              <a:rPr lang="en-GB" sz="1100" u="sng">
                <a:solidFill>
                  <a:schemeClr val="hlink"/>
                </a:solidFill>
                <a:hlinkClick r:id="rId3"/>
              </a:rPr>
              <a:t>https://www.outofthisworldliteracy.com/the-6-characterisitcs/</a:t>
            </a:r>
            <a:endParaRPr/>
          </a:p>
          <a:p>
            <a:pPr marL="0" lvl="0" indent="0" algn="l" rtl="0">
              <a:spcBef>
                <a:spcPts val="0"/>
              </a:spcBef>
              <a:spcAft>
                <a:spcPts val="0"/>
              </a:spcAft>
              <a:buNone/>
            </a:pPr>
            <a:r>
              <a:rPr lang="en-GB" sz="1300">
                <a:solidFill>
                  <a:srgbClr val="302A2C"/>
                </a:solidFill>
                <a:highlight>
                  <a:srgbClr val="FFFFFF"/>
                </a:highlight>
              </a:rPr>
              <a:t>This refers to the emphasis readers place on particular words. They read a more important word louder to reflect the meaning of that word. They notice important words and put an emphasis or a stress on them when reading aloud. Students who struggle with fluency often read in a more monotone voice.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a:t>The activity on this link looks at the main words in a sentence and the meaning we gather from a few key words. (You will need to scroll down for the activity - it has audio included) </a:t>
            </a:r>
            <a:endParaRPr/>
          </a:p>
          <a:p>
            <a:pPr marL="0" lvl="0" indent="0" algn="l" rtl="0">
              <a:spcBef>
                <a:spcPts val="0"/>
              </a:spcBef>
              <a:spcAft>
                <a:spcPts val="0"/>
              </a:spcAft>
              <a:buNone/>
            </a:pPr>
            <a:r>
              <a:rPr lang="en-GB" sz="1100" u="sng">
                <a:solidFill>
                  <a:schemeClr val="hlink"/>
                </a:solidFill>
                <a:hlinkClick r:id="rId4"/>
              </a:rPr>
              <a:t>https://www.englishclub.com/pronunciation/sentence-stress.htm</a:t>
            </a:r>
            <a:r>
              <a:rPr lang="en-GB"/>
              <a:t> </a:t>
            </a:r>
            <a:endParaRPr/>
          </a:p>
          <a:p>
            <a:pPr marL="0" lvl="0" indent="0" algn="l" rtl="0">
              <a:spcBef>
                <a:spcPts val="0"/>
              </a:spcBef>
              <a:spcAft>
                <a:spcPts val="0"/>
              </a:spcAft>
              <a:buNone/>
            </a:pPr>
            <a:endParaRPr/>
          </a:p>
          <a:p>
            <a:pPr marL="0" lvl="0" indent="0" algn="l" rtl="0">
              <a:lnSpc>
                <a:spcPct val="163636"/>
              </a:lnSpc>
              <a:spcBef>
                <a:spcPts val="0"/>
              </a:spcBef>
              <a:spcAft>
                <a:spcPts val="0"/>
              </a:spcAft>
              <a:buClr>
                <a:schemeClr val="dk1"/>
              </a:buClr>
              <a:buSzPts val="1100"/>
              <a:buFont typeface="Arial"/>
              <a:buNone/>
            </a:pPr>
            <a:endParaRPr sz="1200">
              <a:solidFill>
                <a:srgbClr val="3A3A3A"/>
              </a:solidFill>
              <a:highlight>
                <a:srgbClr val="FFFFFF"/>
              </a:highlight>
            </a:endParaRPr>
          </a:p>
          <a:p>
            <a:pPr marL="0" lvl="0" indent="0" algn="l" rtl="0">
              <a:lnSpc>
                <a:spcPct val="163636"/>
              </a:lnSpc>
              <a:spcBef>
                <a:spcPts val="1800"/>
              </a:spcBef>
              <a:spcAft>
                <a:spcPts val="0"/>
              </a:spcAft>
              <a:buClr>
                <a:schemeClr val="dk1"/>
              </a:buClr>
              <a:buSzPts val="1100"/>
              <a:buFont typeface="Arial"/>
              <a:buNone/>
            </a:pPr>
            <a:endParaRPr sz="1200">
              <a:solidFill>
                <a:srgbClr val="3A3A3A"/>
              </a:solidFill>
              <a:highlight>
                <a:srgbClr val="FFFFFF"/>
              </a:highlight>
            </a:endParaRPr>
          </a:p>
          <a:p>
            <a:pPr marL="0" lvl="0" indent="0" algn="l" rtl="0">
              <a:spcBef>
                <a:spcPts val="1800"/>
              </a:spcBef>
              <a:spcAft>
                <a:spcPts val="0"/>
              </a:spcAft>
              <a:buNone/>
            </a:pP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58"/>
        <p:cNvGrpSpPr/>
        <p:nvPr/>
      </p:nvGrpSpPr>
      <p:grpSpPr>
        <a:xfrm>
          <a:off x="0" y="0"/>
          <a:ext cx="0" cy="0"/>
          <a:chOff x="0" y="0"/>
          <a:chExt cx="0" cy="0"/>
        </a:xfrm>
      </p:grpSpPr>
      <p:sp>
        <p:nvSpPr>
          <p:cNvPr id="159" name="Google Shape;159;p27"/>
          <p:cNvSpPr txBox="1"/>
          <p:nvPr/>
        </p:nvSpPr>
        <p:spPr>
          <a:xfrm>
            <a:off x="0" y="0"/>
            <a:ext cx="8781000" cy="4824300"/>
          </a:xfrm>
          <a:prstGeom prst="rect">
            <a:avLst/>
          </a:prstGeom>
          <a:noFill/>
          <a:ln>
            <a:noFill/>
          </a:ln>
        </p:spPr>
        <p:txBody>
          <a:bodyPr spcFirstLastPara="1" wrap="square" lIns="91425" tIns="91425" rIns="91425" bIns="91425" anchor="t" anchorCtr="0">
            <a:noAutofit/>
          </a:bodyPr>
          <a:lstStyle/>
          <a:p>
            <a:pPr marL="0" lvl="0" indent="0" algn="l" rtl="0">
              <a:lnSpc>
                <a:spcPct val="163636"/>
              </a:lnSpc>
              <a:spcBef>
                <a:spcPts val="0"/>
              </a:spcBef>
              <a:spcAft>
                <a:spcPts val="0"/>
              </a:spcAft>
              <a:buNone/>
            </a:pPr>
            <a:r>
              <a:rPr lang="en-GB" sz="1200">
                <a:solidFill>
                  <a:srgbClr val="3A3A3A"/>
                </a:solidFill>
                <a:highlight>
                  <a:schemeClr val="lt1"/>
                </a:highlight>
              </a:rPr>
              <a:t>Let’s look at placing </a:t>
            </a:r>
            <a:r>
              <a:rPr lang="en-GB" sz="1200">
                <a:solidFill>
                  <a:srgbClr val="9900FF"/>
                </a:solidFill>
                <a:highlight>
                  <a:schemeClr val="lt1"/>
                </a:highlight>
              </a:rPr>
              <a:t>stress</a:t>
            </a:r>
            <a:r>
              <a:rPr lang="en-GB" sz="1200">
                <a:solidFill>
                  <a:srgbClr val="3A3A3A"/>
                </a:solidFill>
                <a:highlight>
                  <a:schemeClr val="lt1"/>
                </a:highlight>
              </a:rPr>
              <a:t> on different words in the following sentence </a:t>
            </a:r>
            <a:r>
              <a:rPr lang="en-GB" sz="1200" u="sng">
                <a:solidFill>
                  <a:srgbClr val="3A3A3A"/>
                </a:solidFill>
                <a:highlight>
                  <a:schemeClr val="lt1"/>
                </a:highlight>
              </a:rPr>
              <a:t>I didn't say we should kill him.,</a:t>
            </a:r>
            <a:r>
              <a:rPr lang="en-GB" sz="1200">
                <a:solidFill>
                  <a:srgbClr val="3A3A3A"/>
                </a:solidFill>
                <a:highlight>
                  <a:schemeClr val="lt1"/>
                </a:highlight>
              </a:rPr>
              <a:t> Depending on the word capitalised changes the meaning of the word. </a:t>
            </a:r>
            <a:endParaRPr sz="1200">
              <a:solidFill>
                <a:srgbClr val="3A3A3A"/>
              </a:solidFill>
              <a:highlight>
                <a:schemeClr val="lt1"/>
              </a:highlight>
            </a:endParaRPr>
          </a:p>
          <a:p>
            <a:pPr marL="0" lvl="0" indent="0" algn="l" rtl="0">
              <a:lnSpc>
                <a:spcPct val="163636"/>
              </a:lnSpc>
              <a:spcBef>
                <a:spcPts val="1800"/>
              </a:spcBef>
              <a:spcAft>
                <a:spcPts val="0"/>
              </a:spcAft>
              <a:buNone/>
            </a:pPr>
            <a:r>
              <a:rPr lang="en-GB" sz="1200" b="1">
                <a:solidFill>
                  <a:srgbClr val="3A3A3A"/>
                </a:solidFill>
              </a:rPr>
              <a:t>I </a:t>
            </a:r>
            <a:r>
              <a:rPr lang="en-GB" sz="1200">
                <a:solidFill>
                  <a:srgbClr val="3A3A3A"/>
                </a:solidFill>
                <a:highlight>
                  <a:schemeClr val="lt1"/>
                </a:highlight>
              </a:rPr>
              <a:t>didn't say we should kill him. (Someone else said it, not me) - The</a:t>
            </a:r>
            <a:r>
              <a:rPr lang="en-GB" sz="1200" b="1">
                <a:solidFill>
                  <a:srgbClr val="3A3A3A"/>
                </a:solidFill>
                <a:highlight>
                  <a:schemeClr val="lt1"/>
                </a:highlight>
              </a:rPr>
              <a:t> </a:t>
            </a:r>
            <a:r>
              <a:rPr lang="en-GB" sz="1200" b="1" u="sng">
                <a:solidFill>
                  <a:srgbClr val="3A3A3A"/>
                </a:solidFill>
                <a:highlight>
                  <a:schemeClr val="lt1"/>
                </a:highlight>
              </a:rPr>
              <a:t>I</a:t>
            </a:r>
            <a:r>
              <a:rPr lang="en-GB" sz="1200">
                <a:solidFill>
                  <a:srgbClr val="3A3A3A"/>
                </a:solidFill>
                <a:highlight>
                  <a:schemeClr val="lt1"/>
                </a:highlight>
              </a:rPr>
              <a:t> is highlighted in this sentence. </a:t>
            </a:r>
            <a:endParaRPr sz="1200">
              <a:solidFill>
                <a:srgbClr val="3A3A3A"/>
              </a:solidFill>
              <a:highlight>
                <a:schemeClr val="lt1"/>
              </a:highlight>
            </a:endParaRPr>
          </a:p>
          <a:p>
            <a:pPr marL="0" lvl="0" indent="0" algn="l" rtl="0">
              <a:lnSpc>
                <a:spcPct val="163636"/>
              </a:lnSpc>
              <a:spcBef>
                <a:spcPts val="1800"/>
              </a:spcBef>
              <a:spcAft>
                <a:spcPts val="0"/>
              </a:spcAft>
              <a:buNone/>
            </a:pPr>
            <a:r>
              <a:rPr lang="en-GB" sz="1200">
                <a:solidFill>
                  <a:srgbClr val="3A3A3A"/>
                </a:solidFill>
                <a:highlight>
                  <a:schemeClr val="lt1"/>
                </a:highlight>
              </a:rPr>
              <a:t>I DIDN'T say we should kill him. (Stronger, angrier denial)</a:t>
            </a:r>
            <a:endParaRPr sz="1200">
              <a:solidFill>
                <a:srgbClr val="3A3A3A"/>
              </a:solidFill>
              <a:highlight>
                <a:schemeClr val="lt1"/>
              </a:highlight>
            </a:endParaRPr>
          </a:p>
          <a:p>
            <a:pPr marL="0" lvl="0" indent="0" algn="l" rtl="0">
              <a:lnSpc>
                <a:spcPct val="163636"/>
              </a:lnSpc>
              <a:spcBef>
                <a:spcPts val="1800"/>
              </a:spcBef>
              <a:spcAft>
                <a:spcPts val="0"/>
              </a:spcAft>
              <a:buNone/>
            </a:pPr>
            <a:r>
              <a:rPr lang="en-GB" sz="1200">
                <a:solidFill>
                  <a:srgbClr val="3A3A3A"/>
                </a:solidFill>
                <a:highlight>
                  <a:schemeClr val="lt1"/>
                </a:highlight>
              </a:rPr>
              <a:t>I didn't SAY we should kill him.  (But I implied it, wrote it, or whispered it.)</a:t>
            </a:r>
            <a:endParaRPr sz="1200">
              <a:solidFill>
                <a:srgbClr val="3A3A3A"/>
              </a:solidFill>
              <a:highlight>
                <a:schemeClr val="lt1"/>
              </a:highlight>
            </a:endParaRPr>
          </a:p>
          <a:p>
            <a:pPr marL="0" lvl="0" indent="0" algn="l" rtl="0">
              <a:lnSpc>
                <a:spcPct val="163636"/>
              </a:lnSpc>
              <a:spcBef>
                <a:spcPts val="1800"/>
              </a:spcBef>
              <a:spcAft>
                <a:spcPts val="0"/>
              </a:spcAft>
              <a:buNone/>
            </a:pPr>
            <a:r>
              <a:rPr lang="en-GB" sz="1200">
                <a:solidFill>
                  <a:srgbClr val="3A3A3A"/>
                </a:solidFill>
                <a:highlight>
                  <a:schemeClr val="lt1"/>
                </a:highlight>
              </a:rPr>
              <a:t>I didn't say WE should kill him. (You should kill him, or someone else.)</a:t>
            </a:r>
            <a:endParaRPr sz="1200">
              <a:solidFill>
                <a:srgbClr val="3A3A3A"/>
              </a:solidFill>
              <a:highlight>
                <a:schemeClr val="lt1"/>
              </a:highlight>
            </a:endParaRPr>
          </a:p>
          <a:p>
            <a:pPr marL="0" lvl="0" indent="0" algn="l" rtl="0">
              <a:lnSpc>
                <a:spcPct val="163636"/>
              </a:lnSpc>
              <a:spcBef>
                <a:spcPts val="1800"/>
              </a:spcBef>
              <a:spcAft>
                <a:spcPts val="0"/>
              </a:spcAft>
              <a:buNone/>
            </a:pPr>
            <a:r>
              <a:rPr lang="en-GB" sz="1200">
                <a:solidFill>
                  <a:srgbClr val="3A3A3A"/>
                </a:solidFill>
                <a:highlight>
                  <a:schemeClr val="lt1"/>
                </a:highlight>
              </a:rPr>
              <a:t>I didn't say we SHOULD kill him. (We must kill him, or we shouldn't kill him.)</a:t>
            </a:r>
            <a:endParaRPr sz="1200">
              <a:solidFill>
                <a:srgbClr val="3A3A3A"/>
              </a:solidFill>
              <a:highlight>
                <a:schemeClr val="lt1"/>
              </a:highlight>
            </a:endParaRPr>
          </a:p>
          <a:p>
            <a:pPr marL="0" lvl="0" indent="0" algn="l" rtl="0">
              <a:lnSpc>
                <a:spcPct val="163636"/>
              </a:lnSpc>
              <a:spcBef>
                <a:spcPts val="1800"/>
              </a:spcBef>
              <a:spcAft>
                <a:spcPts val="0"/>
              </a:spcAft>
              <a:buNone/>
            </a:pPr>
            <a:r>
              <a:rPr lang="en-GB" sz="1200">
                <a:solidFill>
                  <a:srgbClr val="3A3A3A"/>
                </a:solidFill>
                <a:highlight>
                  <a:schemeClr val="lt1"/>
                </a:highlight>
              </a:rPr>
              <a:t>I didn't say we should KILL him. (We should fire him, or something else.)</a:t>
            </a:r>
            <a:endParaRPr sz="1200">
              <a:solidFill>
                <a:srgbClr val="3A3A3A"/>
              </a:solidFill>
              <a:highlight>
                <a:schemeClr val="lt1"/>
              </a:highlight>
            </a:endParaRPr>
          </a:p>
          <a:p>
            <a:pPr marL="0" lvl="0" indent="0" algn="l" rtl="0">
              <a:lnSpc>
                <a:spcPct val="163636"/>
              </a:lnSpc>
              <a:spcBef>
                <a:spcPts val="1800"/>
              </a:spcBef>
              <a:spcAft>
                <a:spcPts val="0"/>
              </a:spcAft>
              <a:buNone/>
            </a:pPr>
            <a:r>
              <a:rPr lang="en-GB" sz="1200">
                <a:solidFill>
                  <a:srgbClr val="3A3A3A"/>
                </a:solidFill>
                <a:highlight>
                  <a:schemeClr val="lt1"/>
                </a:highlight>
              </a:rPr>
              <a:t>I didn't say we should kill HIM. (It should be someone else.)</a:t>
            </a:r>
            <a:endParaRPr sz="1200">
              <a:solidFill>
                <a:srgbClr val="3A3A3A"/>
              </a:solidFill>
              <a:highlight>
                <a:schemeClr val="lt1"/>
              </a:highlight>
            </a:endParaRPr>
          </a:p>
          <a:p>
            <a:pPr marL="0" lvl="0" indent="0" algn="l" rtl="0">
              <a:lnSpc>
                <a:spcPct val="163636"/>
              </a:lnSpc>
              <a:spcBef>
                <a:spcPts val="1800"/>
              </a:spcBef>
              <a:spcAft>
                <a:spcPts val="1800"/>
              </a:spcAft>
              <a:buNone/>
            </a:pPr>
            <a:r>
              <a:rPr lang="en-GB" sz="1100" u="sng">
                <a:solidFill>
                  <a:schemeClr val="accent5"/>
                </a:solidFill>
                <a:hlinkClick r:id="rId3"/>
              </a:rPr>
              <a:t>https://www.commonsense.org/education/lesson-plans/its-not-what-you-say-its-how-you-say-it-sentence-stress</a:t>
            </a:r>
            <a:endParaRPr sz="1200">
              <a:solidFill>
                <a:srgbClr val="3A3A3A"/>
              </a:solidFill>
              <a:highlight>
                <a:schemeClr val="lt1"/>
              </a:highligh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63"/>
        <p:cNvGrpSpPr/>
        <p:nvPr/>
      </p:nvGrpSpPr>
      <p:grpSpPr>
        <a:xfrm>
          <a:off x="0" y="0"/>
          <a:ext cx="0" cy="0"/>
          <a:chOff x="0" y="0"/>
          <a:chExt cx="0" cy="0"/>
        </a:xfrm>
      </p:grpSpPr>
      <p:graphicFrame>
        <p:nvGraphicFramePr>
          <p:cNvPr id="164" name="Google Shape;164;p28"/>
          <p:cNvGraphicFramePr/>
          <p:nvPr/>
        </p:nvGraphicFramePr>
        <p:xfrm>
          <a:off x="152400" y="152400"/>
          <a:ext cx="8654250" cy="1463040"/>
        </p:xfrm>
        <a:graphic>
          <a:graphicData uri="http://schemas.openxmlformats.org/drawingml/2006/table">
            <a:tbl>
              <a:tblPr bandRow="1">
                <a:noFill/>
                <a:tableStyleId>{BC659B24-D311-4F07-AF99-DFEFECB6AAF6}</a:tableStyleId>
              </a:tblPr>
              <a:tblGrid>
                <a:gridCol w="1659900">
                  <a:extLst>
                    <a:ext uri="{9D8B030D-6E8A-4147-A177-3AD203B41FA5}">
                      <a16:colId xmlns:a16="http://schemas.microsoft.com/office/drawing/2014/main" val="20000"/>
                    </a:ext>
                  </a:extLst>
                </a:gridCol>
                <a:gridCol w="1659900">
                  <a:extLst>
                    <a:ext uri="{9D8B030D-6E8A-4147-A177-3AD203B41FA5}">
                      <a16:colId xmlns:a16="http://schemas.microsoft.com/office/drawing/2014/main" val="20001"/>
                    </a:ext>
                  </a:extLst>
                </a:gridCol>
                <a:gridCol w="1659900">
                  <a:extLst>
                    <a:ext uri="{9D8B030D-6E8A-4147-A177-3AD203B41FA5}">
                      <a16:colId xmlns:a16="http://schemas.microsoft.com/office/drawing/2014/main" val="20002"/>
                    </a:ext>
                  </a:extLst>
                </a:gridCol>
                <a:gridCol w="3674550">
                  <a:extLst>
                    <a:ext uri="{9D8B030D-6E8A-4147-A177-3AD203B41FA5}">
                      <a16:colId xmlns:a16="http://schemas.microsoft.com/office/drawing/2014/main" val="20003"/>
                    </a:ext>
                  </a:extLst>
                </a:gridCol>
              </a:tblGrid>
              <a:tr h="0">
                <a:tc gridSpan="4">
                  <a:txBody>
                    <a:bodyPr/>
                    <a:lstStyle/>
                    <a:p>
                      <a:pPr marL="0" lvl="0" indent="0" algn="l" rtl="0">
                        <a:spcBef>
                          <a:spcPts val="0"/>
                        </a:spcBef>
                        <a:spcAft>
                          <a:spcPts val="0"/>
                        </a:spcAft>
                        <a:buNone/>
                      </a:pPr>
                      <a:endParaRPr sz="1200" b="1">
                        <a:latin typeface="Calibri"/>
                        <a:ea typeface="Calibri"/>
                        <a:cs typeface="Calibri"/>
                        <a:sym typeface="Calibri"/>
                      </a:endParaRPr>
                    </a:p>
                    <a:p>
                      <a:pPr marL="0" lvl="0" indent="0" algn="ctr" rtl="0">
                        <a:spcBef>
                          <a:spcPts val="0"/>
                        </a:spcBef>
                        <a:spcAft>
                          <a:spcPts val="0"/>
                        </a:spcAft>
                        <a:buNone/>
                      </a:pPr>
                      <a:r>
                        <a:rPr lang="en-GB" sz="1200" b="1">
                          <a:latin typeface="Calibri"/>
                          <a:ea typeface="Calibri"/>
                          <a:cs typeface="Calibri"/>
                          <a:sym typeface="Calibri"/>
                        </a:rPr>
                        <a:t>STRESS Rubric</a:t>
                      </a:r>
                      <a:endParaRPr sz="1200" b="1">
                        <a:latin typeface="Calibri"/>
                        <a:ea typeface="Calibri"/>
                        <a:cs typeface="Calibri"/>
                        <a:sym typeface="Calibri"/>
                      </a:endParaRPr>
                    </a:p>
                    <a:p>
                      <a:pPr marL="0" lvl="0" indent="0" algn="l" rtl="0">
                        <a:spcBef>
                          <a:spcPts val="0"/>
                        </a:spcBef>
                        <a:spcAft>
                          <a:spcPts val="0"/>
                        </a:spcAft>
                        <a:buNone/>
                      </a:pPr>
                      <a:r>
                        <a:rPr lang="en-GB" sz="1200" i="1">
                          <a:latin typeface="Calibri"/>
                          <a:ea typeface="Calibri"/>
                          <a:cs typeface="Calibri"/>
                          <a:sym typeface="Calibri"/>
                        </a:rPr>
                        <a:t>Stress refers to the emphasis students place on particular words (louder tone) to reflect the meaning as they would do when talking.</a:t>
                      </a:r>
                      <a:endParaRPr sz="1200" i="1">
                        <a:latin typeface="Calibri"/>
                        <a:ea typeface="Calibri"/>
                        <a:cs typeface="Calibri"/>
                        <a:sym typeface="Calibri"/>
                      </a:endParaRPr>
                    </a:p>
                  </a:txBody>
                  <a:tcPr marL="68575" marR="6857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GB" sz="1200">
                          <a:latin typeface="Calibri"/>
                          <a:ea typeface="Calibri"/>
                          <a:cs typeface="Calibri"/>
                          <a:sym typeface="Calibri"/>
                        </a:rPr>
                        <a:t>Almost no stress on appropriate words to reflect the meaning of the text</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GB" sz="1200">
                          <a:latin typeface="Calibri"/>
                          <a:ea typeface="Calibri"/>
                          <a:cs typeface="Calibri"/>
                          <a:sym typeface="Calibri"/>
                        </a:rPr>
                        <a:t>Some stress on appropriate words to reflect the meaning of the text</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GB" sz="1200">
                          <a:latin typeface="Calibri"/>
                          <a:ea typeface="Calibri"/>
                          <a:cs typeface="Calibri"/>
                          <a:sym typeface="Calibri"/>
                        </a:rPr>
                        <a:t>Most of the reading evidences stress on appropriate words to reflect the meaning of the text</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GB" sz="1200">
                          <a:latin typeface="Calibri"/>
                          <a:ea typeface="Calibri"/>
                          <a:cs typeface="Calibri"/>
                          <a:sym typeface="Calibri"/>
                        </a:rPr>
                        <a:t>Almost all of the reading is characterised by stress on appropriate words to reflect the meaning of the text</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
        <p:nvSpPr>
          <p:cNvPr id="165" name="Google Shape;165;p28"/>
          <p:cNvSpPr txBox="1"/>
          <p:nvPr/>
        </p:nvSpPr>
        <p:spPr>
          <a:xfrm>
            <a:off x="671900" y="2055525"/>
            <a:ext cx="7286700" cy="23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Students independently read a levelled text appropriate to their stage of development focusing on stress.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Once they have read a passage from their levelled text ask them to think about where they would place themselves on the above ‘Fluency-Stress Rubric’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**You may like to print out individual copies for students.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**In the resource section is a list of websites that have passages which can be used for fluency</a:t>
            </a:r>
            <a:endParaRPr>
              <a:solidFill>
                <a:schemeClr val="dk1"/>
              </a:solidFill>
            </a:endParaRPr>
          </a:p>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69"/>
        <p:cNvGrpSpPr/>
        <p:nvPr/>
      </p:nvGrpSpPr>
      <p:grpSpPr>
        <a:xfrm>
          <a:off x="0" y="0"/>
          <a:ext cx="0" cy="0"/>
          <a:chOff x="0" y="0"/>
          <a:chExt cx="0" cy="0"/>
        </a:xfrm>
      </p:grpSpPr>
      <p:sp>
        <p:nvSpPr>
          <p:cNvPr id="170" name="Google Shape;170;p29"/>
          <p:cNvSpPr txBox="1"/>
          <p:nvPr/>
        </p:nvSpPr>
        <p:spPr>
          <a:xfrm>
            <a:off x="368300" y="203200"/>
            <a:ext cx="8547000" cy="466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u="sng">
                <a:solidFill>
                  <a:srgbClr val="9900FF"/>
                </a:solidFill>
              </a:rPr>
              <a:t>Expression </a:t>
            </a:r>
            <a:r>
              <a:rPr lang="en-GB"/>
              <a:t>(this may also be called Intonation)</a:t>
            </a:r>
            <a:endParaRPr/>
          </a:p>
          <a:p>
            <a:pPr marL="0" lvl="0" indent="0" algn="l" rtl="0">
              <a:spcBef>
                <a:spcPts val="0"/>
              </a:spcBef>
              <a:spcAft>
                <a:spcPts val="0"/>
              </a:spcAft>
              <a:buNone/>
            </a:pPr>
            <a:r>
              <a:rPr lang="en-GB"/>
              <a:t>Definition intonation from  </a:t>
            </a:r>
            <a:r>
              <a:rPr lang="en-GB" sz="1100" u="sng">
                <a:solidFill>
                  <a:schemeClr val="hlink"/>
                </a:solidFill>
                <a:hlinkClick r:id="rId3"/>
              </a:rPr>
              <a:t>https://www.vocabulary.com/dictionary/intonation</a:t>
            </a:r>
            <a:r>
              <a:rPr lang="en-GB"/>
              <a:t> </a:t>
            </a:r>
            <a:endParaRPr/>
          </a:p>
          <a:p>
            <a:pPr marL="0" lvl="0" indent="0" algn="l" rtl="0">
              <a:spcBef>
                <a:spcPts val="0"/>
              </a:spcBef>
              <a:spcAft>
                <a:spcPts val="0"/>
              </a:spcAft>
              <a:buNone/>
            </a:pPr>
            <a:endParaRPr/>
          </a:p>
          <a:p>
            <a:pPr marL="0" lvl="0" indent="0" algn="l" rtl="0">
              <a:lnSpc>
                <a:spcPct val="100000"/>
              </a:lnSpc>
              <a:spcBef>
                <a:spcPts val="0"/>
              </a:spcBef>
              <a:spcAft>
                <a:spcPts val="0"/>
              </a:spcAft>
              <a:buClr>
                <a:schemeClr val="dk1"/>
              </a:buClr>
              <a:buSzPts val="1100"/>
              <a:buFont typeface="Arial"/>
              <a:buNone/>
            </a:pPr>
            <a:r>
              <a:rPr lang="en-GB" sz="1150">
                <a:solidFill>
                  <a:srgbClr val="444444"/>
                </a:solidFill>
                <a:highlight>
                  <a:srgbClr val="FFFFFF"/>
                </a:highlight>
              </a:rPr>
              <a:t>Even if your friend claims she’s not upset by the death of her pet iguana, her </a:t>
            </a:r>
            <a:r>
              <a:rPr lang="en-GB" sz="1150">
                <a:solidFill>
                  <a:srgbClr val="9900FF"/>
                </a:solidFill>
                <a:highlight>
                  <a:srgbClr val="FFFFFF"/>
                </a:highlight>
              </a:rPr>
              <a:t>intonation </a:t>
            </a:r>
            <a:r>
              <a:rPr lang="en-GB" sz="1150">
                <a:solidFill>
                  <a:srgbClr val="444444"/>
                </a:solidFill>
                <a:highlight>
                  <a:srgbClr val="FFFFFF"/>
                </a:highlight>
              </a:rPr>
              <a:t>may tell a different story. Intonation means the way someone’s voice rises and falls as they’re speaking. Your emotions, your regional accent, or just the particular way you're used to speaking can all affect the intonation of your voice. There's something musical in the way people speak, and </a:t>
            </a:r>
            <a:r>
              <a:rPr lang="en-GB" sz="1150" i="1">
                <a:solidFill>
                  <a:srgbClr val="444444"/>
                </a:solidFill>
                <a:highlight>
                  <a:srgbClr val="FFFFFF"/>
                </a:highlight>
              </a:rPr>
              <a:t>intonation</a:t>
            </a:r>
            <a:r>
              <a:rPr lang="en-GB" sz="1150">
                <a:solidFill>
                  <a:srgbClr val="444444"/>
                </a:solidFill>
                <a:highlight>
                  <a:srgbClr val="FFFFFF"/>
                </a:highlight>
              </a:rPr>
              <a:t> describes that musicality. The word also means "producing musical tones," either with your voice or a musical instrument. Another kind of intonation is chanting, or half-speaking, half-singing your words.</a:t>
            </a:r>
            <a:endParaRPr sz="1150">
              <a:solidFill>
                <a:srgbClr val="444444"/>
              </a:solidFill>
              <a:highlight>
                <a:srgbClr val="FFFFFF"/>
              </a:highlight>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a:t>Why do you think we need expression when we are reading? How does it help the audience? Discuss. </a:t>
            </a:r>
            <a:endParaRPr/>
          </a:p>
          <a:p>
            <a:pPr marL="0" lvl="0" indent="0" algn="l" rtl="0">
              <a:spcBef>
                <a:spcPts val="0"/>
              </a:spcBef>
              <a:spcAft>
                <a:spcPts val="0"/>
              </a:spcAft>
              <a:buNone/>
            </a:pPr>
            <a:endParaRPr/>
          </a:p>
          <a:p>
            <a:pPr marL="0" lvl="0" indent="0" algn="l" rtl="0">
              <a:spcBef>
                <a:spcPts val="0"/>
              </a:spcBef>
              <a:spcAft>
                <a:spcPts val="0"/>
              </a:spcAft>
              <a:buNone/>
            </a:pPr>
            <a:r>
              <a:rPr lang="en-GB" sz="1200">
                <a:solidFill>
                  <a:schemeClr val="dk1"/>
                </a:solidFill>
                <a:highlight>
                  <a:srgbClr val="FFFFFF"/>
                </a:highlight>
                <a:latin typeface="Verdana"/>
                <a:ea typeface="Verdana"/>
                <a:cs typeface="Verdana"/>
                <a:sym typeface="Verdana"/>
              </a:rPr>
              <a:t>To express a text well, to read it with feeling that matches what it means, is one of the best ways to understand it. In order to match the proper expression to each word or phrase, you have to understand both the meaning of the words and the grammar of each sentence. Expression is such a powerful comprehension strategy because it instantly increases your access to meaning as you read. </a:t>
            </a:r>
            <a:endParaRPr sz="1200">
              <a:solidFill>
                <a:schemeClr val="dk1"/>
              </a:solidFill>
              <a:highlight>
                <a:srgbClr val="FFFFFF"/>
              </a:highlight>
              <a:latin typeface="Verdana"/>
              <a:ea typeface="Verdana"/>
              <a:cs typeface="Verdana"/>
              <a:sym typeface="Verdana"/>
            </a:endParaRPr>
          </a:p>
          <a:p>
            <a:pPr marL="0" lvl="0" indent="0" algn="l" rtl="0">
              <a:spcBef>
                <a:spcPts val="0"/>
              </a:spcBef>
              <a:spcAft>
                <a:spcPts val="0"/>
              </a:spcAft>
              <a:buNone/>
            </a:pPr>
            <a:r>
              <a:rPr lang="en-GB" sz="1200">
                <a:solidFill>
                  <a:schemeClr val="dk1"/>
                </a:solidFill>
                <a:highlight>
                  <a:srgbClr val="FFFFFF"/>
                </a:highlight>
                <a:latin typeface="Verdana"/>
                <a:ea typeface="Verdana"/>
                <a:cs typeface="Verdana"/>
                <a:sym typeface="Verdana"/>
              </a:rPr>
              <a:t>From </a:t>
            </a:r>
            <a:r>
              <a:rPr lang="en-GB" sz="1200" u="sng">
                <a:solidFill>
                  <a:schemeClr val="hlink"/>
                </a:solidFill>
                <a:hlinkClick r:id="rId4"/>
              </a:rPr>
              <a:t>https://www.ttms.org/say_about_a_book/expression_equals_comprehension.htm</a:t>
            </a:r>
            <a:r>
              <a:rPr lang="en-GB" sz="1200"/>
              <a:t> </a:t>
            </a:r>
            <a:endParaRPr sz="1200"/>
          </a:p>
          <a:p>
            <a:pPr marL="0" lvl="0" indent="0" algn="l" rtl="0">
              <a:spcBef>
                <a:spcPts val="0"/>
              </a:spcBef>
              <a:spcAft>
                <a:spcPts val="0"/>
              </a:spcAft>
              <a:buNone/>
            </a:pPr>
            <a:endParaRPr sz="12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1" name="Google Shape;171;p29"/>
          <p:cNvSpPr txBox="1"/>
          <p:nvPr/>
        </p:nvSpPr>
        <p:spPr>
          <a:xfrm>
            <a:off x="1146850" y="4082800"/>
            <a:ext cx="6151500" cy="660300"/>
          </a:xfrm>
          <a:prstGeom prst="rect">
            <a:avLst/>
          </a:prstGeom>
          <a:solidFill>
            <a:srgbClr val="D9D2E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Don’t Read Like a Robot by Go Noodle - rap song about reading with expression </a:t>
            </a:r>
            <a:r>
              <a:rPr lang="en-GB" sz="1100" u="sng">
                <a:solidFill>
                  <a:schemeClr val="hlink"/>
                </a:solidFill>
                <a:hlinkClick r:id="rId5"/>
              </a:rPr>
              <a:t>https://www.youtube.com/watch?v=xjtPMiumixA&amp;list=RDxjtPMiumixA&amp;start_radio=1&amp;t=109</a:t>
            </a: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75"/>
        <p:cNvGrpSpPr/>
        <p:nvPr/>
      </p:nvGrpSpPr>
      <p:grpSpPr>
        <a:xfrm>
          <a:off x="0" y="0"/>
          <a:ext cx="0" cy="0"/>
          <a:chOff x="0" y="0"/>
          <a:chExt cx="0" cy="0"/>
        </a:xfrm>
      </p:grpSpPr>
      <p:sp>
        <p:nvSpPr>
          <p:cNvPr id="176" name="Google Shape;176;p30"/>
          <p:cNvSpPr txBox="1"/>
          <p:nvPr/>
        </p:nvSpPr>
        <p:spPr>
          <a:xfrm>
            <a:off x="231700" y="178825"/>
            <a:ext cx="8700000" cy="472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Practice, practice, practice! </a:t>
            </a:r>
            <a:endParaRPr/>
          </a:p>
          <a:p>
            <a:pPr marL="457200" lvl="0" indent="-317500" algn="l" rtl="0">
              <a:spcBef>
                <a:spcPts val="0"/>
              </a:spcBef>
              <a:spcAft>
                <a:spcPts val="0"/>
              </a:spcAft>
              <a:buSzPts val="1400"/>
              <a:buChar char="●"/>
            </a:pPr>
            <a:r>
              <a:rPr lang="en-GB"/>
              <a:t>Reader’s Theatre</a:t>
            </a:r>
            <a:endParaRPr/>
          </a:p>
          <a:p>
            <a:pPr marL="457200" lvl="0" indent="-317500" algn="l" rtl="0">
              <a:spcBef>
                <a:spcPts val="0"/>
              </a:spcBef>
              <a:spcAft>
                <a:spcPts val="0"/>
              </a:spcAft>
              <a:buSzPts val="1400"/>
              <a:buChar char="●"/>
            </a:pPr>
            <a:r>
              <a:rPr lang="en-GB"/>
              <a:t>Drama</a:t>
            </a:r>
            <a:endParaRPr/>
          </a:p>
          <a:p>
            <a:pPr marL="457200" lvl="0" indent="-317500" algn="l" rtl="0">
              <a:spcBef>
                <a:spcPts val="0"/>
              </a:spcBef>
              <a:spcAft>
                <a:spcPts val="0"/>
              </a:spcAft>
              <a:buSzPts val="1400"/>
              <a:buChar char="●"/>
            </a:pPr>
            <a:r>
              <a:rPr lang="en-GB"/>
              <a:t>Role Play different emotions</a:t>
            </a:r>
            <a:endParaRPr/>
          </a:p>
          <a:p>
            <a:pPr marL="457200" lvl="0" indent="-317500" algn="l" rtl="0">
              <a:spcBef>
                <a:spcPts val="0"/>
              </a:spcBef>
              <a:spcAft>
                <a:spcPts val="0"/>
              </a:spcAft>
              <a:buSzPts val="1400"/>
              <a:buChar char="●"/>
            </a:pPr>
            <a:r>
              <a:rPr lang="en-GB"/>
              <a:t>Re-read passages to understand expression to be used</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a:t>Reader’s Theatre - links to websites which offer Reader’s Theatre</a:t>
            </a:r>
            <a:endParaRPr/>
          </a:p>
          <a:p>
            <a:pPr marL="0" lvl="0" indent="0" algn="l" rtl="0">
              <a:spcBef>
                <a:spcPts val="0"/>
              </a:spcBef>
              <a:spcAft>
                <a:spcPts val="0"/>
              </a:spcAft>
              <a:buNone/>
            </a:pPr>
            <a:endParaRPr/>
          </a:p>
          <a:p>
            <a:pPr marL="0" lvl="0" indent="0" algn="l" rtl="0">
              <a:spcBef>
                <a:spcPts val="0"/>
              </a:spcBef>
              <a:spcAft>
                <a:spcPts val="0"/>
              </a:spcAft>
              <a:buNone/>
            </a:pPr>
            <a:r>
              <a:rPr lang="en-GB" sz="1100" u="sng">
                <a:solidFill>
                  <a:schemeClr val="hlink"/>
                </a:solidFill>
                <a:hlinkClick r:id="rId3"/>
              </a:rPr>
              <a:t>http://www.teachingheart.net/readerstheater.htm</a:t>
            </a:r>
            <a:r>
              <a:rPr lang="en-GB"/>
              <a:t> </a:t>
            </a:r>
            <a:endParaRPr/>
          </a:p>
          <a:p>
            <a:pPr marL="0" lvl="0" indent="0" algn="l" rtl="0">
              <a:spcBef>
                <a:spcPts val="0"/>
              </a:spcBef>
              <a:spcAft>
                <a:spcPts val="0"/>
              </a:spcAft>
              <a:buNone/>
            </a:pPr>
            <a:r>
              <a:rPr lang="en-GB" sz="1100" u="sng">
                <a:solidFill>
                  <a:schemeClr val="hlink"/>
                </a:solidFill>
                <a:hlinkClick r:id="rId4"/>
              </a:rPr>
              <a:t>https://www.thewiseowlfactory.com/readers-theater-free/</a:t>
            </a:r>
            <a:endParaRPr/>
          </a:p>
          <a:p>
            <a:pPr marL="0" lvl="0" indent="0" algn="l" rtl="0">
              <a:spcBef>
                <a:spcPts val="0"/>
              </a:spcBef>
              <a:spcAft>
                <a:spcPts val="0"/>
              </a:spcAft>
              <a:buNone/>
            </a:pPr>
            <a:endParaRPr/>
          </a:p>
          <a:p>
            <a:pPr marL="0" lvl="0" indent="0" algn="l" rtl="0">
              <a:spcBef>
                <a:spcPts val="0"/>
              </a:spcBef>
              <a:spcAft>
                <a:spcPts val="0"/>
              </a:spcAft>
              <a:buNone/>
            </a:pPr>
            <a:r>
              <a:rPr lang="en-GB" sz="1100" u="sng">
                <a:solidFill>
                  <a:schemeClr val="hlink"/>
                </a:solidFill>
                <a:hlinkClick r:id="rId5"/>
              </a:rPr>
              <a:t>http://www.thebestclass.org/rtscripts.html</a:t>
            </a:r>
            <a:r>
              <a:rPr lang="en-GB"/>
              <a:t> </a:t>
            </a:r>
            <a:endParaRPr/>
          </a:p>
          <a:p>
            <a:pPr marL="0" lvl="0" indent="0" algn="l" rtl="0">
              <a:spcBef>
                <a:spcPts val="0"/>
              </a:spcBef>
              <a:spcAft>
                <a:spcPts val="0"/>
              </a:spcAft>
              <a:buNone/>
            </a:pPr>
            <a:endParaRPr/>
          </a:p>
          <a:p>
            <a:pPr marL="0" lvl="0" indent="0" algn="l" rtl="0">
              <a:spcBef>
                <a:spcPts val="0"/>
              </a:spcBef>
              <a:spcAft>
                <a:spcPts val="0"/>
              </a:spcAft>
              <a:buNone/>
            </a:pPr>
            <a:r>
              <a:rPr lang="en-GB" sz="1100" u="sng">
                <a:solidFill>
                  <a:schemeClr val="hlink"/>
                </a:solidFill>
                <a:hlinkClick r:id="rId6"/>
              </a:rPr>
              <a:t>https://www.superteacherworksheets.com/readers-theater.html</a:t>
            </a:r>
            <a:endParaRPr/>
          </a:p>
          <a:p>
            <a:pPr marL="0" lvl="0" indent="0" algn="l" rtl="0">
              <a:spcBef>
                <a:spcPts val="0"/>
              </a:spcBef>
              <a:spcAft>
                <a:spcPts val="0"/>
              </a:spcAft>
              <a:buNone/>
            </a:pPr>
            <a:endParaRPr/>
          </a:p>
          <a:p>
            <a:pPr marL="0" lvl="0" indent="0" algn="l" rtl="0">
              <a:spcBef>
                <a:spcPts val="0"/>
              </a:spcBef>
              <a:spcAft>
                <a:spcPts val="0"/>
              </a:spcAft>
              <a:buNone/>
            </a:pPr>
            <a:r>
              <a:rPr lang="en-GB" sz="1100" u="sng">
                <a:solidFill>
                  <a:schemeClr val="hlink"/>
                </a:solidFill>
                <a:hlinkClick r:id="rId7"/>
              </a:rPr>
              <a:t>http://www.aaronshep.com/rt/RTE.html</a:t>
            </a:r>
            <a:r>
              <a:rPr lang="en-GB"/>
              <a:t> </a:t>
            </a:r>
            <a:endParaRPr/>
          </a:p>
          <a:p>
            <a:pPr marL="0" lvl="0" indent="0" algn="l" rtl="0">
              <a:spcBef>
                <a:spcPts val="0"/>
              </a:spcBef>
              <a:spcAft>
                <a:spcPts val="0"/>
              </a:spcAft>
              <a:buNone/>
            </a:pPr>
            <a:endParaRPr/>
          </a:p>
          <a:p>
            <a:pPr marL="0" lvl="0" indent="0" algn="l" rtl="0">
              <a:spcBef>
                <a:spcPts val="0"/>
              </a:spcBef>
              <a:spcAft>
                <a:spcPts val="0"/>
              </a:spcAft>
              <a:buNone/>
            </a:pPr>
            <a:r>
              <a:rPr lang="en-GB" sz="1100" u="sng">
                <a:solidFill>
                  <a:schemeClr val="hlink"/>
                </a:solidFill>
                <a:hlinkClick r:id="rId8"/>
              </a:rPr>
              <a:t>https://www.readingrockets.org/strategies/readers_theater</a:t>
            </a:r>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80"/>
        <p:cNvGrpSpPr/>
        <p:nvPr/>
      </p:nvGrpSpPr>
      <p:grpSpPr>
        <a:xfrm>
          <a:off x="0" y="0"/>
          <a:ext cx="0" cy="0"/>
          <a:chOff x="0" y="0"/>
          <a:chExt cx="0" cy="0"/>
        </a:xfrm>
      </p:grpSpPr>
      <p:sp>
        <p:nvSpPr>
          <p:cNvPr id="181" name="Google Shape;181;p31"/>
          <p:cNvSpPr txBox="1"/>
          <p:nvPr/>
        </p:nvSpPr>
        <p:spPr>
          <a:xfrm>
            <a:off x="254850" y="301200"/>
            <a:ext cx="8526300" cy="123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Expression Assessment</a:t>
            </a:r>
            <a:endParaRPr/>
          </a:p>
          <a:p>
            <a:pPr marL="0" lvl="0" indent="0" algn="l" rtl="0">
              <a:spcBef>
                <a:spcPts val="0"/>
              </a:spcBef>
              <a:spcAft>
                <a:spcPts val="0"/>
              </a:spcAft>
              <a:buNone/>
            </a:pPr>
            <a:r>
              <a:rPr lang="en-GB"/>
              <a:t>Students record themselves reading on an iPad or on one of the following apps GarageBand, QuickVoice Recorder or Voice Recorder and listen to themselves to hear their expression and assess how expressive they feel they read. </a:t>
            </a:r>
            <a:endParaRPr/>
          </a:p>
        </p:txBody>
      </p:sp>
      <p:graphicFrame>
        <p:nvGraphicFramePr>
          <p:cNvPr id="182" name="Google Shape;182;p31"/>
          <p:cNvGraphicFramePr/>
          <p:nvPr/>
        </p:nvGraphicFramePr>
        <p:xfrm>
          <a:off x="190875" y="2283950"/>
          <a:ext cx="8654250" cy="1706880"/>
        </p:xfrm>
        <a:graphic>
          <a:graphicData uri="http://schemas.openxmlformats.org/drawingml/2006/table">
            <a:tbl>
              <a:tblPr bandRow="1">
                <a:noFill/>
                <a:tableStyleId>{BC659B24-D311-4F07-AF99-DFEFECB6AAF6}</a:tableStyleId>
              </a:tblPr>
              <a:tblGrid>
                <a:gridCol w="1659900">
                  <a:extLst>
                    <a:ext uri="{9D8B030D-6E8A-4147-A177-3AD203B41FA5}">
                      <a16:colId xmlns:a16="http://schemas.microsoft.com/office/drawing/2014/main" val="20000"/>
                    </a:ext>
                  </a:extLst>
                </a:gridCol>
                <a:gridCol w="1659900">
                  <a:extLst>
                    <a:ext uri="{9D8B030D-6E8A-4147-A177-3AD203B41FA5}">
                      <a16:colId xmlns:a16="http://schemas.microsoft.com/office/drawing/2014/main" val="20001"/>
                    </a:ext>
                  </a:extLst>
                </a:gridCol>
                <a:gridCol w="1659900">
                  <a:extLst>
                    <a:ext uri="{9D8B030D-6E8A-4147-A177-3AD203B41FA5}">
                      <a16:colId xmlns:a16="http://schemas.microsoft.com/office/drawing/2014/main" val="20002"/>
                    </a:ext>
                  </a:extLst>
                </a:gridCol>
                <a:gridCol w="3674550">
                  <a:extLst>
                    <a:ext uri="{9D8B030D-6E8A-4147-A177-3AD203B41FA5}">
                      <a16:colId xmlns:a16="http://schemas.microsoft.com/office/drawing/2014/main" val="20003"/>
                    </a:ext>
                  </a:extLst>
                </a:gridCol>
              </a:tblGrid>
              <a:tr h="0">
                <a:tc gridSpan="4">
                  <a:txBody>
                    <a:bodyPr/>
                    <a:lstStyle/>
                    <a:p>
                      <a:pPr marL="0" lvl="0" indent="0" algn="l" rtl="0">
                        <a:spcBef>
                          <a:spcPts val="0"/>
                        </a:spcBef>
                        <a:spcAft>
                          <a:spcPts val="0"/>
                        </a:spcAft>
                        <a:buNone/>
                      </a:pPr>
                      <a:endParaRPr b="1">
                        <a:latin typeface="Calibri"/>
                        <a:ea typeface="Calibri"/>
                        <a:cs typeface="Calibri"/>
                        <a:sym typeface="Calibri"/>
                      </a:endParaRPr>
                    </a:p>
                    <a:p>
                      <a:pPr marL="0" lvl="0" indent="0" algn="ctr" rtl="0">
                        <a:spcBef>
                          <a:spcPts val="0"/>
                        </a:spcBef>
                        <a:spcAft>
                          <a:spcPts val="0"/>
                        </a:spcAft>
                        <a:buNone/>
                      </a:pPr>
                      <a:r>
                        <a:rPr lang="en-GB" b="1">
                          <a:latin typeface="Calibri"/>
                          <a:ea typeface="Calibri"/>
                          <a:cs typeface="Calibri"/>
                          <a:sym typeface="Calibri"/>
                        </a:rPr>
                        <a:t>EXPRESSION</a:t>
                      </a:r>
                      <a:endParaRPr b="1">
                        <a:latin typeface="Calibri"/>
                        <a:ea typeface="Calibri"/>
                        <a:cs typeface="Calibri"/>
                        <a:sym typeface="Calibri"/>
                      </a:endParaRPr>
                    </a:p>
                    <a:p>
                      <a:pPr marL="0" lvl="0" indent="0" algn="l" rtl="0">
                        <a:spcBef>
                          <a:spcPts val="0"/>
                        </a:spcBef>
                        <a:spcAft>
                          <a:spcPts val="0"/>
                        </a:spcAft>
                        <a:buNone/>
                      </a:pPr>
                      <a:r>
                        <a:rPr lang="en-GB" i="1">
                          <a:latin typeface="Calibri"/>
                          <a:ea typeface="Calibri"/>
                          <a:cs typeface="Calibri"/>
                          <a:sym typeface="Calibri"/>
                        </a:rPr>
                        <a:t>Expression refers to the way the student varies their voice in tone, pitch and volume to reflect the meaning. </a:t>
                      </a:r>
                      <a:endParaRPr i="1">
                        <a:latin typeface="Calibri"/>
                        <a:ea typeface="Calibri"/>
                        <a:cs typeface="Calibri"/>
                        <a:sym typeface="Calibri"/>
                      </a:endParaRPr>
                    </a:p>
                  </a:txBody>
                  <a:tcPr marL="68575" marR="6857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GB">
                          <a:latin typeface="Calibri"/>
                          <a:ea typeface="Calibri"/>
                          <a:cs typeface="Calibri"/>
                          <a:sym typeface="Calibri"/>
                        </a:rPr>
                        <a:t>Almost no variation in voice or tone (pitch) to reflect the meaning of the text</a:t>
                      </a:r>
                      <a:endParaRPr>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GB">
                          <a:latin typeface="Calibri"/>
                          <a:ea typeface="Calibri"/>
                          <a:cs typeface="Calibri"/>
                          <a:sym typeface="Calibri"/>
                        </a:rPr>
                        <a:t>Some variation in voice or tone (pitch) to reflect the meaning of the text</a:t>
                      </a:r>
                      <a:endParaRPr>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GB">
                          <a:latin typeface="Calibri"/>
                          <a:ea typeface="Calibri"/>
                          <a:cs typeface="Calibri"/>
                          <a:sym typeface="Calibri"/>
                        </a:rPr>
                        <a:t>Most of the reading evidences variation in voice or tone (pitch) to reflect the meaning of the text</a:t>
                      </a:r>
                      <a:endParaRPr>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GB">
                          <a:latin typeface="Calibri"/>
                          <a:ea typeface="Calibri"/>
                          <a:cs typeface="Calibri"/>
                          <a:sym typeface="Calibri"/>
                        </a:rPr>
                        <a:t>Almost all of the reading evidences variation in voice or tone (pitch) to reflect the meaning of the text</a:t>
                      </a:r>
                      <a:endParaRPr>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p:nvPr/>
        </p:nvSpPr>
        <p:spPr>
          <a:xfrm>
            <a:off x="225100" y="180075"/>
            <a:ext cx="8655000" cy="476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u="sng" dirty="0">
              <a:solidFill>
                <a:srgbClr val="9900FF"/>
              </a:solidFill>
            </a:endParaRPr>
          </a:p>
          <a:p>
            <a:pPr marL="0" lvl="0" indent="0" algn="l" rtl="0">
              <a:spcBef>
                <a:spcPts val="0"/>
              </a:spcBef>
              <a:spcAft>
                <a:spcPts val="0"/>
              </a:spcAft>
              <a:buNone/>
            </a:pPr>
            <a:r>
              <a:rPr lang="en-GB" sz="1800" b="1" u="sng" dirty="0">
                <a:solidFill>
                  <a:srgbClr val="9900FF"/>
                </a:solidFill>
              </a:rPr>
              <a:t>Learning Intention</a:t>
            </a:r>
            <a:r>
              <a:rPr lang="en-GB" sz="1800" dirty="0"/>
              <a:t> (Why are we learning this?)</a:t>
            </a:r>
            <a:endParaRPr sz="1800" dirty="0"/>
          </a:p>
          <a:p>
            <a:pPr marL="285750" lvl="0" indent="-285750" algn="l" rtl="0">
              <a:spcBef>
                <a:spcPts val="0"/>
              </a:spcBef>
              <a:spcAft>
                <a:spcPts val="0"/>
              </a:spcAft>
              <a:buFont typeface="Arial" panose="020B0604020202020204" pitchFamily="34" charset="0"/>
              <a:buChar char="•"/>
            </a:pPr>
            <a:r>
              <a:rPr lang="en-GB" sz="1800" i="1" dirty="0"/>
              <a:t>To improve students fluency by helping them understand; pausing, phrasing, stress, expression, rate and integration. </a:t>
            </a:r>
            <a:endParaRPr sz="1800" i="1" dirty="0"/>
          </a:p>
          <a:p>
            <a:pPr marL="285750" lvl="0" indent="-285750" algn="l" rtl="0">
              <a:spcBef>
                <a:spcPts val="0"/>
              </a:spcBef>
              <a:spcAft>
                <a:spcPts val="0"/>
              </a:spcAft>
              <a:buFont typeface="Arial" panose="020B0604020202020204" pitchFamily="34" charset="0"/>
              <a:buChar char="•"/>
            </a:pPr>
            <a:r>
              <a:rPr lang="en-GB" sz="1800" i="1" dirty="0"/>
              <a:t>To give students activities specifically related to pausing, phrasing, stress, expression, rate and integration to help them complete a self-assessment and monitor their own reading.</a:t>
            </a:r>
            <a:endParaRPr sz="1800" i="1" dirty="0"/>
          </a:p>
          <a:p>
            <a:pPr marL="0" lvl="0" indent="0" algn="l" rtl="0">
              <a:spcBef>
                <a:spcPts val="0"/>
              </a:spcBef>
              <a:spcAft>
                <a:spcPts val="0"/>
              </a:spcAft>
              <a:buNone/>
            </a:pPr>
            <a:endParaRPr sz="1800" b="1" u="sng" dirty="0">
              <a:solidFill>
                <a:srgbClr val="9900FF"/>
              </a:solidFill>
            </a:endParaRPr>
          </a:p>
          <a:p>
            <a:pPr marL="0" lvl="0" indent="0" algn="l" rtl="0">
              <a:spcBef>
                <a:spcPts val="0"/>
              </a:spcBef>
              <a:spcAft>
                <a:spcPts val="0"/>
              </a:spcAft>
              <a:buNone/>
            </a:pPr>
            <a:r>
              <a:rPr lang="en-GB" sz="1800" b="1" u="sng" dirty="0">
                <a:solidFill>
                  <a:srgbClr val="9900FF"/>
                </a:solidFill>
              </a:rPr>
              <a:t>Success Criteria</a:t>
            </a:r>
            <a:r>
              <a:rPr lang="en-GB" sz="1800" dirty="0"/>
              <a:t> (How do we know if we have learnt?)</a:t>
            </a:r>
            <a:endParaRPr sz="1800" dirty="0"/>
          </a:p>
          <a:p>
            <a:pPr marL="285750" lvl="0" indent="-285750" algn="l" rtl="0">
              <a:spcBef>
                <a:spcPts val="0"/>
              </a:spcBef>
              <a:spcAft>
                <a:spcPts val="0"/>
              </a:spcAft>
              <a:buFont typeface="Arial" panose="020B0604020202020204" pitchFamily="34" charset="0"/>
              <a:buChar char="•"/>
            </a:pPr>
            <a:r>
              <a:rPr lang="en-GB" sz="1800" i="1" dirty="0"/>
              <a:t>Students have a greater understanding of the components of fluency </a:t>
            </a:r>
            <a:r>
              <a:rPr lang="en-GB" sz="1800" i="1" dirty="0" err="1"/>
              <a:t>ie</a:t>
            </a:r>
            <a:r>
              <a:rPr lang="en-GB" sz="1800" i="1" dirty="0"/>
              <a:t>. </a:t>
            </a:r>
            <a:r>
              <a:rPr lang="en-GB" sz="1800" i="1" dirty="0">
                <a:solidFill>
                  <a:schemeClr val="dk1"/>
                </a:solidFill>
              </a:rPr>
              <a:t>pausing, phrasing, stress, expression, rate and integration</a:t>
            </a:r>
            <a:endParaRPr sz="1800" i="1" dirty="0"/>
          </a:p>
          <a:p>
            <a:pPr marL="285750" lvl="0" indent="-285750" algn="l" rtl="0">
              <a:spcBef>
                <a:spcPts val="0"/>
              </a:spcBef>
              <a:spcAft>
                <a:spcPts val="0"/>
              </a:spcAft>
              <a:buFont typeface="Arial" panose="020B0604020202020204" pitchFamily="34" charset="0"/>
              <a:buChar char="•"/>
            </a:pPr>
            <a:r>
              <a:rPr lang="en-GB" sz="1800" i="1" dirty="0"/>
              <a:t>Students have greater fluency when reading.</a:t>
            </a:r>
            <a:endParaRPr sz="1800" i="1" dirty="0"/>
          </a:p>
          <a:p>
            <a:pPr marL="285750" lvl="0" indent="-285750" algn="l" rtl="0">
              <a:spcBef>
                <a:spcPts val="0"/>
              </a:spcBef>
              <a:spcAft>
                <a:spcPts val="0"/>
              </a:spcAft>
              <a:buFont typeface="Arial" panose="020B0604020202020204" pitchFamily="34" charset="0"/>
              <a:buChar char="•"/>
            </a:pPr>
            <a:r>
              <a:rPr lang="en-GB" sz="1800" i="1" dirty="0"/>
              <a:t>Students are able to complete a self-assessment.</a:t>
            </a:r>
            <a:endParaRPr sz="1800" i="1" dirty="0"/>
          </a:p>
          <a:p>
            <a:pPr marL="285750" lvl="0" indent="-285750" algn="l" rtl="0">
              <a:spcBef>
                <a:spcPts val="0"/>
              </a:spcBef>
              <a:spcAft>
                <a:spcPts val="0"/>
              </a:spcAft>
              <a:buFont typeface="Arial" panose="020B0604020202020204" pitchFamily="34" charset="0"/>
              <a:buChar char="•"/>
            </a:pPr>
            <a:r>
              <a:rPr lang="en-GB" sz="1800" i="1" dirty="0" smtClean="0"/>
              <a:t>Students’ </a:t>
            </a:r>
            <a:r>
              <a:rPr lang="en-GB" sz="1800" i="1" dirty="0"/>
              <a:t>reading </a:t>
            </a:r>
            <a:r>
              <a:rPr lang="en-GB" sz="1800" i="1" dirty="0" smtClean="0"/>
              <a:t>levels improve. </a:t>
            </a:r>
            <a:r>
              <a:rPr lang="en-GB" sz="1800" dirty="0" smtClean="0"/>
              <a:t> </a:t>
            </a:r>
            <a:endParaRPr sz="1800" dirty="0"/>
          </a:p>
        </p:txBody>
      </p:sp>
      <p:pic>
        <p:nvPicPr>
          <p:cNvPr id="65" name="Google Shape;65;p14"/>
          <p:cNvPicPr preferRelativeResize="0"/>
          <p:nvPr/>
        </p:nvPicPr>
        <p:blipFill>
          <a:blip r:embed="rId3">
            <a:alphaModFix/>
          </a:blip>
          <a:stretch>
            <a:fillRect/>
          </a:stretch>
        </p:blipFill>
        <p:spPr>
          <a:xfrm>
            <a:off x="3688453" y="4124525"/>
            <a:ext cx="1167799" cy="81625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186"/>
        <p:cNvGrpSpPr/>
        <p:nvPr/>
      </p:nvGrpSpPr>
      <p:grpSpPr>
        <a:xfrm>
          <a:off x="0" y="0"/>
          <a:ext cx="0" cy="0"/>
          <a:chOff x="0" y="0"/>
          <a:chExt cx="0" cy="0"/>
        </a:xfrm>
      </p:grpSpPr>
      <p:sp>
        <p:nvSpPr>
          <p:cNvPr id="187" name="Google Shape;187;p32"/>
          <p:cNvSpPr txBox="1"/>
          <p:nvPr/>
        </p:nvSpPr>
        <p:spPr>
          <a:xfrm>
            <a:off x="173375" y="208050"/>
            <a:ext cx="8738100" cy="456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u="sng">
                <a:solidFill>
                  <a:srgbClr val="9900FF"/>
                </a:solidFill>
              </a:rPr>
              <a:t>Rate</a:t>
            </a:r>
            <a:endParaRPr sz="1800" b="1" u="sng">
              <a:solidFill>
                <a:srgbClr val="9900FF"/>
              </a:solidFill>
            </a:endParaRPr>
          </a:p>
          <a:p>
            <a:pPr marL="0" lvl="0" indent="0" algn="l" rtl="0">
              <a:spcBef>
                <a:spcPts val="0"/>
              </a:spcBef>
              <a:spcAft>
                <a:spcPts val="0"/>
              </a:spcAft>
              <a:buNone/>
            </a:pPr>
            <a:r>
              <a:rPr lang="en-GB"/>
              <a:t>Rate refers to the pace/speed in which a reader reads.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a:t>                   </a:t>
            </a:r>
            <a:r>
              <a:rPr lang="en-GB" b="1"/>
              <a:t> Reading too fast</a:t>
            </a:r>
            <a:endParaRPr b="1"/>
          </a:p>
          <a:p>
            <a:pPr marL="0" lvl="0" indent="0" algn="l" rtl="0">
              <a:spcBef>
                <a:spcPts val="0"/>
              </a:spcBef>
              <a:spcAft>
                <a:spcPts val="0"/>
              </a:spcAft>
              <a:buNone/>
            </a:pPr>
            <a:endParaRPr/>
          </a:p>
          <a:p>
            <a:pPr marL="0" lvl="0" indent="0" algn="l" rtl="0">
              <a:spcBef>
                <a:spcPts val="0"/>
              </a:spcBef>
              <a:spcAft>
                <a:spcPts val="0"/>
              </a:spcAft>
              <a:buNone/>
            </a:pPr>
            <a:r>
              <a:rPr lang="en-GB"/>
              <a:t>Look at the short videos on this link which highlights</a:t>
            </a:r>
            <a:endParaRPr/>
          </a:p>
          <a:p>
            <a:pPr marL="0" lvl="0" indent="0" algn="l" rtl="0">
              <a:spcBef>
                <a:spcPts val="0"/>
              </a:spcBef>
              <a:spcAft>
                <a:spcPts val="0"/>
              </a:spcAft>
              <a:buNone/>
            </a:pPr>
            <a:r>
              <a:rPr lang="en-GB"/>
              <a:t>reading too fast </a:t>
            </a:r>
            <a:endParaRPr/>
          </a:p>
          <a:p>
            <a:pPr marL="0" lvl="0" indent="0" algn="l" rtl="0">
              <a:spcBef>
                <a:spcPts val="0"/>
              </a:spcBef>
              <a:spcAft>
                <a:spcPts val="0"/>
              </a:spcAft>
              <a:buNone/>
            </a:pPr>
            <a:r>
              <a:rPr lang="en-GB" sz="1100" u="sng">
                <a:solidFill>
                  <a:schemeClr val="hlink"/>
                </a:solidFill>
                <a:hlinkClick r:id="rId3"/>
              </a:rPr>
              <a:t>https://blog.allaboutlearningpress.com/child-reads-too-fast/</a:t>
            </a:r>
            <a:r>
              <a:rPr lang="en-GB"/>
              <a:t> </a:t>
            </a:r>
            <a:endParaRPr/>
          </a:p>
          <a:p>
            <a:pPr marL="0" lvl="0" indent="0" algn="l" rtl="0">
              <a:spcBef>
                <a:spcPts val="0"/>
              </a:spcBef>
              <a:spcAft>
                <a:spcPts val="0"/>
              </a:spcAft>
              <a:buNone/>
            </a:pPr>
            <a:endParaRPr/>
          </a:p>
          <a:p>
            <a:pPr marL="0" lvl="0" indent="0" algn="l" rtl="0">
              <a:spcBef>
                <a:spcPts val="0"/>
              </a:spcBef>
              <a:spcAft>
                <a:spcPts val="0"/>
              </a:spcAft>
              <a:buNone/>
            </a:pPr>
            <a:r>
              <a:rPr lang="en-GB"/>
              <a:t>       </a:t>
            </a:r>
            <a:r>
              <a:rPr lang="en-GB" b="1"/>
              <a:t>Reading too slow (word for word)</a:t>
            </a:r>
            <a:endParaRPr b="1"/>
          </a:p>
          <a:p>
            <a:pPr marL="0" lvl="0" indent="0" algn="l" rtl="0">
              <a:spcBef>
                <a:spcPts val="0"/>
              </a:spcBef>
              <a:spcAft>
                <a:spcPts val="0"/>
              </a:spcAft>
              <a:buNone/>
            </a:pPr>
            <a:r>
              <a:rPr lang="en-GB"/>
              <a:t>Discuss what you think happens when a reader </a:t>
            </a:r>
            <a:endParaRPr/>
          </a:p>
          <a:p>
            <a:pPr marL="0" lvl="0" indent="0" algn="l" rtl="0">
              <a:spcBef>
                <a:spcPts val="0"/>
              </a:spcBef>
              <a:spcAft>
                <a:spcPts val="0"/>
              </a:spcAft>
              <a:buNone/>
            </a:pPr>
            <a:r>
              <a:rPr lang="en-GB"/>
              <a:t>reads too slow.</a:t>
            </a:r>
            <a:endParaRPr/>
          </a:p>
          <a:p>
            <a:pPr marL="0" lvl="0" indent="0" algn="l" rtl="0">
              <a:spcBef>
                <a:spcPts val="0"/>
              </a:spcBef>
              <a:spcAft>
                <a:spcPts val="0"/>
              </a:spcAft>
              <a:buNone/>
            </a:pPr>
            <a:r>
              <a:rPr lang="en-GB"/>
              <a:t>Do you think they understand the MEANING of what they</a:t>
            </a:r>
            <a:endParaRPr/>
          </a:p>
          <a:p>
            <a:pPr marL="0" lvl="0" indent="0" algn="l" rtl="0">
              <a:spcBef>
                <a:spcPts val="0"/>
              </a:spcBef>
              <a:spcAft>
                <a:spcPts val="0"/>
              </a:spcAft>
              <a:buNone/>
            </a:pPr>
            <a:r>
              <a:rPr lang="en-GB"/>
              <a:t>are reading?</a:t>
            </a:r>
            <a:endParaRPr/>
          </a:p>
        </p:txBody>
      </p:sp>
      <p:pic>
        <p:nvPicPr>
          <p:cNvPr id="188" name="Google Shape;188;p32"/>
          <p:cNvPicPr preferRelativeResize="0"/>
          <p:nvPr/>
        </p:nvPicPr>
        <p:blipFill>
          <a:blip r:embed="rId4">
            <a:alphaModFix/>
          </a:blip>
          <a:stretch>
            <a:fillRect/>
          </a:stretch>
        </p:blipFill>
        <p:spPr>
          <a:xfrm>
            <a:off x="4923875" y="381225"/>
            <a:ext cx="3810525" cy="4496425"/>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192"/>
        <p:cNvGrpSpPr/>
        <p:nvPr/>
      </p:nvGrpSpPr>
      <p:grpSpPr>
        <a:xfrm>
          <a:off x="0" y="0"/>
          <a:ext cx="0" cy="0"/>
          <a:chOff x="0" y="0"/>
          <a:chExt cx="0" cy="0"/>
        </a:xfrm>
      </p:grpSpPr>
      <p:sp>
        <p:nvSpPr>
          <p:cNvPr id="193" name="Google Shape;193;p33"/>
          <p:cNvSpPr txBox="1"/>
          <p:nvPr/>
        </p:nvSpPr>
        <p:spPr>
          <a:xfrm>
            <a:off x="230650" y="173000"/>
            <a:ext cx="8787900" cy="475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t>To improve your reading rate:</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GB" sz="1800"/>
              <a:t>            use high frequency word lists</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GB" sz="1800"/>
              <a:t>           recording yourself reading</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GB" sz="1800"/>
              <a:t>           timing yourself reading (remember it is not a race)</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GB" sz="1800"/>
              <a:t>          reading  lists of common letter groups such as prefixes, suffixes and syllables</a:t>
            </a:r>
            <a:endParaRPr sz="1800"/>
          </a:p>
          <a:p>
            <a:pPr marL="0" lvl="0" indent="0" algn="l" rtl="0">
              <a:spcBef>
                <a:spcPts val="0"/>
              </a:spcBef>
              <a:spcAft>
                <a:spcPts val="0"/>
              </a:spcAft>
              <a:buNone/>
            </a:pPr>
            <a:r>
              <a:rPr lang="en-GB" sz="1800"/>
              <a:t>            </a:t>
            </a:r>
            <a:r>
              <a:rPr lang="en-GB" sz="1100" u="sng">
                <a:solidFill>
                  <a:schemeClr val="hlink"/>
                </a:solidFill>
                <a:hlinkClick r:id="rId3"/>
              </a:rPr>
              <a:t>https://fcrr.org/documents/sca/G4-5/45FPartOne_Word_Parts.pdf</a:t>
            </a:r>
            <a:r>
              <a:rPr lang="en-GB" sz="1800"/>
              <a:t>  </a:t>
            </a:r>
            <a:endParaRPr sz="1800"/>
          </a:p>
          <a:p>
            <a:pPr marL="0" lvl="0" indent="0" algn="l" rtl="0">
              <a:spcBef>
                <a:spcPts val="0"/>
              </a:spcBef>
              <a:spcAft>
                <a:spcPts val="0"/>
              </a:spcAft>
              <a:buNone/>
            </a:pPr>
            <a:r>
              <a:rPr lang="en-GB" sz="1800"/>
              <a:t>           </a:t>
            </a:r>
            <a:endParaRPr sz="1800"/>
          </a:p>
          <a:p>
            <a:pPr marL="0" lvl="0" indent="0" algn="l" rtl="0">
              <a:spcBef>
                <a:spcPts val="0"/>
              </a:spcBef>
              <a:spcAft>
                <a:spcPts val="0"/>
              </a:spcAft>
              <a:buNone/>
            </a:pPr>
            <a:r>
              <a:rPr lang="en-GB" sz="1800"/>
              <a:t> And have a great understanding of your basic sound-letter combinations</a:t>
            </a:r>
            <a:endParaRPr sz="1800"/>
          </a:p>
          <a:p>
            <a:pPr marL="0" lvl="0" indent="0" algn="l" rtl="0">
              <a:spcBef>
                <a:spcPts val="0"/>
              </a:spcBef>
              <a:spcAft>
                <a:spcPts val="0"/>
              </a:spcAft>
              <a:buNone/>
            </a:pPr>
            <a:r>
              <a:rPr lang="en-GB" sz="1100" u="sng">
                <a:solidFill>
                  <a:schemeClr val="hlink"/>
                </a:solidFill>
                <a:hlinkClick r:id="rId4"/>
              </a:rPr>
              <a:t>https://fcrr.org/documents/sca/G2-3/2-3Fluency_1_Letter_Sound_Correspondence.pdf</a:t>
            </a:r>
            <a:endParaRPr sz="1800"/>
          </a:p>
          <a:p>
            <a:pPr marL="0" lvl="0" indent="0" algn="l" rtl="0">
              <a:spcBef>
                <a:spcPts val="0"/>
              </a:spcBef>
              <a:spcAft>
                <a:spcPts val="0"/>
              </a:spcAft>
              <a:buNone/>
            </a:pPr>
            <a:r>
              <a:rPr lang="en-GB" sz="1800"/>
              <a:t>            </a:t>
            </a:r>
            <a:endParaRPr sz="1800"/>
          </a:p>
        </p:txBody>
      </p:sp>
      <p:sp>
        <p:nvSpPr>
          <p:cNvPr id="194" name="Google Shape;194;p33"/>
          <p:cNvSpPr/>
          <p:nvPr/>
        </p:nvSpPr>
        <p:spPr>
          <a:xfrm>
            <a:off x="334450" y="869975"/>
            <a:ext cx="669000" cy="230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3"/>
          <p:cNvSpPr/>
          <p:nvPr/>
        </p:nvSpPr>
        <p:spPr>
          <a:xfrm>
            <a:off x="230650" y="1440425"/>
            <a:ext cx="669000" cy="230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3"/>
          <p:cNvSpPr/>
          <p:nvPr/>
        </p:nvSpPr>
        <p:spPr>
          <a:xfrm>
            <a:off x="281750" y="2010875"/>
            <a:ext cx="669000" cy="230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3"/>
          <p:cNvSpPr/>
          <p:nvPr/>
        </p:nvSpPr>
        <p:spPr>
          <a:xfrm>
            <a:off x="230650" y="2514075"/>
            <a:ext cx="669000" cy="230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201"/>
        <p:cNvGrpSpPr/>
        <p:nvPr/>
      </p:nvGrpSpPr>
      <p:grpSpPr>
        <a:xfrm>
          <a:off x="0" y="0"/>
          <a:ext cx="0" cy="0"/>
          <a:chOff x="0" y="0"/>
          <a:chExt cx="0" cy="0"/>
        </a:xfrm>
      </p:grpSpPr>
      <p:graphicFrame>
        <p:nvGraphicFramePr>
          <p:cNvPr id="202" name="Google Shape;202;p34"/>
          <p:cNvGraphicFramePr/>
          <p:nvPr/>
        </p:nvGraphicFramePr>
        <p:xfrm>
          <a:off x="152400" y="152400"/>
          <a:ext cx="8654250" cy="1097280"/>
        </p:xfrm>
        <a:graphic>
          <a:graphicData uri="http://schemas.openxmlformats.org/drawingml/2006/table">
            <a:tbl>
              <a:tblPr bandRow="1">
                <a:noFill/>
                <a:tableStyleId>{BC659B24-D311-4F07-AF99-DFEFECB6AAF6}</a:tableStyleId>
              </a:tblPr>
              <a:tblGrid>
                <a:gridCol w="1659900">
                  <a:extLst>
                    <a:ext uri="{9D8B030D-6E8A-4147-A177-3AD203B41FA5}">
                      <a16:colId xmlns:a16="http://schemas.microsoft.com/office/drawing/2014/main" val="20000"/>
                    </a:ext>
                  </a:extLst>
                </a:gridCol>
                <a:gridCol w="1659900">
                  <a:extLst>
                    <a:ext uri="{9D8B030D-6E8A-4147-A177-3AD203B41FA5}">
                      <a16:colId xmlns:a16="http://schemas.microsoft.com/office/drawing/2014/main" val="20001"/>
                    </a:ext>
                  </a:extLst>
                </a:gridCol>
                <a:gridCol w="1659900">
                  <a:extLst>
                    <a:ext uri="{9D8B030D-6E8A-4147-A177-3AD203B41FA5}">
                      <a16:colId xmlns:a16="http://schemas.microsoft.com/office/drawing/2014/main" val="20002"/>
                    </a:ext>
                  </a:extLst>
                </a:gridCol>
                <a:gridCol w="3674550">
                  <a:extLst>
                    <a:ext uri="{9D8B030D-6E8A-4147-A177-3AD203B41FA5}">
                      <a16:colId xmlns:a16="http://schemas.microsoft.com/office/drawing/2014/main" val="20003"/>
                    </a:ext>
                  </a:extLst>
                </a:gridCol>
              </a:tblGrid>
              <a:tr h="0">
                <a:tc gridSpan="4">
                  <a:txBody>
                    <a:bodyPr/>
                    <a:lstStyle/>
                    <a:p>
                      <a:pPr marL="0" lvl="0" indent="0" algn="l" rtl="0">
                        <a:spcBef>
                          <a:spcPts val="0"/>
                        </a:spcBef>
                        <a:spcAft>
                          <a:spcPts val="0"/>
                        </a:spcAft>
                        <a:buNone/>
                      </a:pPr>
                      <a:endParaRPr sz="1200" b="1">
                        <a:latin typeface="Calibri"/>
                        <a:ea typeface="Calibri"/>
                        <a:cs typeface="Calibri"/>
                        <a:sym typeface="Calibri"/>
                      </a:endParaRPr>
                    </a:p>
                    <a:p>
                      <a:pPr marL="0" lvl="0" indent="0" algn="ctr" rtl="0">
                        <a:spcBef>
                          <a:spcPts val="0"/>
                        </a:spcBef>
                        <a:spcAft>
                          <a:spcPts val="0"/>
                        </a:spcAft>
                        <a:buNone/>
                      </a:pPr>
                      <a:r>
                        <a:rPr lang="en-GB" sz="1200" b="1">
                          <a:latin typeface="Calibri"/>
                          <a:ea typeface="Calibri"/>
                          <a:cs typeface="Calibri"/>
                          <a:sym typeface="Calibri"/>
                        </a:rPr>
                        <a:t>Fluency - RATE</a:t>
                      </a:r>
                      <a:endParaRPr sz="1200" b="1">
                        <a:latin typeface="Calibri"/>
                        <a:ea typeface="Calibri"/>
                        <a:cs typeface="Calibri"/>
                        <a:sym typeface="Calibri"/>
                      </a:endParaRPr>
                    </a:p>
                    <a:p>
                      <a:pPr marL="0" lvl="0" indent="0" algn="l" rtl="0">
                        <a:spcBef>
                          <a:spcPts val="0"/>
                        </a:spcBef>
                        <a:spcAft>
                          <a:spcPts val="0"/>
                        </a:spcAft>
                        <a:buNone/>
                      </a:pPr>
                      <a:r>
                        <a:rPr lang="en-GB" sz="1200" i="1">
                          <a:latin typeface="Calibri"/>
                          <a:ea typeface="Calibri"/>
                          <a:cs typeface="Calibri"/>
                          <a:sym typeface="Calibri"/>
                        </a:rPr>
                        <a:t>Rate refers to the pace at which a student moves through the text-not too fast and not too slow.</a:t>
                      </a:r>
                      <a:endParaRPr sz="1200" i="1">
                        <a:latin typeface="Calibri"/>
                        <a:ea typeface="Calibri"/>
                        <a:cs typeface="Calibri"/>
                        <a:sym typeface="Calibri"/>
                      </a:endParaRPr>
                    </a:p>
                  </a:txBody>
                  <a:tcPr marL="68575" marR="6857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GB" sz="1200">
                          <a:latin typeface="Calibri"/>
                          <a:ea typeface="Calibri"/>
                          <a:cs typeface="Calibri"/>
                          <a:sym typeface="Calibri"/>
                        </a:rPr>
                        <a:t>Almost no evidence of appropriate rate during the reading</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GB" sz="1200">
                          <a:latin typeface="Calibri"/>
                          <a:ea typeface="Calibri"/>
                          <a:cs typeface="Calibri"/>
                          <a:sym typeface="Calibri"/>
                        </a:rPr>
                        <a:t>Some evidence of appropriate rate during the reading</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GB" sz="1200">
                          <a:latin typeface="Calibri"/>
                          <a:ea typeface="Calibri"/>
                          <a:cs typeface="Calibri"/>
                          <a:sym typeface="Calibri"/>
                        </a:rPr>
                        <a:t>Most of the reading evidences appropriate rate</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GB" sz="1200">
                          <a:latin typeface="Calibri"/>
                          <a:ea typeface="Calibri"/>
                          <a:cs typeface="Calibri"/>
                          <a:sym typeface="Calibri"/>
                        </a:rPr>
                        <a:t>Almost all of the reading evidences appropriate rate</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
        <p:nvSpPr>
          <p:cNvPr id="203" name="Google Shape;203;p34"/>
          <p:cNvSpPr txBox="1"/>
          <p:nvPr/>
        </p:nvSpPr>
        <p:spPr>
          <a:xfrm>
            <a:off x="1107125" y="2069375"/>
            <a:ext cx="6873300" cy="212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Students independently read a levelled text appropriate to their stage of development focusing on rate.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Once they have read a passage from their levelled text ask them to think about where they would place themselves on the above ‘Fluency-Rate Rubric’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**You may like to print out individual copies for students.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**In the resource section is a list of websites that have passages which can be used for fluency</a:t>
            </a:r>
            <a:endParaRPr>
              <a:solidFill>
                <a:schemeClr val="dk1"/>
              </a:solidFill>
            </a:endParaRPr>
          </a:p>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35"/>
          <p:cNvPicPr preferRelativeResize="0"/>
          <p:nvPr/>
        </p:nvPicPr>
        <p:blipFill>
          <a:blip r:embed="rId3">
            <a:alphaModFix/>
          </a:blip>
          <a:stretch>
            <a:fillRect/>
          </a:stretch>
        </p:blipFill>
        <p:spPr>
          <a:xfrm>
            <a:off x="1801550" y="1098050"/>
            <a:ext cx="5715000" cy="3790950"/>
          </a:xfrm>
          <a:prstGeom prst="rect">
            <a:avLst/>
          </a:prstGeom>
          <a:noFill/>
          <a:ln>
            <a:noFill/>
          </a:ln>
        </p:spPr>
      </p:pic>
      <p:sp>
        <p:nvSpPr>
          <p:cNvPr id="209" name="Google Shape;209;p35"/>
          <p:cNvSpPr txBox="1"/>
          <p:nvPr/>
        </p:nvSpPr>
        <p:spPr>
          <a:xfrm>
            <a:off x="403650" y="196050"/>
            <a:ext cx="8280300" cy="90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Read, read, read, read, read and read some more.</a:t>
            </a:r>
            <a:endParaRPr/>
          </a:p>
          <a:p>
            <a:pPr marL="0" lvl="0" indent="0" algn="l" rtl="0">
              <a:spcBef>
                <a:spcPts val="0"/>
              </a:spcBef>
              <a:spcAft>
                <a:spcPts val="0"/>
              </a:spcAft>
              <a:buNone/>
            </a:pPr>
            <a:r>
              <a:rPr lang="en-GB"/>
              <a:t>Read books, recipes, signs, jokes, games, cartoons, lists and messages. Read everything. Every word you read is getting you one step closer to being a ‘</a:t>
            </a:r>
            <a:r>
              <a:rPr lang="en-GB">
                <a:solidFill>
                  <a:srgbClr val="9900FF"/>
                </a:solidFill>
              </a:rPr>
              <a:t>fluent reader’</a:t>
            </a:r>
            <a:r>
              <a:rPr lang="en-GB"/>
              <a:t>. </a:t>
            </a:r>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213"/>
        <p:cNvGrpSpPr/>
        <p:nvPr/>
      </p:nvGrpSpPr>
      <p:grpSpPr>
        <a:xfrm>
          <a:off x="0" y="0"/>
          <a:ext cx="0" cy="0"/>
          <a:chOff x="0" y="0"/>
          <a:chExt cx="0" cy="0"/>
        </a:xfrm>
      </p:grpSpPr>
      <p:graphicFrame>
        <p:nvGraphicFramePr>
          <p:cNvPr id="214" name="Google Shape;214;p36"/>
          <p:cNvGraphicFramePr/>
          <p:nvPr/>
        </p:nvGraphicFramePr>
        <p:xfrm>
          <a:off x="152400" y="152400"/>
          <a:ext cx="8654250" cy="1280160"/>
        </p:xfrm>
        <a:graphic>
          <a:graphicData uri="http://schemas.openxmlformats.org/drawingml/2006/table">
            <a:tbl>
              <a:tblPr bandRow="1">
                <a:noFill/>
                <a:tableStyleId>{BC659B24-D311-4F07-AF99-DFEFECB6AAF6}</a:tableStyleId>
              </a:tblPr>
              <a:tblGrid>
                <a:gridCol w="1659900">
                  <a:extLst>
                    <a:ext uri="{9D8B030D-6E8A-4147-A177-3AD203B41FA5}">
                      <a16:colId xmlns:a16="http://schemas.microsoft.com/office/drawing/2014/main" val="20000"/>
                    </a:ext>
                  </a:extLst>
                </a:gridCol>
                <a:gridCol w="1659900">
                  <a:extLst>
                    <a:ext uri="{9D8B030D-6E8A-4147-A177-3AD203B41FA5}">
                      <a16:colId xmlns:a16="http://schemas.microsoft.com/office/drawing/2014/main" val="20001"/>
                    </a:ext>
                  </a:extLst>
                </a:gridCol>
                <a:gridCol w="1659900">
                  <a:extLst>
                    <a:ext uri="{9D8B030D-6E8A-4147-A177-3AD203B41FA5}">
                      <a16:colId xmlns:a16="http://schemas.microsoft.com/office/drawing/2014/main" val="20002"/>
                    </a:ext>
                  </a:extLst>
                </a:gridCol>
                <a:gridCol w="3674550">
                  <a:extLst>
                    <a:ext uri="{9D8B030D-6E8A-4147-A177-3AD203B41FA5}">
                      <a16:colId xmlns:a16="http://schemas.microsoft.com/office/drawing/2014/main" val="20003"/>
                    </a:ext>
                  </a:extLst>
                </a:gridCol>
              </a:tblGrid>
              <a:tr h="0">
                <a:tc gridSpan="4">
                  <a:txBody>
                    <a:bodyPr/>
                    <a:lstStyle/>
                    <a:p>
                      <a:pPr marL="0" lvl="0" indent="0" algn="l" rtl="0">
                        <a:spcBef>
                          <a:spcPts val="0"/>
                        </a:spcBef>
                        <a:spcAft>
                          <a:spcPts val="0"/>
                        </a:spcAft>
                        <a:buNone/>
                      </a:pPr>
                      <a:endParaRPr>
                        <a:latin typeface="Calibri"/>
                        <a:ea typeface="Calibri"/>
                        <a:cs typeface="Calibri"/>
                        <a:sym typeface="Calibri"/>
                      </a:endParaRPr>
                    </a:p>
                    <a:p>
                      <a:pPr marL="0" lvl="0" indent="0" algn="ctr" rtl="0">
                        <a:spcBef>
                          <a:spcPts val="0"/>
                        </a:spcBef>
                        <a:spcAft>
                          <a:spcPts val="0"/>
                        </a:spcAft>
                        <a:buNone/>
                      </a:pPr>
                      <a:r>
                        <a:rPr lang="en-GB" b="1">
                          <a:latin typeface="Calibri"/>
                          <a:ea typeface="Calibri"/>
                          <a:cs typeface="Calibri"/>
                          <a:sym typeface="Calibri"/>
                        </a:rPr>
                        <a:t>INTEGRATION</a:t>
                      </a:r>
                      <a:endParaRPr b="1">
                        <a:latin typeface="Calibri"/>
                        <a:ea typeface="Calibri"/>
                        <a:cs typeface="Calibri"/>
                        <a:sym typeface="Calibri"/>
                      </a:endParaRPr>
                    </a:p>
                    <a:p>
                      <a:pPr marL="0" lvl="0" indent="0" algn="l" rtl="0">
                        <a:spcBef>
                          <a:spcPts val="0"/>
                        </a:spcBef>
                        <a:spcAft>
                          <a:spcPts val="0"/>
                        </a:spcAft>
                        <a:buNone/>
                      </a:pPr>
                      <a:r>
                        <a:rPr lang="en-GB" i="1">
                          <a:latin typeface="Calibri"/>
                          <a:ea typeface="Calibri"/>
                          <a:cs typeface="Calibri"/>
                          <a:sym typeface="Calibri"/>
                        </a:rPr>
                        <a:t>Integration involves the way a reader consistently and evenly orchestrates rate, phrasing, pausing, expressing and stress.</a:t>
                      </a:r>
                      <a:endParaRPr i="1">
                        <a:latin typeface="Calibri"/>
                        <a:ea typeface="Calibri"/>
                        <a:cs typeface="Calibri"/>
                        <a:sym typeface="Calibri"/>
                      </a:endParaRPr>
                    </a:p>
                  </a:txBody>
                  <a:tcPr marL="68575" marR="6857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GB">
                          <a:latin typeface="Calibri"/>
                          <a:ea typeface="Calibri"/>
                          <a:cs typeface="Calibri"/>
                          <a:sym typeface="Calibri"/>
                        </a:rPr>
                        <a:t>Almost none of the reading is fluent</a:t>
                      </a:r>
                      <a:endParaRPr>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GB">
                          <a:latin typeface="Calibri"/>
                          <a:ea typeface="Calibri"/>
                          <a:cs typeface="Calibri"/>
                          <a:sym typeface="Calibri"/>
                        </a:rPr>
                        <a:t>Some of the reading is fluent</a:t>
                      </a:r>
                      <a:endParaRPr>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GB">
                          <a:latin typeface="Calibri"/>
                          <a:ea typeface="Calibri"/>
                          <a:cs typeface="Calibri"/>
                          <a:sym typeface="Calibri"/>
                        </a:rPr>
                        <a:t>Most of the reading is fluent</a:t>
                      </a:r>
                      <a:endParaRPr>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GB">
                          <a:latin typeface="Calibri"/>
                          <a:ea typeface="Calibri"/>
                          <a:cs typeface="Calibri"/>
                          <a:sym typeface="Calibri"/>
                        </a:rPr>
                        <a:t>Almost all of the reading is fluent</a:t>
                      </a:r>
                      <a:endParaRPr>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pic>
        <p:nvPicPr>
          <p:cNvPr id="215" name="Google Shape;215;p36"/>
          <p:cNvPicPr preferRelativeResize="0"/>
          <p:nvPr/>
        </p:nvPicPr>
        <p:blipFill>
          <a:blip r:embed="rId3">
            <a:alphaModFix/>
          </a:blip>
          <a:stretch>
            <a:fillRect/>
          </a:stretch>
        </p:blipFill>
        <p:spPr>
          <a:xfrm>
            <a:off x="2548051" y="3224326"/>
            <a:ext cx="1769101" cy="1769101"/>
          </a:xfrm>
          <a:prstGeom prst="rect">
            <a:avLst/>
          </a:prstGeom>
          <a:noFill/>
          <a:ln>
            <a:noFill/>
          </a:ln>
        </p:spPr>
      </p:pic>
      <p:sp>
        <p:nvSpPr>
          <p:cNvPr id="216" name="Google Shape;216;p36"/>
          <p:cNvSpPr txBox="1"/>
          <p:nvPr/>
        </p:nvSpPr>
        <p:spPr>
          <a:xfrm>
            <a:off x="4199950" y="2450925"/>
            <a:ext cx="6627900" cy="77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36"/>
          <p:cNvSpPr/>
          <p:nvPr/>
        </p:nvSpPr>
        <p:spPr>
          <a:xfrm rot="1403684">
            <a:off x="4568492" y="1898654"/>
            <a:ext cx="2957209" cy="1877943"/>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a:t>How are you going? </a:t>
            </a:r>
            <a:endParaRPr/>
          </a:p>
          <a:p>
            <a:pPr marL="0" lvl="0" indent="0" algn="l" rtl="0">
              <a:spcBef>
                <a:spcPts val="0"/>
              </a:spcBef>
              <a:spcAft>
                <a:spcPts val="0"/>
              </a:spcAft>
              <a:buNone/>
            </a:pPr>
            <a:r>
              <a:rPr lang="en-GB"/>
              <a:t>Now that you understand fluency, do you think you are reading more fluently? </a:t>
            </a:r>
            <a:endParaRPr/>
          </a:p>
          <a:p>
            <a:pPr marL="0" lvl="0" indent="0" algn="l" rtl="0">
              <a:spcBef>
                <a:spcPts val="0"/>
              </a:spcBef>
              <a:spcAft>
                <a:spcPts val="0"/>
              </a:spcAft>
              <a:buNone/>
            </a:pPr>
            <a:r>
              <a:rPr lang="en-GB"/>
              <a:t>What area do you still want to work on?</a:t>
            </a:r>
            <a:endParaRPr/>
          </a:p>
          <a:p>
            <a:pPr marL="0" lvl="0" indent="0" algn="l" rtl="0">
              <a:spcBef>
                <a:spcPts val="0"/>
              </a:spcBef>
              <a:spcAft>
                <a:spcPts val="0"/>
              </a:spcAft>
              <a:buNone/>
            </a:pPr>
            <a:r>
              <a:rPr lang="en-GB"/>
              <a:t>What area do you think you do really well?</a:t>
            </a:r>
            <a:endParaRPr/>
          </a:p>
          <a:p>
            <a:pPr marL="0" lvl="0" indent="0" algn="l" rtl="0">
              <a:spcBef>
                <a:spcPts val="0"/>
              </a:spcBef>
              <a:spcAft>
                <a:spcPts val="0"/>
              </a:spcAft>
              <a:buNone/>
            </a:pP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7"/>
          <p:cNvSpPr txBox="1"/>
          <p:nvPr/>
        </p:nvSpPr>
        <p:spPr>
          <a:xfrm>
            <a:off x="368225" y="184100"/>
            <a:ext cx="8480400" cy="476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u="sng">
                <a:latin typeface="Calibri"/>
                <a:ea typeface="Calibri"/>
                <a:cs typeface="Calibri"/>
                <a:sym typeface="Calibri"/>
              </a:rPr>
              <a:t>Teacher Resources: </a:t>
            </a:r>
            <a:endParaRPr b="1" u="sng">
              <a:latin typeface="Calibri"/>
              <a:ea typeface="Calibri"/>
              <a:cs typeface="Calibri"/>
              <a:sym typeface="Calibri"/>
            </a:endParaRPr>
          </a:p>
          <a:p>
            <a:pPr marL="0" lvl="0" indent="0" algn="l" rtl="0">
              <a:spcBef>
                <a:spcPts val="0"/>
              </a:spcBef>
              <a:spcAft>
                <a:spcPts val="0"/>
              </a:spcAft>
              <a:buNone/>
            </a:pPr>
            <a:r>
              <a:rPr lang="en-GB" b="1">
                <a:latin typeface="Calibri"/>
                <a:ea typeface="Calibri"/>
                <a:cs typeface="Calibri"/>
                <a:sym typeface="Calibri"/>
              </a:rPr>
              <a:t>Reading passages</a:t>
            </a:r>
            <a:endParaRPr b="1">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GB" u="sng">
                <a:solidFill>
                  <a:srgbClr val="1155CC"/>
                </a:solidFill>
                <a:latin typeface="Calibri"/>
                <a:ea typeface="Calibri"/>
                <a:cs typeface="Calibri"/>
                <a:sym typeface="Calibri"/>
                <a:hlinkClick r:id="rId3"/>
              </a:rPr>
              <a:t>http://www.idealconsultingservices.com/FORMS/Data%20Meeting%20Forms/Fluency_Level_2_Passages.pdf</a:t>
            </a:r>
            <a:endParaRPr>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r>
              <a:rPr lang="en-GB" u="sng">
                <a:solidFill>
                  <a:srgbClr val="1155CC"/>
                </a:solidFill>
                <a:latin typeface="Calibri"/>
                <a:ea typeface="Calibri"/>
                <a:cs typeface="Calibri"/>
                <a:sym typeface="Calibri"/>
                <a:hlinkClick r:id="rId4"/>
              </a:rPr>
              <a:t>https://www.fusd1.org/cms/lib03/AZ01001113/Centricity/Domain/375/Fluency%20Practice.pdf</a:t>
            </a:r>
            <a:endParaRPr>
              <a:solidFill>
                <a:schemeClr val="dk1"/>
              </a:solidFill>
              <a:latin typeface="Calibri"/>
              <a:ea typeface="Calibri"/>
              <a:cs typeface="Calibri"/>
              <a:sym typeface="Calibri"/>
            </a:endParaRPr>
          </a:p>
          <a:p>
            <a:pPr marL="0" lvl="0" indent="0" algn="l" rtl="0">
              <a:lnSpc>
                <a:spcPct val="107916"/>
              </a:lnSpc>
              <a:spcBef>
                <a:spcPts val="800"/>
              </a:spcBef>
              <a:spcAft>
                <a:spcPts val="0"/>
              </a:spcAft>
              <a:buClr>
                <a:schemeClr val="dk1"/>
              </a:buClr>
              <a:buSzPts val="1100"/>
              <a:buFont typeface="Arial"/>
              <a:buNone/>
            </a:pPr>
            <a:r>
              <a:rPr lang="en-GB">
                <a:solidFill>
                  <a:schemeClr val="dk1"/>
                </a:solidFill>
                <a:latin typeface="Calibri"/>
                <a:ea typeface="Calibri"/>
                <a:cs typeface="Calibri"/>
                <a:sym typeface="Calibri"/>
              </a:rPr>
              <a:t>*RAZ is reading app/website which is a paid subscription but also has great levelled reading passages</a:t>
            </a:r>
            <a:endParaRPr>
              <a:solidFill>
                <a:schemeClr val="dk1"/>
              </a:solidFill>
              <a:latin typeface="Calibri"/>
              <a:ea typeface="Calibri"/>
              <a:cs typeface="Calibri"/>
              <a:sym typeface="Calibri"/>
            </a:endParaRPr>
          </a:p>
          <a:p>
            <a:pPr marL="0" lvl="0" indent="0" algn="l" rtl="0">
              <a:spcBef>
                <a:spcPts val="80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GB" b="1">
                <a:latin typeface="Calibri"/>
                <a:ea typeface="Calibri"/>
                <a:cs typeface="Calibri"/>
                <a:sym typeface="Calibri"/>
              </a:rPr>
              <a:t>Fluency Tasks</a:t>
            </a:r>
            <a:r>
              <a:rPr lang="en-GB">
                <a:latin typeface="Calibri"/>
                <a:ea typeface="Calibri"/>
                <a:cs typeface="Calibri"/>
                <a:sym typeface="Calibri"/>
              </a:rPr>
              <a:t> - free printable resources useful for Literacy Centres</a:t>
            </a:r>
            <a:endParaRPr>
              <a:latin typeface="Calibri"/>
              <a:ea typeface="Calibri"/>
              <a:cs typeface="Calibri"/>
              <a:sym typeface="Calibri"/>
            </a:endParaRPr>
          </a:p>
          <a:p>
            <a:pPr marL="0" lvl="0" indent="0" algn="l" rtl="0">
              <a:spcBef>
                <a:spcPts val="0"/>
              </a:spcBef>
              <a:spcAft>
                <a:spcPts val="0"/>
              </a:spcAft>
              <a:buNone/>
            </a:pPr>
            <a:r>
              <a:rPr lang="en-GB">
                <a:latin typeface="Calibri"/>
                <a:ea typeface="Calibri"/>
                <a:cs typeface="Calibri"/>
                <a:sym typeface="Calibri"/>
              </a:rPr>
              <a:t>Foundation/Level 1 </a:t>
            </a:r>
            <a:r>
              <a:rPr lang="en-GB">
                <a:solidFill>
                  <a:schemeClr val="dk1"/>
                </a:solidFill>
                <a:latin typeface="Calibri"/>
                <a:ea typeface="Calibri"/>
                <a:cs typeface="Calibri"/>
                <a:sym typeface="Calibri"/>
              </a:rPr>
              <a:t>Fluency tasks  </a:t>
            </a:r>
            <a:r>
              <a:rPr lang="en-GB" u="sng">
                <a:solidFill>
                  <a:srgbClr val="1155CC"/>
                </a:solidFill>
                <a:latin typeface="Calibri"/>
                <a:ea typeface="Calibri"/>
                <a:cs typeface="Calibri"/>
                <a:sym typeface="Calibri"/>
                <a:hlinkClick r:id="rId5"/>
              </a:rPr>
              <a:t>http://www.fcrr.org/resources/resources_sca_k-1.html</a:t>
            </a: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GB">
                <a:solidFill>
                  <a:schemeClr val="dk1"/>
                </a:solidFill>
                <a:latin typeface="Calibri"/>
                <a:ea typeface="Calibri"/>
                <a:cs typeface="Calibri"/>
                <a:sym typeface="Calibri"/>
              </a:rPr>
              <a:t>Level 2 - 3 Fluency tasks </a:t>
            </a:r>
            <a:r>
              <a:rPr lang="en-GB" u="sng">
                <a:solidFill>
                  <a:srgbClr val="1155CC"/>
                </a:solidFill>
                <a:latin typeface="Calibri"/>
                <a:ea typeface="Calibri"/>
                <a:cs typeface="Calibri"/>
                <a:sym typeface="Calibri"/>
                <a:hlinkClick r:id="rId6"/>
              </a:rPr>
              <a:t>http://www.fcrr.org/resources/resources_sca_2-3.html</a:t>
            </a:r>
            <a:endParaRPr>
              <a:solidFill>
                <a:schemeClr val="dk1"/>
              </a:solidFill>
              <a:latin typeface="Calibri"/>
              <a:ea typeface="Calibri"/>
              <a:cs typeface="Calibri"/>
              <a:sym typeface="Calibri"/>
            </a:endParaRPr>
          </a:p>
          <a:p>
            <a:pPr marL="0" lvl="0" indent="0" algn="l" rtl="0">
              <a:lnSpc>
                <a:spcPct val="107916"/>
              </a:lnSpc>
              <a:spcBef>
                <a:spcPts val="800"/>
              </a:spcBef>
              <a:spcAft>
                <a:spcPts val="0"/>
              </a:spcAft>
              <a:buClr>
                <a:schemeClr val="dk1"/>
              </a:buClr>
              <a:buSzPts val="1100"/>
              <a:buFont typeface="Arial"/>
              <a:buNone/>
            </a:pPr>
            <a:r>
              <a:rPr lang="en-GB">
                <a:solidFill>
                  <a:schemeClr val="dk1"/>
                </a:solidFill>
                <a:latin typeface="Calibri"/>
                <a:ea typeface="Calibri"/>
                <a:cs typeface="Calibri"/>
                <a:sym typeface="Calibri"/>
              </a:rPr>
              <a:t>Level 4-5 Fluency tasks </a:t>
            </a:r>
            <a:r>
              <a:rPr lang="en-GB" u="sng">
                <a:solidFill>
                  <a:srgbClr val="1155CC"/>
                </a:solidFill>
                <a:latin typeface="Calibri"/>
                <a:ea typeface="Calibri"/>
                <a:cs typeface="Calibri"/>
                <a:sym typeface="Calibri"/>
                <a:hlinkClick r:id="rId7"/>
              </a:rPr>
              <a:t>http://www.fcrr.org/resources/resources_sca_4-5.html</a:t>
            </a: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spcBef>
                <a:spcPts val="80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GB" u="sng">
                <a:solidFill>
                  <a:srgbClr val="1155CC"/>
                </a:solidFill>
                <a:latin typeface="Calibri"/>
                <a:ea typeface="Calibri"/>
                <a:cs typeface="Calibri"/>
                <a:sym typeface="Calibri"/>
                <a:hlinkClick r:id="rId8"/>
              </a:rPr>
              <a:t>https://www.lewispalmer.org/cms/lib010/CO01900635/Centricity/Domain/1063/Fluency%20Passages.pdf</a:t>
            </a: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spcBef>
                <a:spcPts val="80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p:nvPr/>
        </p:nvSpPr>
        <p:spPr>
          <a:xfrm rot="-2081266">
            <a:off x="3913420" y="1905189"/>
            <a:ext cx="1323660" cy="1321079"/>
          </a:xfrm>
          <a:prstGeom prst="ellipse">
            <a:avLst/>
          </a:prstGeom>
          <a:solidFill>
            <a:srgbClr val="D686E4"/>
          </a:solid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sz="1200"/>
              <a:t>Successful Reader</a:t>
            </a:r>
            <a:endParaRPr sz="1200"/>
          </a:p>
        </p:txBody>
      </p:sp>
      <p:grpSp>
        <p:nvGrpSpPr>
          <p:cNvPr id="71" name="Google Shape;71;p15"/>
          <p:cNvGrpSpPr/>
          <p:nvPr/>
        </p:nvGrpSpPr>
        <p:grpSpPr>
          <a:xfrm>
            <a:off x="1978637" y="1202068"/>
            <a:ext cx="2407147" cy="2190413"/>
            <a:chOff x="1978637" y="1202068"/>
            <a:chExt cx="2407147" cy="2190413"/>
          </a:xfrm>
        </p:grpSpPr>
        <p:sp>
          <p:nvSpPr>
            <p:cNvPr id="72" name="Google Shape;72;p15"/>
            <p:cNvSpPr/>
            <p:nvPr/>
          </p:nvSpPr>
          <p:spPr>
            <a:xfrm rot="-2081187">
              <a:off x="2278971" y="1519484"/>
              <a:ext cx="1601327" cy="1555582"/>
            </a:xfrm>
            <a:custGeom>
              <a:avLst/>
              <a:gdLst/>
              <a:ahLst/>
              <a:cxnLst/>
              <a:rect l="l" t="t" r="r" b="b"/>
              <a:pathLst>
                <a:path w="246" h="240" extrusionOk="0">
                  <a:moveTo>
                    <a:pt x="246" y="29"/>
                  </a:moveTo>
                  <a:cubicBezTo>
                    <a:pt x="241" y="19"/>
                    <a:pt x="235" y="9"/>
                    <a:pt x="228" y="0"/>
                  </a:cubicBezTo>
                  <a:cubicBezTo>
                    <a:pt x="111" y="25"/>
                    <a:pt x="19" y="120"/>
                    <a:pt x="0" y="240"/>
                  </a:cubicBezTo>
                  <a:cubicBezTo>
                    <a:pt x="11" y="237"/>
                    <a:pt x="22" y="234"/>
                    <a:pt x="34" y="232"/>
                  </a:cubicBezTo>
                  <a:cubicBezTo>
                    <a:pt x="56" y="128"/>
                    <a:pt x="140" y="46"/>
                    <a:pt x="246" y="29"/>
                  </a:cubicBezTo>
                  <a:close/>
                </a:path>
              </a:pathLst>
            </a:custGeom>
            <a:solidFill>
              <a:srgbClr val="D686E4"/>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15"/>
            <p:cNvSpPr/>
            <p:nvPr/>
          </p:nvSpPr>
          <p:spPr>
            <a:xfrm rot="-2081188">
              <a:off x="2605674" y="1601249"/>
              <a:ext cx="1541190" cy="1320966"/>
            </a:xfrm>
            <a:custGeom>
              <a:avLst/>
              <a:gdLst/>
              <a:ahLst/>
              <a:cxnLst/>
              <a:rect l="l" t="t" r="r" b="b"/>
              <a:pathLst>
                <a:path w="248" h="213" extrusionOk="0">
                  <a:moveTo>
                    <a:pt x="142" y="213"/>
                  </a:moveTo>
                  <a:cubicBezTo>
                    <a:pt x="152" y="188"/>
                    <a:pt x="170" y="167"/>
                    <a:pt x="194" y="153"/>
                  </a:cubicBezTo>
                  <a:cubicBezTo>
                    <a:pt x="211" y="143"/>
                    <a:pt x="230" y="137"/>
                    <a:pt x="248" y="136"/>
                  </a:cubicBezTo>
                  <a:cubicBezTo>
                    <a:pt x="247" y="87"/>
                    <a:pt x="234" y="41"/>
                    <a:pt x="212" y="0"/>
                  </a:cubicBezTo>
                  <a:cubicBezTo>
                    <a:pt x="106" y="17"/>
                    <a:pt x="22" y="99"/>
                    <a:pt x="0" y="203"/>
                  </a:cubicBezTo>
                  <a:cubicBezTo>
                    <a:pt x="46" y="195"/>
                    <a:pt x="95" y="198"/>
                    <a:pt x="142" y="213"/>
                  </a:cubicBezTo>
                  <a:close/>
                </a:path>
              </a:pathLst>
            </a:custGeom>
            <a:solidFill>
              <a:srgbClr val="701C7F"/>
            </a:solidFill>
            <a:ln w="12700"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p15"/>
            <p:cNvSpPr txBox="1"/>
            <p:nvPr/>
          </p:nvSpPr>
          <p:spPr>
            <a:xfrm rot="-4432199">
              <a:off x="2798390" y="1964894"/>
              <a:ext cx="1304451" cy="56253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a:solidFill>
                    <a:srgbClr val="FFFFFF"/>
                  </a:solidFill>
                  <a:latin typeface="Roboto"/>
                  <a:ea typeface="Roboto"/>
                  <a:cs typeface="Roboto"/>
                  <a:sym typeface="Roboto"/>
                </a:rPr>
                <a:t>Comprehension</a:t>
              </a:r>
              <a:endParaRPr sz="1000">
                <a:solidFill>
                  <a:srgbClr val="FFFFFF"/>
                </a:solidFill>
                <a:latin typeface="Roboto"/>
                <a:ea typeface="Roboto"/>
                <a:cs typeface="Roboto"/>
                <a:sym typeface="Roboto"/>
              </a:endParaRPr>
            </a:p>
          </p:txBody>
        </p:sp>
      </p:grpSp>
      <p:grpSp>
        <p:nvGrpSpPr>
          <p:cNvPr id="75" name="Google Shape;75;p15"/>
          <p:cNvGrpSpPr/>
          <p:nvPr/>
        </p:nvGrpSpPr>
        <p:grpSpPr>
          <a:xfrm>
            <a:off x="2867112" y="2599927"/>
            <a:ext cx="2108006" cy="2437164"/>
            <a:chOff x="2867112" y="2599927"/>
            <a:chExt cx="2108006" cy="2437164"/>
          </a:xfrm>
        </p:grpSpPr>
        <p:sp>
          <p:nvSpPr>
            <p:cNvPr id="76" name="Google Shape;76;p15"/>
            <p:cNvSpPr/>
            <p:nvPr/>
          </p:nvSpPr>
          <p:spPr>
            <a:xfrm rot="-2081188">
              <a:off x="3325156" y="2966530"/>
              <a:ext cx="1061085" cy="1941128"/>
            </a:xfrm>
            <a:custGeom>
              <a:avLst/>
              <a:gdLst/>
              <a:ahLst/>
              <a:cxnLst/>
              <a:rect l="l" t="t" r="r" b="b"/>
              <a:pathLst>
                <a:path w="163" h="300" extrusionOk="0">
                  <a:moveTo>
                    <a:pt x="32" y="39"/>
                  </a:moveTo>
                  <a:cubicBezTo>
                    <a:pt x="32" y="26"/>
                    <a:pt x="33" y="13"/>
                    <a:pt x="35" y="0"/>
                  </a:cubicBezTo>
                  <a:cubicBezTo>
                    <a:pt x="24" y="2"/>
                    <a:pt x="13" y="5"/>
                    <a:pt x="2" y="8"/>
                  </a:cubicBezTo>
                  <a:cubicBezTo>
                    <a:pt x="1" y="19"/>
                    <a:pt x="0" y="29"/>
                    <a:pt x="0" y="39"/>
                  </a:cubicBezTo>
                  <a:cubicBezTo>
                    <a:pt x="0" y="153"/>
                    <a:pt x="65" y="252"/>
                    <a:pt x="160" y="300"/>
                  </a:cubicBezTo>
                  <a:cubicBezTo>
                    <a:pt x="160" y="289"/>
                    <a:pt x="161" y="277"/>
                    <a:pt x="163" y="265"/>
                  </a:cubicBezTo>
                  <a:cubicBezTo>
                    <a:pt x="85" y="220"/>
                    <a:pt x="32" y="136"/>
                    <a:pt x="32" y="39"/>
                  </a:cubicBezTo>
                  <a:close/>
                </a:path>
              </a:pathLst>
            </a:custGeom>
            <a:solidFill>
              <a:srgbClr val="D686E4"/>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p15"/>
            <p:cNvSpPr/>
            <p:nvPr/>
          </p:nvSpPr>
          <p:spPr>
            <a:xfrm rot="-2081187">
              <a:off x="3456358" y="2773799"/>
              <a:ext cx="1138968" cy="1690435"/>
            </a:xfrm>
            <a:custGeom>
              <a:avLst/>
              <a:gdLst/>
              <a:ahLst/>
              <a:cxnLst/>
              <a:rect l="l" t="t" r="r" b="b"/>
              <a:pathLst>
                <a:path w="183" h="273" extrusionOk="0">
                  <a:moveTo>
                    <a:pt x="156" y="108"/>
                  </a:moveTo>
                  <a:cubicBezTo>
                    <a:pt x="139" y="79"/>
                    <a:pt x="136" y="46"/>
                    <a:pt x="144" y="16"/>
                  </a:cubicBezTo>
                  <a:cubicBezTo>
                    <a:pt x="97" y="2"/>
                    <a:pt x="48" y="0"/>
                    <a:pt x="3" y="8"/>
                  </a:cubicBezTo>
                  <a:cubicBezTo>
                    <a:pt x="1" y="21"/>
                    <a:pt x="0" y="34"/>
                    <a:pt x="0" y="47"/>
                  </a:cubicBezTo>
                  <a:cubicBezTo>
                    <a:pt x="0" y="144"/>
                    <a:pt x="53" y="228"/>
                    <a:pt x="131" y="273"/>
                  </a:cubicBezTo>
                  <a:cubicBezTo>
                    <a:pt x="138" y="227"/>
                    <a:pt x="155" y="182"/>
                    <a:pt x="183" y="141"/>
                  </a:cubicBezTo>
                  <a:cubicBezTo>
                    <a:pt x="173" y="132"/>
                    <a:pt x="163" y="121"/>
                    <a:pt x="156" y="108"/>
                  </a:cubicBezTo>
                  <a:close/>
                </a:path>
              </a:pathLst>
            </a:custGeom>
            <a:solidFill>
              <a:srgbClr val="761E86"/>
            </a:solidFill>
            <a:ln w="12700"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p15"/>
            <p:cNvSpPr txBox="1"/>
            <p:nvPr/>
          </p:nvSpPr>
          <p:spPr>
            <a:xfrm rot="2156063">
              <a:off x="3231785" y="3231412"/>
              <a:ext cx="1304574" cy="56288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a:solidFill>
                    <a:srgbClr val="FFFFFF"/>
                  </a:solidFill>
                  <a:latin typeface="Roboto"/>
                  <a:ea typeface="Roboto"/>
                  <a:cs typeface="Roboto"/>
                  <a:sym typeface="Roboto"/>
                </a:rPr>
                <a:t>Fluency</a:t>
              </a:r>
              <a:endParaRPr sz="1000">
                <a:solidFill>
                  <a:srgbClr val="FFFFFF"/>
                </a:solidFill>
                <a:latin typeface="Roboto"/>
                <a:ea typeface="Roboto"/>
                <a:cs typeface="Roboto"/>
                <a:sym typeface="Roboto"/>
              </a:endParaRPr>
            </a:p>
          </p:txBody>
        </p:sp>
      </p:grpSp>
      <p:grpSp>
        <p:nvGrpSpPr>
          <p:cNvPr id="79" name="Google Shape;79;p15"/>
          <p:cNvGrpSpPr/>
          <p:nvPr/>
        </p:nvGrpSpPr>
        <p:grpSpPr>
          <a:xfrm>
            <a:off x="4337515" y="2464414"/>
            <a:ext cx="2424506" cy="2097542"/>
            <a:chOff x="4337515" y="2464414"/>
            <a:chExt cx="2424506" cy="2097542"/>
          </a:xfrm>
        </p:grpSpPr>
        <p:sp>
          <p:nvSpPr>
            <p:cNvPr id="80" name="Google Shape;80;p15"/>
            <p:cNvSpPr/>
            <p:nvPr/>
          </p:nvSpPr>
          <p:spPr>
            <a:xfrm rot="-2081187">
              <a:off x="4648818" y="3375680"/>
              <a:ext cx="2119401" cy="640096"/>
            </a:xfrm>
            <a:custGeom>
              <a:avLst/>
              <a:gdLst/>
              <a:ahLst/>
              <a:cxnLst/>
              <a:rect l="l" t="t" r="r" b="b"/>
              <a:pathLst>
                <a:path w="326" h="99" extrusionOk="0">
                  <a:moveTo>
                    <a:pt x="119" y="67"/>
                  </a:moveTo>
                  <a:cubicBezTo>
                    <a:pt x="77" y="67"/>
                    <a:pt x="37" y="57"/>
                    <a:pt x="2" y="40"/>
                  </a:cubicBezTo>
                  <a:cubicBezTo>
                    <a:pt x="1" y="51"/>
                    <a:pt x="0" y="63"/>
                    <a:pt x="0" y="74"/>
                  </a:cubicBezTo>
                  <a:cubicBezTo>
                    <a:pt x="36" y="90"/>
                    <a:pt x="76" y="99"/>
                    <a:pt x="119" y="99"/>
                  </a:cubicBezTo>
                  <a:cubicBezTo>
                    <a:pt x="200" y="99"/>
                    <a:pt x="273" y="67"/>
                    <a:pt x="326" y="14"/>
                  </a:cubicBezTo>
                  <a:cubicBezTo>
                    <a:pt x="315" y="10"/>
                    <a:pt x="304" y="5"/>
                    <a:pt x="294" y="0"/>
                  </a:cubicBezTo>
                  <a:cubicBezTo>
                    <a:pt x="247" y="42"/>
                    <a:pt x="186" y="67"/>
                    <a:pt x="119" y="67"/>
                  </a:cubicBezTo>
                  <a:close/>
                </a:path>
              </a:pathLst>
            </a:custGeom>
            <a:solidFill>
              <a:srgbClr val="D686E4"/>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15"/>
            <p:cNvSpPr/>
            <p:nvPr/>
          </p:nvSpPr>
          <p:spPr>
            <a:xfrm rot="-2081187">
              <a:off x="4457034" y="2893418"/>
              <a:ext cx="1815979" cy="987157"/>
            </a:xfrm>
            <a:custGeom>
              <a:avLst/>
              <a:gdLst/>
              <a:ahLst/>
              <a:cxnLst/>
              <a:rect l="l" t="t" r="r" b="b"/>
              <a:pathLst>
                <a:path w="292" h="159" extrusionOk="0">
                  <a:moveTo>
                    <a:pt x="182" y="1"/>
                  </a:moveTo>
                  <a:cubicBezTo>
                    <a:pt x="181" y="2"/>
                    <a:pt x="179" y="3"/>
                    <a:pt x="177" y="4"/>
                  </a:cubicBezTo>
                  <a:cubicBezTo>
                    <a:pt x="137" y="27"/>
                    <a:pt x="88" y="24"/>
                    <a:pt x="51" y="0"/>
                  </a:cubicBezTo>
                  <a:cubicBezTo>
                    <a:pt x="23" y="41"/>
                    <a:pt x="6" y="86"/>
                    <a:pt x="0" y="132"/>
                  </a:cubicBezTo>
                  <a:cubicBezTo>
                    <a:pt x="35" y="149"/>
                    <a:pt x="75" y="159"/>
                    <a:pt x="117" y="159"/>
                  </a:cubicBezTo>
                  <a:cubicBezTo>
                    <a:pt x="184" y="159"/>
                    <a:pt x="245" y="134"/>
                    <a:pt x="292" y="92"/>
                  </a:cubicBezTo>
                  <a:cubicBezTo>
                    <a:pt x="250" y="71"/>
                    <a:pt x="212" y="41"/>
                    <a:pt x="182" y="1"/>
                  </a:cubicBezTo>
                  <a:close/>
                </a:path>
              </a:pathLst>
            </a:custGeom>
            <a:solidFill>
              <a:srgbClr val="7F2090"/>
            </a:solidFill>
            <a:ln w="12700"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p15"/>
            <p:cNvSpPr txBox="1"/>
            <p:nvPr/>
          </p:nvSpPr>
          <p:spPr>
            <a:xfrm rot="-2245873">
              <a:off x="4639442" y="3207930"/>
              <a:ext cx="1304523" cy="56306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a:solidFill>
                    <a:srgbClr val="FFFFFF"/>
                  </a:solidFill>
                  <a:latin typeface="Roboto"/>
                  <a:ea typeface="Roboto"/>
                  <a:cs typeface="Roboto"/>
                  <a:sym typeface="Roboto"/>
                </a:rPr>
                <a:t>Vocabulary</a:t>
              </a:r>
              <a:endParaRPr sz="1000">
                <a:solidFill>
                  <a:srgbClr val="FFFFFF"/>
                </a:solidFill>
                <a:latin typeface="Roboto"/>
                <a:ea typeface="Roboto"/>
                <a:cs typeface="Roboto"/>
                <a:sym typeface="Roboto"/>
              </a:endParaRPr>
            </a:p>
          </p:txBody>
        </p:sp>
      </p:grpSp>
      <p:grpSp>
        <p:nvGrpSpPr>
          <p:cNvPr id="83" name="Google Shape;83;p15"/>
          <p:cNvGrpSpPr/>
          <p:nvPr/>
        </p:nvGrpSpPr>
        <p:grpSpPr>
          <a:xfrm>
            <a:off x="3263096" y="71333"/>
            <a:ext cx="2344104" cy="2370669"/>
            <a:chOff x="3263096" y="71333"/>
            <a:chExt cx="2344104" cy="2370669"/>
          </a:xfrm>
        </p:grpSpPr>
        <p:sp>
          <p:nvSpPr>
            <p:cNvPr id="84" name="Google Shape;84;p15"/>
            <p:cNvSpPr/>
            <p:nvPr/>
          </p:nvSpPr>
          <p:spPr>
            <a:xfrm rot="-2081187">
              <a:off x="3407226" y="525393"/>
              <a:ext cx="1943480" cy="1113468"/>
            </a:xfrm>
            <a:custGeom>
              <a:avLst/>
              <a:gdLst/>
              <a:ahLst/>
              <a:cxnLst/>
              <a:rect l="l" t="t" r="r" b="b"/>
              <a:pathLst>
                <a:path w="299" h="172" extrusionOk="0">
                  <a:moveTo>
                    <a:pt x="45" y="32"/>
                  </a:moveTo>
                  <a:cubicBezTo>
                    <a:pt x="146" y="32"/>
                    <a:pt x="233" y="89"/>
                    <a:pt x="276" y="172"/>
                  </a:cubicBezTo>
                  <a:cubicBezTo>
                    <a:pt x="284" y="164"/>
                    <a:pt x="292" y="155"/>
                    <a:pt x="299" y="146"/>
                  </a:cubicBezTo>
                  <a:cubicBezTo>
                    <a:pt x="248" y="59"/>
                    <a:pt x="153" y="0"/>
                    <a:pt x="45" y="0"/>
                  </a:cubicBezTo>
                  <a:cubicBezTo>
                    <a:pt x="30" y="0"/>
                    <a:pt x="14" y="1"/>
                    <a:pt x="0" y="3"/>
                  </a:cubicBezTo>
                  <a:cubicBezTo>
                    <a:pt x="6" y="13"/>
                    <a:pt x="12" y="23"/>
                    <a:pt x="18" y="33"/>
                  </a:cubicBezTo>
                  <a:cubicBezTo>
                    <a:pt x="27" y="32"/>
                    <a:pt x="36" y="32"/>
                    <a:pt x="45" y="32"/>
                  </a:cubicBezTo>
                  <a:close/>
                </a:path>
              </a:pathLst>
            </a:custGeom>
            <a:solidFill>
              <a:srgbClr val="D686E4"/>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15"/>
            <p:cNvSpPr/>
            <p:nvPr/>
          </p:nvSpPr>
          <p:spPr>
            <a:xfrm rot="-2081187">
              <a:off x="3761328" y="760580"/>
              <a:ext cx="1606237" cy="1343790"/>
            </a:xfrm>
            <a:custGeom>
              <a:avLst/>
              <a:gdLst/>
              <a:ahLst/>
              <a:cxnLst/>
              <a:rect l="l" t="t" r="r" b="b"/>
              <a:pathLst>
                <a:path w="258" h="217" extrusionOk="0">
                  <a:moveTo>
                    <a:pt x="132" y="200"/>
                  </a:moveTo>
                  <a:cubicBezTo>
                    <a:pt x="135" y="205"/>
                    <a:pt x="138" y="211"/>
                    <a:pt x="140" y="217"/>
                  </a:cubicBezTo>
                  <a:cubicBezTo>
                    <a:pt x="186" y="200"/>
                    <a:pt x="227" y="174"/>
                    <a:pt x="258" y="140"/>
                  </a:cubicBezTo>
                  <a:cubicBezTo>
                    <a:pt x="215" y="57"/>
                    <a:pt x="128" y="0"/>
                    <a:pt x="27" y="0"/>
                  </a:cubicBezTo>
                  <a:cubicBezTo>
                    <a:pt x="18" y="0"/>
                    <a:pt x="9" y="0"/>
                    <a:pt x="0" y="1"/>
                  </a:cubicBezTo>
                  <a:cubicBezTo>
                    <a:pt x="21" y="43"/>
                    <a:pt x="34" y="90"/>
                    <a:pt x="34" y="140"/>
                  </a:cubicBezTo>
                  <a:cubicBezTo>
                    <a:pt x="74" y="142"/>
                    <a:pt x="111" y="163"/>
                    <a:pt x="132" y="200"/>
                  </a:cubicBezTo>
                  <a:close/>
                </a:path>
              </a:pathLst>
            </a:custGeom>
            <a:solidFill>
              <a:srgbClr val="551561"/>
            </a:solidFill>
            <a:ln w="12700"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5"/>
            <p:cNvSpPr txBox="1"/>
            <p:nvPr/>
          </p:nvSpPr>
          <p:spPr>
            <a:xfrm>
              <a:off x="3919788" y="1123225"/>
              <a:ext cx="1304400" cy="56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a:solidFill>
                    <a:srgbClr val="FFFFFF"/>
                  </a:solidFill>
                  <a:latin typeface="Roboto"/>
                  <a:ea typeface="Roboto"/>
                  <a:cs typeface="Roboto"/>
                  <a:sym typeface="Roboto"/>
                </a:rPr>
                <a:t>Phonemic Awareness</a:t>
              </a:r>
              <a:endParaRPr sz="1000">
                <a:solidFill>
                  <a:srgbClr val="FFFFFF"/>
                </a:solidFill>
                <a:latin typeface="Roboto"/>
                <a:ea typeface="Roboto"/>
                <a:cs typeface="Roboto"/>
                <a:sym typeface="Roboto"/>
              </a:endParaRPr>
            </a:p>
          </p:txBody>
        </p:sp>
      </p:grpSp>
      <p:grpSp>
        <p:nvGrpSpPr>
          <p:cNvPr id="87" name="Google Shape;87;p15"/>
          <p:cNvGrpSpPr/>
          <p:nvPr/>
        </p:nvGrpSpPr>
        <p:grpSpPr>
          <a:xfrm>
            <a:off x="4593307" y="804376"/>
            <a:ext cx="2268741" cy="2444000"/>
            <a:chOff x="4593307" y="804376"/>
            <a:chExt cx="2268741" cy="2444000"/>
          </a:xfrm>
        </p:grpSpPr>
        <p:sp>
          <p:nvSpPr>
            <p:cNvPr id="88" name="Google Shape;88;p15"/>
            <p:cNvSpPr/>
            <p:nvPr/>
          </p:nvSpPr>
          <p:spPr>
            <a:xfrm rot="-2081188">
              <a:off x="5623193" y="814800"/>
              <a:ext cx="698156" cy="2118270"/>
            </a:xfrm>
            <a:custGeom>
              <a:avLst/>
              <a:gdLst/>
              <a:ahLst/>
              <a:cxnLst/>
              <a:rect l="l" t="t" r="r" b="b"/>
              <a:pathLst>
                <a:path w="107" h="328" extrusionOk="0">
                  <a:moveTo>
                    <a:pt x="52" y="26"/>
                  </a:moveTo>
                  <a:cubicBezTo>
                    <a:pt x="67" y="59"/>
                    <a:pt x="75" y="95"/>
                    <a:pt x="75" y="132"/>
                  </a:cubicBezTo>
                  <a:cubicBezTo>
                    <a:pt x="75" y="204"/>
                    <a:pt x="46" y="268"/>
                    <a:pt x="0" y="315"/>
                  </a:cubicBezTo>
                  <a:cubicBezTo>
                    <a:pt x="10" y="320"/>
                    <a:pt x="21" y="325"/>
                    <a:pt x="32" y="328"/>
                  </a:cubicBezTo>
                  <a:cubicBezTo>
                    <a:pt x="78" y="276"/>
                    <a:pt x="107" y="208"/>
                    <a:pt x="107" y="132"/>
                  </a:cubicBezTo>
                  <a:cubicBezTo>
                    <a:pt x="107" y="85"/>
                    <a:pt x="95" y="40"/>
                    <a:pt x="75" y="0"/>
                  </a:cubicBezTo>
                  <a:cubicBezTo>
                    <a:pt x="68" y="9"/>
                    <a:pt x="60" y="18"/>
                    <a:pt x="52" y="26"/>
                  </a:cubicBezTo>
                  <a:close/>
                </a:path>
              </a:pathLst>
            </a:custGeom>
            <a:solidFill>
              <a:srgbClr val="D686E4"/>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5"/>
            <p:cNvSpPr/>
            <p:nvPr/>
          </p:nvSpPr>
          <p:spPr>
            <a:xfrm rot="-2081187">
              <a:off x="5001092" y="1289142"/>
              <a:ext cx="1148261" cy="1791718"/>
            </a:xfrm>
            <a:custGeom>
              <a:avLst/>
              <a:gdLst/>
              <a:ahLst/>
              <a:cxnLst/>
              <a:rect l="l" t="t" r="r" b="b"/>
              <a:pathLst>
                <a:path w="184" h="289" extrusionOk="0">
                  <a:moveTo>
                    <a:pt x="161" y="0"/>
                  </a:moveTo>
                  <a:cubicBezTo>
                    <a:pt x="128" y="34"/>
                    <a:pt x="87" y="60"/>
                    <a:pt x="40" y="76"/>
                  </a:cubicBezTo>
                  <a:cubicBezTo>
                    <a:pt x="52" y="121"/>
                    <a:pt x="36" y="170"/>
                    <a:pt x="0" y="200"/>
                  </a:cubicBezTo>
                  <a:cubicBezTo>
                    <a:pt x="29" y="240"/>
                    <a:pt x="67" y="270"/>
                    <a:pt x="109" y="289"/>
                  </a:cubicBezTo>
                  <a:cubicBezTo>
                    <a:pt x="155" y="242"/>
                    <a:pt x="184" y="178"/>
                    <a:pt x="184" y="106"/>
                  </a:cubicBezTo>
                  <a:cubicBezTo>
                    <a:pt x="184" y="69"/>
                    <a:pt x="176" y="33"/>
                    <a:pt x="161" y="0"/>
                  </a:cubicBezTo>
                  <a:close/>
                </a:path>
              </a:pathLst>
            </a:custGeom>
            <a:solidFill>
              <a:srgbClr val="9225A5"/>
            </a:solidFill>
            <a:ln w="12700"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5"/>
            <p:cNvSpPr txBox="1"/>
            <p:nvPr/>
          </p:nvSpPr>
          <p:spPr>
            <a:xfrm rot="4352156">
              <a:off x="5032997" y="1939707"/>
              <a:ext cx="1304532" cy="56293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a:solidFill>
                    <a:srgbClr val="FFFFFF"/>
                  </a:solidFill>
                  <a:latin typeface="Roboto"/>
                  <a:ea typeface="Roboto"/>
                  <a:cs typeface="Roboto"/>
                  <a:sym typeface="Roboto"/>
                </a:rPr>
                <a:t>Phonics</a:t>
              </a:r>
              <a:endParaRPr sz="1000">
                <a:solidFill>
                  <a:srgbClr val="FFFFFF"/>
                </a:solidFill>
                <a:latin typeface="Roboto"/>
                <a:ea typeface="Roboto"/>
                <a:cs typeface="Roboto"/>
                <a:sym typeface="Roboto"/>
              </a:endParaRPr>
            </a:p>
          </p:txBody>
        </p:sp>
      </p:grpSp>
      <p:sp>
        <p:nvSpPr>
          <p:cNvPr id="91" name="Google Shape;91;p15"/>
          <p:cNvSpPr txBox="1"/>
          <p:nvPr/>
        </p:nvSpPr>
        <p:spPr>
          <a:xfrm>
            <a:off x="436650" y="179800"/>
            <a:ext cx="8643000" cy="37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The Big 5 - Essential Components of Reading </a:t>
            </a:r>
            <a:endParaRPr/>
          </a:p>
        </p:txBody>
      </p:sp>
      <p:sp>
        <p:nvSpPr>
          <p:cNvPr id="92" name="Google Shape;92;p15"/>
          <p:cNvSpPr/>
          <p:nvPr/>
        </p:nvSpPr>
        <p:spPr>
          <a:xfrm rot="-1307176">
            <a:off x="1194347" y="4026441"/>
            <a:ext cx="2108069" cy="752735"/>
          </a:xfrm>
          <a:prstGeom prst="rightArrowCallout">
            <a:avLst>
              <a:gd name="adj1" fmla="val 25000"/>
              <a:gd name="adj2" fmla="val 25000"/>
              <a:gd name="adj3" fmla="val 25000"/>
              <a:gd name="adj4" fmla="val 64977"/>
            </a:avLst>
          </a:prstGeom>
          <a:solidFill>
            <a:schemeClr val="lt2"/>
          </a:solidFill>
          <a:ln w="952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a:t>Our focus</a:t>
            </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6"/>
          <p:cNvSpPr txBox="1"/>
          <p:nvPr/>
        </p:nvSpPr>
        <p:spPr>
          <a:xfrm>
            <a:off x="155975" y="182575"/>
            <a:ext cx="8712300" cy="467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u="sng" dirty="0">
                <a:solidFill>
                  <a:srgbClr val="9900FF"/>
                </a:solidFill>
              </a:rPr>
              <a:t>Fluency Learning Progression </a:t>
            </a:r>
            <a:r>
              <a:rPr lang="en-GB" sz="1000" dirty="0">
                <a:solidFill>
                  <a:srgbClr val="9900FF"/>
                </a:solidFill>
              </a:rPr>
              <a:t>By Jenny Graham</a:t>
            </a:r>
            <a:endParaRPr sz="1000" dirty="0">
              <a:solidFill>
                <a:srgbClr val="9900FF"/>
              </a:solidFill>
            </a:endParaRPr>
          </a:p>
          <a:p>
            <a:pPr marL="0" lvl="0" indent="0" algn="l" rtl="0">
              <a:spcBef>
                <a:spcPts val="0"/>
              </a:spcBef>
              <a:spcAft>
                <a:spcPts val="0"/>
              </a:spcAft>
              <a:buNone/>
            </a:pPr>
            <a:endParaRPr dirty="0"/>
          </a:p>
          <a:p>
            <a:pPr marL="0" lvl="0" indent="0" algn="l" rtl="0">
              <a:spcBef>
                <a:spcPts val="0"/>
              </a:spcBef>
              <a:spcAft>
                <a:spcPts val="0"/>
              </a:spcAft>
              <a:buNone/>
            </a:pPr>
            <a:r>
              <a:rPr lang="en-GB" sz="1000" dirty="0"/>
              <a:t>Slide 1 	</a:t>
            </a:r>
            <a:r>
              <a:rPr lang="en-GB" sz="1000" dirty="0" smtClean="0"/>
              <a:t>Title </a:t>
            </a:r>
            <a:r>
              <a:rPr lang="en-GB" sz="1000" dirty="0"/>
              <a:t>page</a:t>
            </a:r>
            <a:endParaRPr sz="1000" dirty="0"/>
          </a:p>
          <a:p>
            <a:pPr marL="0" lvl="0" indent="0" algn="l" rtl="0">
              <a:spcBef>
                <a:spcPts val="0"/>
              </a:spcBef>
              <a:spcAft>
                <a:spcPts val="0"/>
              </a:spcAft>
              <a:buNone/>
            </a:pPr>
            <a:r>
              <a:rPr lang="en-GB" sz="1000" dirty="0"/>
              <a:t>Slide 2	</a:t>
            </a:r>
            <a:r>
              <a:rPr lang="en-GB" sz="1000" dirty="0" smtClean="0"/>
              <a:t>Learning </a:t>
            </a:r>
            <a:r>
              <a:rPr lang="en-GB" sz="1000" dirty="0"/>
              <a:t>Intention and Success Criteria</a:t>
            </a:r>
            <a:endParaRPr sz="1000" dirty="0"/>
          </a:p>
          <a:p>
            <a:pPr marL="0" lvl="0" indent="0" algn="l" rtl="0">
              <a:spcBef>
                <a:spcPts val="0"/>
              </a:spcBef>
              <a:spcAft>
                <a:spcPts val="0"/>
              </a:spcAft>
              <a:buNone/>
            </a:pPr>
            <a:r>
              <a:rPr lang="en-GB" sz="1000" dirty="0"/>
              <a:t>Slide 3	</a:t>
            </a:r>
            <a:r>
              <a:rPr lang="en-GB" sz="1000" dirty="0" smtClean="0"/>
              <a:t>The </a:t>
            </a:r>
            <a:r>
              <a:rPr lang="en-GB" sz="1000" dirty="0"/>
              <a:t>Big 5 Essential Components of Reading diagram</a:t>
            </a:r>
            <a:endParaRPr sz="1000" dirty="0"/>
          </a:p>
          <a:p>
            <a:pPr marL="0" lvl="0" indent="0" algn="l" rtl="0">
              <a:spcBef>
                <a:spcPts val="0"/>
              </a:spcBef>
              <a:spcAft>
                <a:spcPts val="0"/>
              </a:spcAft>
              <a:buNone/>
            </a:pPr>
            <a:r>
              <a:rPr lang="en-GB" sz="1000" dirty="0"/>
              <a:t>Slide 4 	</a:t>
            </a:r>
            <a:r>
              <a:rPr lang="en-GB" sz="1000" dirty="0" smtClean="0"/>
              <a:t>Learning </a:t>
            </a:r>
            <a:r>
              <a:rPr lang="en-GB" sz="1000" dirty="0"/>
              <a:t>Progression</a:t>
            </a:r>
            <a:endParaRPr sz="1000" dirty="0"/>
          </a:p>
          <a:p>
            <a:pPr marL="0" lvl="0" indent="0" algn="l" rtl="0">
              <a:spcBef>
                <a:spcPts val="0"/>
              </a:spcBef>
              <a:spcAft>
                <a:spcPts val="0"/>
              </a:spcAft>
              <a:buNone/>
            </a:pPr>
            <a:r>
              <a:rPr lang="en-GB" sz="1000" dirty="0"/>
              <a:t>Slide 5	</a:t>
            </a:r>
            <a:r>
              <a:rPr lang="en-GB" sz="1000" dirty="0" smtClean="0"/>
              <a:t>Overview </a:t>
            </a:r>
            <a:r>
              <a:rPr lang="en-GB" sz="1000" dirty="0"/>
              <a:t>- What is fluency? Oxford dictionary definition of fluent. Fluency moving mind map. </a:t>
            </a:r>
            <a:endParaRPr sz="1000" dirty="0"/>
          </a:p>
          <a:p>
            <a:pPr marL="0" lvl="0" indent="0" algn="l" rtl="0">
              <a:spcBef>
                <a:spcPts val="0"/>
              </a:spcBef>
              <a:spcAft>
                <a:spcPts val="0"/>
              </a:spcAft>
              <a:buNone/>
            </a:pPr>
            <a:r>
              <a:rPr lang="en-GB" sz="1000" dirty="0"/>
              <a:t>Slide 6 	</a:t>
            </a:r>
            <a:r>
              <a:rPr lang="en-GB" sz="1000" dirty="0" smtClean="0"/>
              <a:t>Fluency </a:t>
            </a:r>
            <a:r>
              <a:rPr lang="en-GB" sz="1000" dirty="0"/>
              <a:t>rubric modified from </a:t>
            </a:r>
            <a:r>
              <a:rPr lang="en-GB" sz="1000" dirty="0" err="1"/>
              <a:t>Fountas</a:t>
            </a:r>
            <a:r>
              <a:rPr lang="en-GB" sz="1000" dirty="0"/>
              <a:t> and </a:t>
            </a:r>
            <a:r>
              <a:rPr lang="en-GB" sz="1000" dirty="0" err="1"/>
              <a:t>Pinnell</a:t>
            </a:r>
            <a:endParaRPr sz="1000" dirty="0"/>
          </a:p>
          <a:p>
            <a:pPr marL="0" lvl="0" indent="0" algn="l" rtl="0">
              <a:spcBef>
                <a:spcPts val="0"/>
              </a:spcBef>
              <a:spcAft>
                <a:spcPts val="0"/>
              </a:spcAft>
              <a:buNone/>
            </a:pPr>
            <a:r>
              <a:rPr lang="en-GB" sz="1000" dirty="0"/>
              <a:t>Side 7 	</a:t>
            </a:r>
            <a:r>
              <a:rPr lang="en-GB" sz="1000" dirty="0" smtClean="0">
                <a:solidFill>
                  <a:srgbClr val="FF00FF"/>
                </a:solidFill>
              </a:rPr>
              <a:t>Pausing </a:t>
            </a:r>
            <a:r>
              <a:rPr lang="en-GB" sz="1000" dirty="0">
                <a:solidFill>
                  <a:srgbClr val="FF00FF"/>
                </a:solidFill>
              </a:rPr>
              <a:t>- definition, examples and a picture book</a:t>
            </a:r>
            <a:endParaRPr sz="1000" dirty="0">
              <a:solidFill>
                <a:srgbClr val="FF00FF"/>
              </a:solidFill>
            </a:endParaRPr>
          </a:p>
          <a:p>
            <a:pPr marL="0" lvl="0" indent="0" algn="l" rtl="0">
              <a:spcBef>
                <a:spcPts val="0"/>
              </a:spcBef>
              <a:spcAft>
                <a:spcPts val="0"/>
              </a:spcAft>
              <a:buNone/>
            </a:pPr>
            <a:r>
              <a:rPr lang="en-GB" sz="1000" dirty="0"/>
              <a:t>Slide 8  	</a:t>
            </a:r>
            <a:r>
              <a:rPr lang="en-GB" sz="1000" dirty="0" smtClean="0">
                <a:solidFill>
                  <a:srgbClr val="FF00FF"/>
                </a:solidFill>
              </a:rPr>
              <a:t>Pausing </a:t>
            </a:r>
            <a:r>
              <a:rPr lang="en-GB" sz="1000" dirty="0">
                <a:solidFill>
                  <a:srgbClr val="FF00FF"/>
                </a:solidFill>
              </a:rPr>
              <a:t>- Understanding of what we as readers need to do for each punctuation mark</a:t>
            </a:r>
            <a:endParaRPr sz="1000" dirty="0">
              <a:solidFill>
                <a:srgbClr val="FF00FF"/>
              </a:solidFill>
            </a:endParaRPr>
          </a:p>
          <a:p>
            <a:pPr marL="0" lvl="0" indent="0" algn="l" rtl="0">
              <a:spcBef>
                <a:spcPts val="0"/>
              </a:spcBef>
              <a:spcAft>
                <a:spcPts val="0"/>
              </a:spcAft>
              <a:buNone/>
            </a:pPr>
            <a:r>
              <a:rPr lang="en-GB" sz="1000" dirty="0"/>
              <a:t>Slide 9   	</a:t>
            </a:r>
            <a:r>
              <a:rPr lang="en-GB" sz="1000" dirty="0" smtClean="0">
                <a:solidFill>
                  <a:srgbClr val="FF00FF"/>
                </a:solidFill>
              </a:rPr>
              <a:t>Pausing </a:t>
            </a:r>
            <a:r>
              <a:rPr lang="en-GB" sz="1000" dirty="0">
                <a:solidFill>
                  <a:srgbClr val="FF00FF"/>
                </a:solidFill>
              </a:rPr>
              <a:t>- example without punctuation (Charlotte’s Web)</a:t>
            </a:r>
            <a:endParaRPr sz="1000" dirty="0">
              <a:solidFill>
                <a:srgbClr val="FF00FF"/>
              </a:solidFill>
            </a:endParaRPr>
          </a:p>
          <a:p>
            <a:pPr marL="0" lvl="0" indent="0" algn="l" rtl="0">
              <a:spcBef>
                <a:spcPts val="0"/>
              </a:spcBef>
              <a:spcAft>
                <a:spcPts val="0"/>
              </a:spcAft>
              <a:buNone/>
            </a:pPr>
            <a:r>
              <a:rPr lang="en-GB" sz="1000" dirty="0"/>
              <a:t>Slide 10	</a:t>
            </a:r>
            <a:r>
              <a:rPr lang="en-GB" sz="1000" dirty="0" smtClean="0">
                <a:solidFill>
                  <a:srgbClr val="FF00FF"/>
                </a:solidFill>
              </a:rPr>
              <a:t>Pausing </a:t>
            </a:r>
            <a:r>
              <a:rPr lang="en-GB" sz="1000" dirty="0">
                <a:solidFill>
                  <a:srgbClr val="FF00FF"/>
                </a:solidFill>
              </a:rPr>
              <a:t>- example with punctuation (Charlotte’s Web)</a:t>
            </a:r>
            <a:endParaRPr sz="1000" dirty="0">
              <a:solidFill>
                <a:srgbClr val="FF00FF"/>
              </a:solidFill>
            </a:endParaRPr>
          </a:p>
          <a:p>
            <a:pPr marL="0" lvl="0" indent="0" algn="l" rtl="0">
              <a:spcBef>
                <a:spcPts val="0"/>
              </a:spcBef>
              <a:spcAft>
                <a:spcPts val="0"/>
              </a:spcAft>
              <a:buNone/>
            </a:pPr>
            <a:r>
              <a:rPr lang="en-GB" sz="1000" dirty="0"/>
              <a:t>Slide 11	</a:t>
            </a:r>
            <a:r>
              <a:rPr lang="en-GB" sz="1000" dirty="0" smtClean="0">
                <a:solidFill>
                  <a:srgbClr val="FF00FF"/>
                </a:solidFill>
              </a:rPr>
              <a:t>Pausing </a:t>
            </a:r>
            <a:r>
              <a:rPr lang="en-GB" sz="1000" dirty="0">
                <a:solidFill>
                  <a:srgbClr val="FF00FF"/>
                </a:solidFill>
              </a:rPr>
              <a:t>rubric with self-assessment</a:t>
            </a:r>
            <a:endParaRPr sz="1000" dirty="0">
              <a:solidFill>
                <a:srgbClr val="FF00FF"/>
              </a:solidFill>
            </a:endParaRPr>
          </a:p>
          <a:p>
            <a:pPr marL="0" lvl="0" indent="0" algn="l" rtl="0">
              <a:spcBef>
                <a:spcPts val="0"/>
              </a:spcBef>
              <a:spcAft>
                <a:spcPts val="0"/>
              </a:spcAft>
              <a:buNone/>
            </a:pPr>
            <a:r>
              <a:rPr lang="en-GB" sz="1000" dirty="0"/>
              <a:t>Slide 12	</a:t>
            </a:r>
            <a:r>
              <a:rPr lang="en-GB" sz="1000" dirty="0">
                <a:solidFill>
                  <a:srgbClr val="4A86E8"/>
                </a:solidFill>
              </a:rPr>
              <a:t>Phrasing definition and activities</a:t>
            </a:r>
            <a:endParaRPr sz="1000" dirty="0">
              <a:solidFill>
                <a:srgbClr val="4A86E8"/>
              </a:solidFill>
            </a:endParaRPr>
          </a:p>
          <a:p>
            <a:pPr marL="0" lvl="0" indent="0" algn="l" rtl="0">
              <a:spcBef>
                <a:spcPts val="0"/>
              </a:spcBef>
              <a:spcAft>
                <a:spcPts val="0"/>
              </a:spcAft>
              <a:buNone/>
            </a:pPr>
            <a:r>
              <a:rPr lang="en-GB" sz="1000" dirty="0"/>
              <a:t>Slide 13	</a:t>
            </a:r>
            <a:r>
              <a:rPr lang="en-GB" sz="1000" dirty="0">
                <a:solidFill>
                  <a:srgbClr val="4A86E8"/>
                </a:solidFill>
              </a:rPr>
              <a:t>Phrasing rubric with self assessment</a:t>
            </a:r>
            <a:endParaRPr sz="1000" dirty="0">
              <a:solidFill>
                <a:srgbClr val="4A86E8"/>
              </a:solidFill>
            </a:endParaRPr>
          </a:p>
          <a:p>
            <a:pPr marL="0" lvl="0" indent="0" algn="l" rtl="0">
              <a:spcBef>
                <a:spcPts val="0"/>
              </a:spcBef>
              <a:spcAft>
                <a:spcPts val="0"/>
              </a:spcAft>
              <a:buNone/>
            </a:pPr>
            <a:r>
              <a:rPr lang="en-GB" sz="1000" dirty="0"/>
              <a:t>Slide 14	</a:t>
            </a:r>
            <a:r>
              <a:rPr lang="en-GB" sz="1000" dirty="0">
                <a:solidFill>
                  <a:srgbClr val="FF9900"/>
                </a:solidFill>
              </a:rPr>
              <a:t>Stress definition and activity</a:t>
            </a:r>
            <a:endParaRPr sz="1000" dirty="0">
              <a:solidFill>
                <a:srgbClr val="FF9900"/>
              </a:solidFill>
            </a:endParaRPr>
          </a:p>
          <a:p>
            <a:pPr marL="0" lvl="0" indent="0" algn="l" rtl="0">
              <a:spcBef>
                <a:spcPts val="0"/>
              </a:spcBef>
              <a:spcAft>
                <a:spcPts val="0"/>
              </a:spcAft>
              <a:buNone/>
            </a:pPr>
            <a:r>
              <a:rPr lang="en-GB" sz="1000" dirty="0"/>
              <a:t>Slide 15	</a:t>
            </a:r>
            <a:r>
              <a:rPr lang="en-GB" sz="1000" dirty="0">
                <a:solidFill>
                  <a:srgbClr val="FF9900"/>
                </a:solidFill>
              </a:rPr>
              <a:t>Stress activity</a:t>
            </a:r>
            <a:endParaRPr sz="1000" dirty="0">
              <a:solidFill>
                <a:srgbClr val="FF9900"/>
              </a:solidFill>
            </a:endParaRPr>
          </a:p>
          <a:p>
            <a:pPr marL="0" lvl="0" indent="0" algn="l" rtl="0">
              <a:spcBef>
                <a:spcPts val="0"/>
              </a:spcBef>
              <a:spcAft>
                <a:spcPts val="0"/>
              </a:spcAft>
              <a:buNone/>
            </a:pPr>
            <a:r>
              <a:rPr lang="en-GB" sz="1000" dirty="0"/>
              <a:t>Slide 16	</a:t>
            </a:r>
            <a:r>
              <a:rPr lang="en-GB" sz="1000" dirty="0">
                <a:solidFill>
                  <a:srgbClr val="FF9900"/>
                </a:solidFill>
              </a:rPr>
              <a:t>Stress rubric with self assessment</a:t>
            </a:r>
            <a:endParaRPr sz="1000" dirty="0">
              <a:solidFill>
                <a:srgbClr val="FF9900"/>
              </a:solidFill>
            </a:endParaRPr>
          </a:p>
          <a:p>
            <a:pPr marL="0" lvl="0" indent="0" algn="l" rtl="0">
              <a:spcBef>
                <a:spcPts val="0"/>
              </a:spcBef>
              <a:spcAft>
                <a:spcPts val="0"/>
              </a:spcAft>
              <a:buNone/>
            </a:pPr>
            <a:r>
              <a:rPr lang="en-GB" sz="1000" dirty="0"/>
              <a:t>Slide 17	</a:t>
            </a:r>
            <a:r>
              <a:rPr lang="en-GB" sz="1000" dirty="0">
                <a:highlight>
                  <a:srgbClr val="FFFF00"/>
                </a:highlight>
              </a:rPr>
              <a:t>Expression/ Intonation definition and why we need to use expression in our reading. Rap song ‘Don’t Read Like a Robot</a:t>
            </a:r>
            <a:endParaRPr sz="1000" dirty="0">
              <a:highlight>
                <a:srgbClr val="FFFF00"/>
              </a:highlight>
            </a:endParaRPr>
          </a:p>
          <a:p>
            <a:pPr marL="0" lvl="0" indent="0" algn="l" rtl="0">
              <a:spcBef>
                <a:spcPts val="0"/>
              </a:spcBef>
              <a:spcAft>
                <a:spcPts val="0"/>
              </a:spcAft>
              <a:buNone/>
            </a:pPr>
            <a:r>
              <a:rPr lang="en-GB" sz="1000" dirty="0"/>
              <a:t>Slide 18	</a:t>
            </a:r>
            <a:r>
              <a:rPr lang="en-GB" sz="1000" dirty="0">
                <a:highlight>
                  <a:srgbClr val="FFFF00"/>
                </a:highlight>
              </a:rPr>
              <a:t>Reader’s Theatre links</a:t>
            </a:r>
            <a:endParaRPr sz="1000" dirty="0">
              <a:highlight>
                <a:srgbClr val="FFFF00"/>
              </a:highlight>
            </a:endParaRPr>
          </a:p>
          <a:p>
            <a:pPr marL="0" lvl="0" indent="0" algn="l" rtl="0">
              <a:spcBef>
                <a:spcPts val="0"/>
              </a:spcBef>
              <a:spcAft>
                <a:spcPts val="0"/>
              </a:spcAft>
              <a:buNone/>
            </a:pPr>
            <a:r>
              <a:rPr lang="en-GB" sz="1000" dirty="0"/>
              <a:t>Slide 19	</a:t>
            </a:r>
            <a:r>
              <a:rPr lang="en-GB" sz="1000" dirty="0">
                <a:highlight>
                  <a:srgbClr val="FFFF00"/>
                </a:highlight>
              </a:rPr>
              <a:t>Expression rubric</a:t>
            </a:r>
            <a:endParaRPr sz="1000" dirty="0">
              <a:highlight>
                <a:srgbClr val="FFFF00"/>
              </a:highlight>
            </a:endParaRPr>
          </a:p>
          <a:p>
            <a:pPr marL="0" lvl="0" indent="0" algn="l" rtl="0">
              <a:spcBef>
                <a:spcPts val="0"/>
              </a:spcBef>
              <a:spcAft>
                <a:spcPts val="0"/>
              </a:spcAft>
              <a:buNone/>
            </a:pPr>
            <a:r>
              <a:rPr lang="en-GB" sz="1000" dirty="0"/>
              <a:t>Slide 20	</a:t>
            </a:r>
            <a:r>
              <a:rPr lang="en-GB" sz="1000" dirty="0">
                <a:solidFill>
                  <a:srgbClr val="38761D"/>
                </a:solidFill>
              </a:rPr>
              <a:t>Rate definition and examples of reading too fast and slow</a:t>
            </a:r>
            <a:endParaRPr sz="1000" dirty="0">
              <a:solidFill>
                <a:srgbClr val="38761D"/>
              </a:solidFill>
            </a:endParaRPr>
          </a:p>
          <a:p>
            <a:pPr marL="0" lvl="0" indent="0" algn="l" rtl="0">
              <a:spcBef>
                <a:spcPts val="0"/>
              </a:spcBef>
              <a:spcAft>
                <a:spcPts val="0"/>
              </a:spcAft>
              <a:buNone/>
            </a:pPr>
            <a:r>
              <a:rPr lang="en-GB" sz="1000" dirty="0"/>
              <a:t>Slide 21	</a:t>
            </a:r>
            <a:r>
              <a:rPr lang="en-GB" sz="1000" dirty="0">
                <a:solidFill>
                  <a:srgbClr val="38761D"/>
                </a:solidFill>
              </a:rPr>
              <a:t>Ideas to help monitor reading rate</a:t>
            </a:r>
            <a:endParaRPr sz="1000" dirty="0">
              <a:solidFill>
                <a:srgbClr val="38761D"/>
              </a:solidFill>
            </a:endParaRPr>
          </a:p>
          <a:p>
            <a:pPr marL="0" lvl="0" indent="0" algn="l" rtl="0">
              <a:spcBef>
                <a:spcPts val="0"/>
              </a:spcBef>
              <a:spcAft>
                <a:spcPts val="0"/>
              </a:spcAft>
              <a:buNone/>
            </a:pPr>
            <a:r>
              <a:rPr lang="en-GB" sz="1000" dirty="0"/>
              <a:t>Slide 22 	</a:t>
            </a:r>
            <a:r>
              <a:rPr lang="en-GB" sz="1000" dirty="0">
                <a:solidFill>
                  <a:srgbClr val="38761D"/>
                </a:solidFill>
              </a:rPr>
              <a:t>Fluency rate rubric</a:t>
            </a:r>
            <a:endParaRPr sz="1000" dirty="0">
              <a:solidFill>
                <a:srgbClr val="38761D"/>
              </a:solidFill>
            </a:endParaRPr>
          </a:p>
          <a:p>
            <a:pPr marL="0" lvl="0" indent="0" algn="l" rtl="0">
              <a:spcBef>
                <a:spcPts val="0"/>
              </a:spcBef>
              <a:spcAft>
                <a:spcPts val="0"/>
              </a:spcAft>
              <a:buNone/>
            </a:pPr>
            <a:r>
              <a:rPr lang="en-GB" sz="1000" dirty="0"/>
              <a:t>Slide 23 	Reading quote - Dr Seuss</a:t>
            </a:r>
            <a:endParaRPr sz="1000" dirty="0"/>
          </a:p>
          <a:p>
            <a:pPr marL="0" lvl="0" indent="0" algn="l" rtl="0">
              <a:spcBef>
                <a:spcPts val="0"/>
              </a:spcBef>
              <a:spcAft>
                <a:spcPts val="0"/>
              </a:spcAft>
              <a:buNone/>
            </a:pPr>
            <a:r>
              <a:rPr lang="en-GB" sz="1000" dirty="0"/>
              <a:t>Slide 24	</a:t>
            </a:r>
            <a:r>
              <a:rPr lang="en-GB" sz="1000" dirty="0">
                <a:solidFill>
                  <a:srgbClr val="999999"/>
                </a:solidFill>
              </a:rPr>
              <a:t>Integration - How are you going? </a:t>
            </a:r>
            <a:endParaRPr sz="1000" dirty="0">
              <a:solidFill>
                <a:srgbClr val="999999"/>
              </a:solidFill>
            </a:endParaRPr>
          </a:p>
          <a:p>
            <a:pPr marL="0" lvl="0" indent="0" algn="l" rtl="0">
              <a:spcBef>
                <a:spcPts val="0"/>
              </a:spcBef>
              <a:spcAft>
                <a:spcPts val="0"/>
              </a:spcAft>
              <a:buNone/>
            </a:pPr>
            <a:r>
              <a:rPr lang="en-GB" sz="1000" dirty="0"/>
              <a:t>Slide 24 	Teacher resources</a:t>
            </a:r>
            <a:endParaRPr sz="1000" dirty="0"/>
          </a:p>
        </p:txBody>
      </p:sp>
      <p:sp>
        <p:nvSpPr>
          <p:cNvPr id="98" name="Google Shape;98;p16"/>
          <p:cNvSpPr txBox="1"/>
          <p:nvPr/>
        </p:nvSpPr>
        <p:spPr>
          <a:xfrm>
            <a:off x="6685400" y="678900"/>
            <a:ext cx="2289900" cy="2416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a:t>Colours indicate background colour on slide to help find a specific fluency component</a:t>
            </a:r>
            <a:endParaRPr/>
          </a:p>
          <a:p>
            <a:pPr marL="0" lvl="0" indent="0" algn="l" rtl="0">
              <a:spcBef>
                <a:spcPts val="0"/>
              </a:spcBef>
              <a:spcAft>
                <a:spcPts val="0"/>
              </a:spcAft>
              <a:buNone/>
            </a:pPr>
            <a:r>
              <a:rPr lang="en-GB">
                <a:solidFill>
                  <a:srgbClr val="FF00FF"/>
                </a:solidFill>
              </a:rPr>
              <a:t>Pausing</a:t>
            </a:r>
            <a:endParaRPr>
              <a:solidFill>
                <a:srgbClr val="FF00FF"/>
              </a:solidFill>
            </a:endParaRPr>
          </a:p>
          <a:p>
            <a:pPr marL="0" lvl="0" indent="0" algn="l" rtl="0">
              <a:spcBef>
                <a:spcPts val="0"/>
              </a:spcBef>
              <a:spcAft>
                <a:spcPts val="0"/>
              </a:spcAft>
              <a:buNone/>
            </a:pPr>
            <a:r>
              <a:rPr lang="en-GB">
                <a:solidFill>
                  <a:srgbClr val="4A86E8"/>
                </a:solidFill>
              </a:rPr>
              <a:t>Phrasing</a:t>
            </a:r>
            <a:endParaRPr>
              <a:solidFill>
                <a:srgbClr val="4A86E8"/>
              </a:solidFill>
            </a:endParaRPr>
          </a:p>
          <a:p>
            <a:pPr marL="0" lvl="0" indent="0" algn="l" rtl="0">
              <a:spcBef>
                <a:spcPts val="0"/>
              </a:spcBef>
              <a:spcAft>
                <a:spcPts val="0"/>
              </a:spcAft>
              <a:buNone/>
            </a:pPr>
            <a:r>
              <a:rPr lang="en-GB">
                <a:solidFill>
                  <a:srgbClr val="FF9900"/>
                </a:solidFill>
              </a:rPr>
              <a:t>Stress</a:t>
            </a:r>
            <a:endParaRPr>
              <a:solidFill>
                <a:srgbClr val="FF9900"/>
              </a:solidFill>
            </a:endParaRPr>
          </a:p>
          <a:p>
            <a:pPr marL="0" lvl="0" indent="0" algn="l" rtl="0">
              <a:spcBef>
                <a:spcPts val="0"/>
              </a:spcBef>
              <a:spcAft>
                <a:spcPts val="0"/>
              </a:spcAft>
              <a:buNone/>
            </a:pPr>
            <a:r>
              <a:rPr lang="en-GB">
                <a:highlight>
                  <a:srgbClr val="FFFF00"/>
                </a:highlight>
              </a:rPr>
              <a:t>Expression/Intonation</a:t>
            </a:r>
            <a:endParaRPr>
              <a:highlight>
                <a:srgbClr val="FFFF00"/>
              </a:highlight>
            </a:endParaRPr>
          </a:p>
          <a:p>
            <a:pPr marL="0" lvl="0" indent="0" algn="l" rtl="0">
              <a:spcBef>
                <a:spcPts val="0"/>
              </a:spcBef>
              <a:spcAft>
                <a:spcPts val="0"/>
              </a:spcAft>
              <a:buNone/>
            </a:pPr>
            <a:r>
              <a:rPr lang="en-GB">
                <a:solidFill>
                  <a:srgbClr val="38761D"/>
                </a:solidFill>
              </a:rPr>
              <a:t>Rate</a:t>
            </a:r>
            <a:endParaRPr>
              <a:solidFill>
                <a:srgbClr val="38761D"/>
              </a:solidFill>
            </a:endParaRPr>
          </a:p>
          <a:p>
            <a:pPr marL="0" lvl="0" indent="0" algn="l" rtl="0">
              <a:spcBef>
                <a:spcPts val="0"/>
              </a:spcBef>
              <a:spcAft>
                <a:spcPts val="0"/>
              </a:spcAft>
              <a:buNone/>
            </a:pPr>
            <a:r>
              <a:rPr lang="en-GB">
                <a:solidFill>
                  <a:srgbClr val="999999"/>
                </a:solidFill>
              </a:rPr>
              <a:t>Integration</a:t>
            </a:r>
            <a:endParaRPr>
              <a:solidFill>
                <a:srgbClr val="999999"/>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7"/>
          <p:cNvSpPr txBox="1"/>
          <p:nvPr/>
        </p:nvSpPr>
        <p:spPr>
          <a:xfrm>
            <a:off x="78775" y="151250"/>
            <a:ext cx="8785800" cy="466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u="sng">
                <a:solidFill>
                  <a:srgbClr val="9900FF"/>
                </a:solidFill>
              </a:rPr>
              <a:t>What is fluency? </a:t>
            </a:r>
            <a:endParaRPr b="1" u="sng">
              <a:solidFill>
                <a:srgbClr val="9900FF"/>
              </a:solidFill>
            </a:endParaRPr>
          </a:p>
          <a:p>
            <a:pPr marL="0" lvl="0" indent="0" algn="l" rtl="0">
              <a:spcBef>
                <a:spcPts val="0"/>
              </a:spcBef>
              <a:spcAft>
                <a:spcPts val="0"/>
              </a:spcAft>
              <a:buNone/>
            </a:pPr>
            <a:r>
              <a:rPr lang="en-GB"/>
              <a:t>Let us understand  the base word </a:t>
            </a:r>
            <a:r>
              <a:rPr lang="en-GB">
                <a:solidFill>
                  <a:srgbClr val="9900FF"/>
                </a:solidFill>
              </a:rPr>
              <a:t>fluent.</a:t>
            </a:r>
            <a:r>
              <a:rPr lang="en-GB"/>
              <a:t> </a:t>
            </a:r>
            <a:endParaRPr/>
          </a:p>
          <a:p>
            <a:pPr marL="0" lvl="0" indent="0" algn="l" rtl="0">
              <a:spcBef>
                <a:spcPts val="0"/>
              </a:spcBef>
              <a:spcAft>
                <a:spcPts val="0"/>
              </a:spcAft>
              <a:buNone/>
            </a:pPr>
            <a:r>
              <a:rPr lang="en-GB" i="1"/>
              <a:t>Fluent is an adjective such as ‘You can be clean, late, clever, afraid, fast, fluent.’</a:t>
            </a:r>
            <a:endParaRPr i="1"/>
          </a:p>
          <a:p>
            <a:pPr marL="0" lvl="0" indent="0" algn="l" rtl="0">
              <a:spcBef>
                <a:spcPts val="0"/>
              </a:spcBef>
              <a:spcAft>
                <a:spcPts val="0"/>
              </a:spcAft>
              <a:buNone/>
            </a:pPr>
            <a:r>
              <a:rPr lang="en-GB">
                <a:solidFill>
                  <a:schemeClr val="dk1"/>
                </a:solidFill>
              </a:rPr>
              <a:t>(From Oxford dictionary)</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GB" sz="1200">
                <a:solidFill>
                  <a:srgbClr val="27A058"/>
                </a:solidFill>
              </a:rPr>
              <a:t>Able to express oneself easily and articulately.</a:t>
            </a:r>
            <a:br>
              <a:rPr lang="en-GB" sz="1200">
                <a:solidFill>
                  <a:srgbClr val="27A058"/>
                </a:solidFill>
              </a:rPr>
            </a:br>
            <a:r>
              <a:rPr lang="en-GB" sz="1200" i="1">
                <a:solidFill>
                  <a:srgbClr val="2A2A2A"/>
                </a:solidFill>
                <a:latin typeface="Merriweather"/>
                <a:ea typeface="Merriweather"/>
                <a:cs typeface="Merriweather"/>
                <a:sym typeface="Merriweather"/>
              </a:rPr>
              <a:t>‘a fluent speaker and writer on technical subjects’</a:t>
            </a:r>
            <a:endParaRPr sz="1200" i="1">
              <a:solidFill>
                <a:srgbClr val="2A2A2A"/>
              </a:solidFill>
              <a:latin typeface="Merriweather"/>
              <a:ea typeface="Merriweather"/>
              <a:cs typeface="Merriweather"/>
              <a:sym typeface="Merriweather"/>
            </a:endParaRPr>
          </a:p>
          <a:p>
            <a:pPr marL="0" lvl="0" indent="0" algn="l" rtl="0">
              <a:spcBef>
                <a:spcPts val="0"/>
              </a:spcBef>
              <a:spcAft>
                <a:spcPts val="0"/>
              </a:spcAft>
              <a:buNone/>
            </a:pPr>
            <a:r>
              <a:rPr lang="en-GB" sz="1200" b="1">
                <a:solidFill>
                  <a:schemeClr val="dk1"/>
                </a:solidFill>
              </a:rPr>
              <a:t>1.1</a:t>
            </a:r>
            <a:r>
              <a:rPr lang="en-GB" sz="1200">
                <a:solidFill>
                  <a:schemeClr val="dk1"/>
                </a:solidFill>
              </a:rPr>
              <a:t>Able to speak or write a particular foreign language easily and accurately.</a:t>
            </a:r>
            <a:br>
              <a:rPr lang="en-GB" sz="1200">
                <a:solidFill>
                  <a:schemeClr val="dk1"/>
                </a:solidFill>
              </a:rPr>
            </a:br>
            <a:r>
              <a:rPr lang="en-GB" sz="1200" i="1">
                <a:solidFill>
                  <a:schemeClr val="dk1"/>
                </a:solidFill>
                <a:latin typeface="Merriweather"/>
                <a:ea typeface="Merriweather"/>
                <a:cs typeface="Merriweather"/>
                <a:sym typeface="Merriweather"/>
              </a:rPr>
              <a:t>‘she became fluent in French and German’</a:t>
            </a:r>
            <a:endParaRPr sz="1200">
              <a:solidFill>
                <a:srgbClr val="666666"/>
              </a:solidFill>
            </a:endParaRPr>
          </a:p>
          <a:p>
            <a:pPr marL="0" lvl="0" indent="0" algn="l" rtl="0">
              <a:spcBef>
                <a:spcPts val="0"/>
              </a:spcBef>
              <a:spcAft>
                <a:spcPts val="0"/>
              </a:spcAft>
              <a:buNone/>
            </a:pPr>
            <a:r>
              <a:rPr lang="en-GB" sz="1200" b="1">
                <a:solidFill>
                  <a:schemeClr val="dk1"/>
                </a:solidFill>
              </a:rPr>
              <a:t>1.2</a:t>
            </a:r>
            <a:r>
              <a:rPr lang="en-GB" sz="1200">
                <a:solidFill>
                  <a:schemeClr val="dk1"/>
                </a:solidFill>
              </a:rPr>
              <a:t>(of a foreign language) spoken accurately and with facility.</a:t>
            </a:r>
            <a:br>
              <a:rPr lang="en-GB" sz="1200">
                <a:solidFill>
                  <a:schemeClr val="dk1"/>
                </a:solidFill>
              </a:rPr>
            </a:br>
            <a:r>
              <a:rPr lang="en-GB" sz="1200" i="1">
                <a:solidFill>
                  <a:schemeClr val="dk1"/>
                </a:solidFill>
                <a:latin typeface="Merriweather"/>
                <a:ea typeface="Merriweather"/>
                <a:cs typeface="Merriweather"/>
                <a:sym typeface="Merriweather"/>
              </a:rPr>
              <a:t>‘he spoke fluent Spanish’</a:t>
            </a:r>
            <a:br>
              <a:rPr lang="en-GB" sz="1200" i="1">
                <a:solidFill>
                  <a:schemeClr val="dk1"/>
                </a:solidFill>
                <a:latin typeface="Merriweather"/>
                <a:ea typeface="Merriweather"/>
                <a:cs typeface="Merriweather"/>
                <a:sym typeface="Merriweather"/>
              </a:rPr>
            </a:br>
            <a:endParaRPr sz="1200">
              <a:solidFill>
                <a:srgbClr val="666666"/>
              </a:solidFill>
            </a:endParaRPr>
          </a:p>
          <a:p>
            <a:pPr marL="0" marR="304800" lvl="0" indent="0" algn="l" rtl="0">
              <a:lnSpc>
                <a:spcPct val="163636"/>
              </a:lnSpc>
              <a:spcBef>
                <a:spcPts val="0"/>
              </a:spcBef>
              <a:spcAft>
                <a:spcPts val="0"/>
              </a:spcAft>
              <a:buNone/>
            </a:pPr>
            <a:r>
              <a:rPr lang="en-GB" sz="1200">
                <a:solidFill>
                  <a:srgbClr val="27A058"/>
                </a:solidFill>
              </a:rPr>
              <a:t>Smoothly graceful and effortless.</a:t>
            </a:r>
            <a:br>
              <a:rPr lang="en-GB" sz="1200">
                <a:solidFill>
                  <a:srgbClr val="27A058"/>
                </a:solidFill>
              </a:rPr>
            </a:br>
            <a:r>
              <a:rPr lang="en-GB" sz="1200" i="1">
                <a:solidFill>
                  <a:srgbClr val="2A2A2A"/>
                </a:solidFill>
                <a:latin typeface="Merriweather"/>
                <a:ea typeface="Merriweather"/>
                <a:cs typeface="Merriweather"/>
                <a:sym typeface="Merriweather"/>
              </a:rPr>
              <a:t>‘his style of play was fast and fluent’</a:t>
            </a:r>
            <a:br>
              <a:rPr lang="en-GB" sz="1200" i="1">
                <a:solidFill>
                  <a:srgbClr val="2A2A2A"/>
                </a:solidFill>
                <a:latin typeface="Merriweather"/>
                <a:ea typeface="Merriweather"/>
                <a:cs typeface="Merriweather"/>
                <a:sym typeface="Merriweather"/>
              </a:rPr>
            </a:br>
            <a:r>
              <a:rPr lang="en-GB" sz="1200">
                <a:solidFill>
                  <a:srgbClr val="27A058"/>
                </a:solidFill>
              </a:rPr>
              <a:t>Able to flow freely; fluid.</a:t>
            </a:r>
            <a:br>
              <a:rPr lang="en-GB" sz="1200">
                <a:solidFill>
                  <a:srgbClr val="27A058"/>
                </a:solidFill>
              </a:rPr>
            </a:br>
            <a:r>
              <a:rPr lang="en-GB" sz="1200" i="1">
                <a:solidFill>
                  <a:srgbClr val="2A2A2A"/>
                </a:solidFill>
                <a:latin typeface="Merriweather"/>
                <a:ea typeface="Merriweather"/>
                <a:cs typeface="Merriweather"/>
                <a:sym typeface="Merriweather"/>
              </a:rPr>
              <a:t>‘a fluent discharge from the nose’                                                                                                                                                          </a:t>
            </a:r>
            <a:r>
              <a:rPr lang="en-GB" sz="1200" b="1" u="sng">
                <a:solidFill>
                  <a:schemeClr val="dk1"/>
                </a:solidFill>
              </a:rPr>
              <a:t>Origin</a:t>
            </a:r>
            <a:r>
              <a:rPr lang="en-GB" sz="1200">
                <a:solidFill>
                  <a:schemeClr val="dk1"/>
                </a:solidFill>
              </a:rPr>
              <a:t> Late 16th century from Latin fluent- ‘flowing’, from the verb fluere.                         </a:t>
            </a:r>
            <a:r>
              <a:rPr lang="en-GB" sz="1200" u="sng">
                <a:solidFill>
                  <a:schemeClr val="dk1"/>
                </a:solidFill>
              </a:rPr>
              <a:t>Pronunciation </a:t>
            </a:r>
            <a:r>
              <a:rPr lang="en-GB" sz="1200" b="1">
                <a:solidFill>
                  <a:srgbClr val="2A2A2A"/>
                </a:solidFill>
                <a:highlight>
                  <a:srgbClr val="FFFFFF"/>
                </a:highlight>
                <a:latin typeface="Merriweather"/>
                <a:ea typeface="Merriweather"/>
                <a:cs typeface="Merriweather"/>
                <a:sym typeface="Merriweather"/>
              </a:rPr>
              <a:t>fluent</a:t>
            </a:r>
            <a:r>
              <a:rPr lang="en-GB" sz="1200">
                <a:solidFill>
                  <a:schemeClr val="dk1"/>
                </a:solidFill>
                <a:highlight>
                  <a:srgbClr val="FFFFFF"/>
                </a:highlight>
              </a:rPr>
              <a:t>/ˈfluːənt/ </a:t>
            </a:r>
            <a:endParaRPr sz="1200">
              <a:solidFill>
                <a:schemeClr val="dk1"/>
              </a:solidFill>
              <a:highlight>
                <a:srgbClr val="FFFFFF"/>
              </a:highlight>
            </a:endParaRPr>
          </a:p>
          <a:p>
            <a:pPr marL="0" lvl="0" indent="0" algn="l" rtl="0">
              <a:spcBef>
                <a:spcPts val="920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04" name="Google Shape;104;p17"/>
          <p:cNvSpPr txBox="1"/>
          <p:nvPr/>
        </p:nvSpPr>
        <p:spPr>
          <a:xfrm>
            <a:off x="406075" y="4065600"/>
            <a:ext cx="8324400" cy="100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a:t>
            </a:r>
            <a:endParaRPr/>
          </a:p>
          <a:p>
            <a:pPr marL="0" lvl="0" indent="0" algn="l" rtl="0">
              <a:spcBef>
                <a:spcPts val="0"/>
              </a:spcBef>
              <a:spcAft>
                <a:spcPts val="0"/>
              </a:spcAft>
              <a:buNone/>
            </a:pPr>
            <a:r>
              <a:rPr lang="en-GB"/>
              <a:t>The next slide is a </a:t>
            </a:r>
            <a:r>
              <a:rPr lang="en-GB">
                <a:solidFill>
                  <a:srgbClr val="9900FF"/>
                </a:solidFill>
              </a:rPr>
              <a:t>rubric </a:t>
            </a:r>
            <a:r>
              <a:rPr lang="en-GB"/>
              <a:t>on ‘reading fluency’ using the </a:t>
            </a:r>
            <a:r>
              <a:rPr lang="en-GB" u="sng"/>
              <a:t>six dimensions</a:t>
            </a:r>
            <a:r>
              <a:rPr lang="en-GB"/>
              <a:t> which create a </a:t>
            </a:r>
            <a:r>
              <a:rPr lang="en-GB">
                <a:solidFill>
                  <a:srgbClr val="9900FF"/>
                </a:solidFill>
              </a:rPr>
              <a:t>fluent reader.</a:t>
            </a:r>
            <a:endParaRPr/>
          </a:p>
          <a:p>
            <a:pPr marL="0" lvl="0" indent="0" algn="l" rtl="0">
              <a:spcBef>
                <a:spcPts val="0"/>
              </a:spcBef>
              <a:spcAft>
                <a:spcPts val="0"/>
              </a:spcAft>
              <a:buNone/>
            </a:pPr>
            <a:r>
              <a:rPr lang="en-GB"/>
              <a:t> This rubric has A LOT of information as it focuses on each dimension.</a:t>
            </a:r>
            <a:r>
              <a:rPr lang="en-GB">
                <a:solidFill>
                  <a:srgbClr val="9900FF"/>
                </a:solidFill>
              </a:rPr>
              <a:t> </a:t>
            </a:r>
            <a:r>
              <a:rPr lang="en-GB"/>
              <a:t>Give students a brief look now at the overall fluency rubric, however it is also throughout the slides at the end of each component. </a:t>
            </a:r>
            <a:endParaRPr/>
          </a:p>
        </p:txBody>
      </p:sp>
      <p:sp>
        <p:nvSpPr>
          <p:cNvPr id="105" name="Google Shape;105;p17"/>
          <p:cNvSpPr txBox="1"/>
          <p:nvPr/>
        </p:nvSpPr>
        <p:spPr>
          <a:xfrm>
            <a:off x="5571150" y="1121175"/>
            <a:ext cx="3340500" cy="2126700"/>
          </a:xfrm>
          <a:prstGeom prst="rect">
            <a:avLst/>
          </a:prstGeom>
          <a:solidFill>
            <a:srgbClr val="D9D2E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Fluency moving mind map can be found on the twinword website - link here</a:t>
            </a:r>
            <a:endParaRPr/>
          </a:p>
          <a:p>
            <a:pPr marL="0" lvl="0" indent="0" algn="l" rtl="0">
              <a:spcBef>
                <a:spcPts val="0"/>
              </a:spcBef>
              <a:spcAft>
                <a:spcPts val="0"/>
              </a:spcAft>
              <a:buNone/>
            </a:pPr>
            <a:r>
              <a:rPr lang="en-GB" sz="1100" u="sng">
                <a:solidFill>
                  <a:schemeClr val="hlink"/>
                </a:solidFill>
                <a:hlinkClick r:id="rId3"/>
              </a:rPr>
              <a:t>https://www.twinword.com/ideas/graph/</a:t>
            </a:r>
            <a:r>
              <a:rPr lang="en-GB"/>
              <a:t> </a:t>
            </a:r>
            <a:endParaRPr/>
          </a:p>
          <a:p>
            <a:pPr marL="0" lvl="0" indent="0" algn="l" rtl="0">
              <a:spcBef>
                <a:spcPts val="0"/>
              </a:spcBef>
              <a:spcAft>
                <a:spcPts val="0"/>
              </a:spcAft>
              <a:buNone/>
            </a:pPr>
            <a:endParaRPr/>
          </a:p>
          <a:p>
            <a:pPr marL="0" lvl="0" indent="0" algn="l" rtl="0">
              <a:spcBef>
                <a:spcPts val="0"/>
              </a:spcBef>
              <a:spcAft>
                <a:spcPts val="0"/>
              </a:spcAft>
              <a:buNone/>
            </a:pPr>
            <a:r>
              <a:rPr lang="en-GB"/>
              <a:t>If you haven’t used twinwords before - type fluency in to the LSI graph search and watch words associated with fluency interact. If you hover over any word it will give you a definition. </a:t>
            </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graphicFrame>
        <p:nvGraphicFramePr>
          <p:cNvPr id="110" name="Google Shape;110;p18"/>
          <p:cNvGraphicFramePr/>
          <p:nvPr/>
        </p:nvGraphicFramePr>
        <p:xfrm>
          <a:off x="152400" y="152400"/>
          <a:ext cx="8654250" cy="5050346"/>
        </p:xfrm>
        <a:graphic>
          <a:graphicData uri="http://schemas.openxmlformats.org/drawingml/2006/table">
            <a:tbl>
              <a:tblPr bandRow="1">
                <a:noFill/>
                <a:tableStyleId>{BC659B24-D311-4F07-AF99-DFEFECB6AAF6}</a:tableStyleId>
              </a:tblPr>
              <a:tblGrid>
                <a:gridCol w="1659900">
                  <a:extLst>
                    <a:ext uri="{9D8B030D-6E8A-4147-A177-3AD203B41FA5}">
                      <a16:colId xmlns:a16="http://schemas.microsoft.com/office/drawing/2014/main" val="20000"/>
                    </a:ext>
                  </a:extLst>
                </a:gridCol>
                <a:gridCol w="1659900">
                  <a:extLst>
                    <a:ext uri="{9D8B030D-6E8A-4147-A177-3AD203B41FA5}">
                      <a16:colId xmlns:a16="http://schemas.microsoft.com/office/drawing/2014/main" val="20001"/>
                    </a:ext>
                  </a:extLst>
                </a:gridCol>
                <a:gridCol w="1659900">
                  <a:extLst>
                    <a:ext uri="{9D8B030D-6E8A-4147-A177-3AD203B41FA5}">
                      <a16:colId xmlns:a16="http://schemas.microsoft.com/office/drawing/2014/main" val="20002"/>
                    </a:ext>
                  </a:extLst>
                </a:gridCol>
                <a:gridCol w="3674550">
                  <a:extLst>
                    <a:ext uri="{9D8B030D-6E8A-4147-A177-3AD203B41FA5}">
                      <a16:colId xmlns:a16="http://schemas.microsoft.com/office/drawing/2014/main" val="20003"/>
                    </a:ext>
                  </a:extLst>
                </a:gridCol>
              </a:tblGrid>
              <a:tr h="0">
                <a:tc gridSpan="4">
                  <a:txBody>
                    <a:bodyPr/>
                    <a:lstStyle/>
                    <a:p>
                      <a:pPr marL="0" lvl="0" indent="0" algn="l" rtl="0">
                        <a:lnSpc>
                          <a:spcPct val="107916"/>
                        </a:lnSpc>
                        <a:spcBef>
                          <a:spcPts val="0"/>
                        </a:spcBef>
                        <a:spcAft>
                          <a:spcPts val="0"/>
                        </a:spcAft>
                        <a:buNone/>
                      </a:pPr>
                      <a:r>
                        <a:rPr lang="en-GB" sz="900" b="1">
                          <a:latin typeface="Calibri"/>
                          <a:ea typeface="Calibri"/>
                          <a:cs typeface="Calibri"/>
                          <a:sym typeface="Calibri"/>
                        </a:rPr>
                        <a:t>*The ‘Six Dimensions of Fluency’ statements are modified from the Fountas and Pinnell Assessment Guide.</a:t>
                      </a:r>
                      <a:endParaRPr sz="900" b="1">
                        <a:latin typeface="Calibri"/>
                        <a:ea typeface="Calibri"/>
                        <a:cs typeface="Calibri"/>
                        <a:sym typeface="Calibri"/>
                      </a:endParaRPr>
                    </a:p>
                    <a:p>
                      <a:pPr marL="0" lvl="0" indent="0" algn="ctr" rtl="0">
                        <a:spcBef>
                          <a:spcPts val="800"/>
                        </a:spcBef>
                        <a:spcAft>
                          <a:spcPts val="0"/>
                        </a:spcAft>
                        <a:buNone/>
                      </a:pPr>
                      <a:r>
                        <a:rPr lang="en-GB" sz="900" b="1">
                          <a:latin typeface="Calibri"/>
                          <a:ea typeface="Calibri"/>
                          <a:cs typeface="Calibri"/>
                          <a:sym typeface="Calibri"/>
                        </a:rPr>
                        <a:t>PAUSING</a:t>
                      </a:r>
                      <a:endParaRPr sz="900" b="1">
                        <a:latin typeface="Calibri"/>
                        <a:ea typeface="Calibri"/>
                        <a:cs typeface="Calibri"/>
                        <a:sym typeface="Calibri"/>
                      </a:endParaRPr>
                    </a:p>
                    <a:p>
                      <a:pPr marL="0" lvl="0" indent="0" algn="l" rtl="0">
                        <a:spcBef>
                          <a:spcPts val="0"/>
                        </a:spcBef>
                        <a:spcAft>
                          <a:spcPts val="0"/>
                        </a:spcAft>
                        <a:buNone/>
                      </a:pPr>
                      <a:r>
                        <a:rPr lang="en-GB" sz="900" i="1">
                          <a:latin typeface="Calibri"/>
                          <a:ea typeface="Calibri"/>
                          <a:cs typeface="Calibri"/>
                          <a:sym typeface="Calibri"/>
                        </a:rPr>
                        <a:t>Pausing refers to the way the student’s voice is guided by punctuation (for example, short breath at a comma; full stop with voice going down at full stops and up at question marks)</a:t>
                      </a:r>
                      <a:endParaRPr sz="900" i="1">
                        <a:latin typeface="Calibri"/>
                        <a:ea typeface="Calibri"/>
                        <a:cs typeface="Calibri"/>
                        <a:sym typeface="Calibri"/>
                      </a:endParaRPr>
                    </a:p>
                  </a:txBody>
                  <a:tcPr marL="68575" marR="6857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GB" sz="900">
                          <a:latin typeface="Calibri"/>
                          <a:ea typeface="Calibri"/>
                          <a:cs typeface="Calibri"/>
                          <a:sym typeface="Calibri"/>
                        </a:rPr>
                        <a:t>Almost no pausing to reflect punctuation or meaning of the text</a:t>
                      </a:r>
                      <a:endParaRPr sz="9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GB" sz="900">
                          <a:latin typeface="Calibri"/>
                          <a:ea typeface="Calibri"/>
                          <a:cs typeface="Calibri"/>
                          <a:sym typeface="Calibri"/>
                        </a:rPr>
                        <a:t>Some pausing to reflect the punctuation and meaning of the text</a:t>
                      </a:r>
                      <a:endParaRPr sz="9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GB" sz="900">
                          <a:latin typeface="Calibri"/>
                          <a:ea typeface="Calibri"/>
                          <a:cs typeface="Calibri"/>
                          <a:sym typeface="Calibri"/>
                        </a:rPr>
                        <a:t>Most of the reading evidences appropriate pausing to reflect the punctuation and meaning of the text</a:t>
                      </a:r>
                      <a:endParaRPr sz="9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GB" sz="900">
                          <a:latin typeface="Calibri"/>
                          <a:ea typeface="Calibri"/>
                          <a:cs typeface="Calibri"/>
                          <a:sym typeface="Calibri"/>
                        </a:rPr>
                        <a:t>Almost all of the reading is characterised by pausing to reflect punctuation and meaning of the text</a:t>
                      </a:r>
                      <a:endParaRPr sz="90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0">
                <a:tc gridSpan="4">
                  <a:txBody>
                    <a:bodyPr/>
                    <a:lstStyle/>
                    <a:p>
                      <a:pPr marL="0" lvl="0" indent="0" algn="l" rtl="0">
                        <a:spcBef>
                          <a:spcPts val="0"/>
                        </a:spcBef>
                        <a:spcAft>
                          <a:spcPts val="0"/>
                        </a:spcAft>
                        <a:buNone/>
                      </a:pPr>
                      <a:endParaRPr sz="900" b="1">
                        <a:latin typeface="Calibri"/>
                        <a:ea typeface="Calibri"/>
                        <a:cs typeface="Calibri"/>
                        <a:sym typeface="Calibri"/>
                      </a:endParaRPr>
                    </a:p>
                    <a:p>
                      <a:pPr marL="0" lvl="0" indent="0" algn="ctr" rtl="0">
                        <a:spcBef>
                          <a:spcPts val="0"/>
                        </a:spcBef>
                        <a:spcAft>
                          <a:spcPts val="0"/>
                        </a:spcAft>
                        <a:buNone/>
                      </a:pPr>
                      <a:r>
                        <a:rPr lang="en-GB" sz="900" b="1">
                          <a:latin typeface="Calibri"/>
                          <a:ea typeface="Calibri"/>
                          <a:cs typeface="Calibri"/>
                          <a:sym typeface="Calibri"/>
                        </a:rPr>
                        <a:t>PHRASING</a:t>
                      </a:r>
                      <a:endParaRPr sz="900" b="1">
                        <a:latin typeface="Calibri"/>
                        <a:ea typeface="Calibri"/>
                        <a:cs typeface="Calibri"/>
                        <a:sym typeface="Calibri"/>
                      </a:endParaRPr>
                    </a:p>
                    <a:p>
                      <a:pPr marL="0" lvl="0" indent="0" algn="l" rtl="0">
                        <a:spcBef>
                          <a:spcPts val="0"/>
                        </a:spcBef>
                        <a:spcAft>
                          <a:spcPts val="0"/>
                        </a:spcAft>
                        <a:buNone/>
                      </a:pPr>
                      <a:r>
                        <a:rPr lang="en-GB" sz="900" i="1">
                          <a:latin typeface="Calibri"/>
                          <a:ea typeface="Calibri"/>
                          <a:cs typeface="Calibri"/>
                          <a:sym typeface="Calibri"/>
                        </a:rPr>
                        <a:t>Phrasing refers to the way the readers put words together in groups to represent the meaning. Phrasing reading sounds like oral language, though more formal.</a:t>
                      </a:r>
                      <a:endParaRPr sz="900" i="1">
                        <a:latin typeface="Calibri"/>
                        <a:ea typeface="Calibri"/>
                        <a:cs typeface="Calibri"/>
                        <a:sym typeface="Calibri"/>
                      </a:endParaRPr>
                    </a:p>
                  </a:txBody>
                  <a:tcPr marL="68575" marR="6857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GB" sz="900">
                          <a:latin typeface="Calibri"/>
                          <a:ea typeface="Calibri"/>
                          <a:cs typeface="Calibri"/>
                          <a:sym typeface="Calibri"/>
                        </a:rPr>
                        <a:t>No evidence of appropriate phrasing during the reading</a:t>
                      </a:r>
                      <a:endParaRPr sz="9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GB" sz="900">
                          <a:latin typeface="Calibri"/>
                          <a:ea typeface="Calibri"/>
                          <a:cs typeface="Calibri"/>
                          <a:sym typeface="Calibri"/>
                        </a:rPr>
                        <a:t>Some evidence of appropriate phrasing during the reading</a:t>
                      </a:r>
                      <a:endParaRPr sz="9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GB" sz="900">
                          <a:latin typeface="Calibri"/>
                          <a:ea typeface="Calibri"/>
                          <a:cs typeface="Calibri"/>
                          <a:sym typeface="Calibri"/>
                        </a:rPr>
                        <a:t>Much of the reading evidences appropriate phrasing</a:t>
                      </a:r>
                      <a:endParaRPr sz="9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GB" sz="900">
                          <a:latin typeface="Calibri"/>
                          <a:ea typeface="Calibri"/>
                          <a:cs typeface="Calibri"/>
                          <a:sym typeface="Calibri"/>
                        </a:rPr>
                        <a:t>Almost all of the reading is appropriately phrased</a:t>
                      </a:r>
                      <a:endParaRPr sz="90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0">
                <a:tc gridSpan="4">
                  <a:txBody>
                    <a:bodyPr/>
                    <a:lstStyle/>
                    <a:p>
                      <a:pPr marL="0" lvl="0" indent="0" algn="l" rtl="0">
                        <a:spcBef>
                          <a:spcPts val="0"/>
                        </a:spcBef>
                        <a:spcAft>
                          <a:spcPts val="0"/>
                        </a:spcAft>
                        <a:buNone/>
                      </a:pPr>
                      <a:endParaRPr sz="900" b="1">
                        <a:latin typeface="Calibri"/>
                        <a:ea typeface="Calibri"/>
                        <a:cs typeface="Calibri"/>
                        <a:sym typeface="Calibri"/>
                      </a:endParaRPr>
                    </a:p>
                    <a:p>
                      <a:pPr marL="0" lvl="0" indent="0" algn="ctr" rtl="0">
                        <a:spcBef>
                          <a:spcPts val="0"/>
                        </a:spcBef>
                        <a:spcAft>
                          <a:spcPts val="0"/>
                        </a:spcAft>
                        <a:buNone/>
                      </a:pPr>
                      <a:r>
                        <a:rPr lang="en-GB" sz="900" b="1">
                          <a:latin typeface="Calibri"/>
                          <a:ea typeface="Calibri"/>
                          <a:cs typeface="Calibri"/>
                          <a:sym typeface="Calibri"/>
                        </a:rPr>
                        <a:t>STRESS</a:t>
                      </a:r>
                      <a:endParaRPr sz="900" b="1">
                        <a:latin typeface="Calibri"/>
                        <a:ea typeface="Calibri"/>
                        <a:cs typeface="Calibri"/>
                        <a:sym typeface="Calibri"/>
                      </a:endParaRPr>
                    </a:p>
                    <a:p>
                      <a:pPr marL="0" lvl="0" indent="0" algn="l" rtl="0">
                        <a:spcBef>
                          <a:spcPts val="0"/>
                        </a:spcBef>
                        <a:spcAft>
                          <a:spcPts val="0"/>
                        </a:spcAft>
                        <a:buNone/>
                      </a:pPr>
                      <a:r>
                        <a:rPr lang="en-GB" sz="900" i="1">
                          <a:latin typeface="Calibri"/>
                          <a:ea typeface="Calibri"/>
                          <a:cs typeface="Calibri"/>
                          <a:sym typeface="Calibri"/>
                        </a:rPr>
                        <a:t>Stress refers to the emphasis students place on particular words (louder tone) to reflect the meaning as they would do when talking.</a:t>
                      </a:r>
                      <a:endParaRPr sz="900" i="1">
                        <a:latin typeface="Calibri"/>
                        <a:ea typeface="Calibri"/>
                        <a:cs typeface="Calibri"/>
                        <a:sym typeface="Calibri"/>
                      </a:endParaRPr>
                    </a:p>
                  </a:txBody>
                  <a:tcPr marL="68575" marR="6857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GB" sz="900">
                          <a:latin typeface="Calibri"/>
                          <a:ea typeface="Calibri"/>
                          <a:cs typeface="Calibri"/>
                          <a:sym typeface="Calibri"/>
                        </a:rPr>
                        <a:t>Almost no stress on appropriate words to reflect the meaning of the text</a:t>
                      </a:r>
                      <a:endParaRPr sz="9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GB" sz="900">
                          <a:latin typeface="Calibri"/>
                          <a:ea typeface="Calibri"/>
                          <a:cs typeface="Calibri"/>
                          <a:sym typeface="Calibri"/>
                        </a:rPr>
                        <a:t>Some stress on appropriate words to reflect the meaning of the text</a:t>
                      </a:r>
                      <a:endParaRPr sz="9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GB" sz="900">
                          <a:latin typeface="Calibri"/>
                          <a:ea typeface="Calibri"/>
                          <a:cs typeface="Calibri"/>
                          <a:sym typeface="Calibri"/>
                        </a:rPr>
                        <a:t>Most of the reading evidences stress on appropriate words to reflect the meaning of the text</a:t>
                      </a:r>
                      <a:endParaRPr sz="9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GB" sz="900">
                          <a:latin typeface="Calibri"/>
                          <a:ea typeface="Calibri"/>
                          <a:cs typeface="Calibri"/>
                          <a:sym typeface="Calibri"/>
                        </a:rPr>
                        <a:t>Almost all of the reading is characterised by stress on appropriate words to reflect the meaning of the text</a:t>
                      </a:r>
                      <a:endParaRPr sz="900">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r h="0">
                <a:tc gridSpan="4">
                  <a:txBody>
                    <a:bodyPr/>
                    <a:lstStyle/>
                    <a:p>
                      <a:pPr marL="0" lvl="0" indent="0" algn="l" rtl="0">
                        <a:spcBef>
                          <a:spcPts val="0"/>
                        </a:spcBef>
                        <a:spcAft>
                          <a:spcPts val="0"/>
                        </a:spcAft>
                        <a:buNone/>
                      </a:pPr>
                      <a:endParaRPr sz="900" b="1">
                        <a:latin typeface="Calibri"/>
                        <a:ea typeface="Calibri"/>
                        <a:cs typeface="Calibri"/>
                        <a:sym typeface="Calibri"/>
                      </a:endParaRPr>
                    </a:p>
                    <a:p>
                      <a:pPr marL="0" lvl="0" indent="0" algn="ctr" rtl="0">
                        <a:spcBef>
                          <a:spcPts val="0"/>
                        </a:spcBef>
                        <a:spcAft>
                          <a:spcPts val="0"/>
                        </a:spcAft>
                        <a:buNone/>
                      </a:pPr>
                      <a:r>
                        <a:rPr lang="en-GB" sz="900" b="1">
                          <a:latin typeface="Calibri"/>
                          <a:ea typeface="Calibri"/>
                          <a:cs typeface="Calibri"/>
                          <a:sym typeface="Calibri"/>
                        </a:rPr>
                        <a:t>EXPRESSION</a:t>
                      </a:r>
                      <a:endParaRPr sz="900" b="1">
                        <a:latin typeface="Calibri"/>
                        <a:ea typeface="Calibri"/>
                        <a:cs typeface="Calibri"/>
                        <a:sym typeface="Calibri"/>
                      </a:endParaRPr>
                    </a:p>
                    <a:p>
                      <a:pPr marL="0" lvl="0" indent="0" algn="l" rtl="0">
                        <a:spcBef>
                          <a:spcPts val="0"/>
                        </a:spcBef>
                        <a:spcAft>
                          <a:spcPts val="0"/>
                        </a:spcAft>
                        <a:buNone/>
                      </a:pPr>
                      <a:r>
                        <a:rPr lang="en-GB" sz="900" i="1">
                          <a:latin typeface="Calibri"/>
                          <a:ea typeface="Calibri"/>
                          <a:cs typeface="Calibri"/>
                          <a:sym typeface="Calibri"/>
                        </a:rPr>
                        <a:t>Expression refers to the way the student varies their voice in tone, pitch and volume to reflect the meaning. </a:t>
                      </a:r>
                      <a:endParaRPr sz="900" i="1">
                        <a:latin typeface="Calibri"/>
                        <a:ea typeface="Calibri"/>
                        <a:cs typeface="Calibri"/>
                        <a:sym typeface="Calibri"/>
                      </a:endParaRPr>
                    </a:p>
                  </a:txBody>
                  <a:tcPr marL="68575" marR="6857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0">
                <a:tc>
                  <a:txBody>
                    <a:bodyPr/>
                    <a:lstStyle/>
                    <a:p>
                      <a:pPr marL="0" lvl="0" indent="0" algn="l" rtl="0">
                        <a:spcBef>
                          <a:spcPts val="0"/>
                        </a:spcBef>
                        <a:spcAft>
                          <a:spcPts val="0"/>
                        </a:spcAft>
                        <a:buNone/>
                      </a:pPr>
                      <a:r>
                        <a:rPr lang="en-GB" sz="900">
                          <a:latin typeface="Calibri"/>
                          <a:ea typeface="Calibri"/>
                          <a:cs typeface="Calibri"/>
                          <a:sym typeface="Calibri"/>
                        </a:rPr>
                        <a:t>Almost no variation in voice or tone (pitch) to reflect the meaning of the text</a:t>
                      </a:r>
                      <a:endParaRPr sz="9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GB" sz="900">
                          <a:latin typeface="Calibri"/>
                          <a:ea typeface="Calibri"/>
                          <a:cs typeface="Calibri"/>
                          <a:sym typeface="Calibri"/>
                        </a:rPr>
                        <a:t>Some variation in voice or tone (pitch) to reflect the meaning of the text</a:t>
                      </a:r>
                      <a:endParaRPr sz="9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GB" sz="900">
                          <a:latin typeface="Calibri"/>
                          <a:ea typeface="Calibri"/>
                          <a:cs typeface="Calibri"/>
                          <a:sym typeface="Calibri"/>
                        </a:rPr>
                        <a:t>Most of the reading evidences variation in voice or tone (pitch) to reflect the meaning of the text</a:t>
                      </a:r>
                      <a:endParaRPr sz="9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GB" sz="900">
                          <a:latin typeface="Calibri"/>
                          <a:ea typeface="Calibri"/>
                          <a:cs typeface="Calibri"/>
                          <a:sym typeface="Calibri"/>
                        </a:rPr>
                        <a:t>Almost all of the reading evidences variation in voice or tone (pitch) to reflect the meaning of the text</a:t>
                      </a:r>
                      <a:endParaRPr sz="900">
                        <a:latin typeface="Calibri"/>
                        <a:ea typeface="Calibri"/>
                        <a:cs typeface="Calibri"/>
                        <a:sym typeface="Calibri"/>
                      </a:endParaRPr>
                    </a:p>
                  </a:txBody>
                  <a:tcPr marL="68575" marR="68575" marT="0" marB="0"/>
                </a:tc>
                <a:extLst>
                  <a:ext uri="{0D108BD9-81ED-4DB2-BD59-A6C34878D82A}">
                    <a16:rowId xmlns:a16="http://schemas.microsoft.com/office/drawing/2014/main" val="10007"/>
                  </a:ext>
                </a:extLst>
              </a:tr>
              <a:tr h="0">
                <a:tc gridSpan="4">
                  <a:txBody>
                    <a:bodyPr/>
                    <a:lstStyle/>
                    <a:p>
                      <a:pPr marL="0" lvl="0" indent="0" algn="l" rtl="0">
                        <a:spcBef>
                          <a:spcPts val="0"/>
                        </a:spcBef>
                        <a:spcAft>
                          <a:spcPts val="0"/>
                        </a:spcAft>
                        <a:buNone/>
                      </a:pPr>
                      <a:endParaRPr sz="900" b="1">
                        <a:latin typeface="Calibri"/>
                        <a:ea typeface="Calibri"/>
                        <a:cs typeface="Calibri"/>
                        <a:sym typeface="Calibri"/>
                      </a:endParaRPr>
                    </a:p>
                    <a:p>
                      <a:pPr marL="0" lvl="0" indent="0" algn="ctr" rtl="0">
                        <a:spcBef>
                          <a:spcPts val="0"/>
                        </a:spcBef>
                        <a:spcAft>
                          <a:spcPts val="0"/>
                        </a:spcAft>
                        <a:buNone/>
                      </a:pPr>
                      <a:r>
                        <a:rPr lang="en-GB" sz="900" b="1">
                          <a:latin typeface="Calibri"/>
                          <a:ea typeface="Calibri"/>
                          <a:cs typeface="Calibri"/>
                          <a:sym typeface="Calibri"/>
                        </a:rPr>
                        <a:t>RATE</a:t>
                      </a:r>
                      <a:endParaRPr sz="900" b="1">
                        <a:latin typeface="Calibri"/>
                        <a:ea typeface="Calibri"/>
                        <a:cs typeface="Calibri"/>
                        <a:sym typeface="Calibri"/>
                      </a:endParaRPr>
                    </a:p>
                    <a:p>
                      <a:pPr marL="0" lvl="0" indent="0" algn="l" rtl="0">
                        <a:spcBef>
                          <a:spcPts val="0"/>
                        </a:spcBef>
                        <a:spcAft>
                          <a:spcPts val="0"/>
                        </a:spcAft>
                        <a:buNone/>
                      </a:pPr>
                      <a:r>
                        <a:rPr lang="en-GB" sz="900" i="1">
                          <a:latin typeface="Calibri"/>
                          <a:ea typeface="Calibri"/>
                          <a:cs typeface="Calibri"/>
                          <a:sym typeface="Calibri"/>
                        </a:rPr>
                        <a:t>Rate refers to the pace at which a student moves through the text-not too fast and not too slow.</a:t>
                      </a:r>
                      <a:endParaRPr sz="900" i="1">
                        <a:latin typeface="Calibri"/>
                        <a:ea typeface="Calibri"/>
                        <a:cs typeface="Calibri"/>
                        <a:sym typeface="Calibri"/>
                      </a:endParaRPr>
                    </a:p>
                  </a:txBody>
                  <a:tcPr marL="68575" marR="6857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0">
                <a:tc>
                  <a:txBody>
                    <a:bodyPr/>
                    <a:lstStyle/>
                    <a:p>
                      <a:pPr marL="0" lvl="0" indent="0" algn="l" rtl="0">
                        <a:spcBef>
                          <a:spcPts val="0"/>
                        </a:spcBef>
                        <a:spcAft>
                          <a:spcPts val="0"/>
                        </a:spcAft>
                        <a:buNone/>
                      </a:pPr>
                      <a:r>
                        <a:rPr lang="en-GB" sz="900">
                          <a:latin typeface="Calibri"/>
                          <a:ea typeface="Calibri"/>
                          <a:cs typeface="Calibri"/>
                          <a:sym typeface="Calibri"/>
                        </a:rPr>
                        <a:t>Almost no evidence of appropriate rate during the reading</a:t>
                      </a:r>
                      <a:endParaRPr sz="9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GB" sz="900">
                          <a:latin typeface="Calibri"/>
                          <a:ea typeface="Calibri"/>
                          <a:cs typeface="Calibri"/>
                          <a:sym typeface="Calibri"/>
                        </a:rPr>
                        <a:t>Some evidence of appropriate rate during the reading</a:t>
                      </a:r>
                      <a:endParaRPr sz="9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GB" sz="900">
                          <a:latin typeface="Calibri"/>
                          <a:ea typeface="Calibri"/>
                          <a:cs typeface="Calibri"/>
                          <a:sym typeface="Calibri"/>
                        </a:rPr>
                        <a:t>Most of the reading evidences appropriate rate</a:t>
                      </a:r>
                      <a:endParaRPr sz="9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GB" sz="900">
                          <a:latin typeface="Calibri"/>
                          <a:ea typeface="Calibri"/>
                          <a:cs typeface="Calibri"/>
                          <a:sym typeface="Calibri"/>
                        </a:rPr>
                        <a:t>Almost all of the reading evidences appropriate rate</a:t>
                      </a:r>
                      <a:endParaRPr sz="900">
                        <a:latin typeface="Calibri"/>
                        <a:ea typeface="Calibri"/>
                        <a:cs typeface="Calibri"/>
                        <a:sym typeface="Calibri"/>
                      </a:endParaRPr>
                    </a:p>
                  </a:txBody>
                  <a:tcPr marL="68575" marR="68575" marT="0" marB="0"/>
                </a:tc>
                <a:extLst>
                  <a:ext uri="{0D108BD9-81ED-4DB2-BD59-A6C34878D82A}">
                    <a16:rowId xmlns:a16="http://schemas.microsoft.com/office/drawing/2014/main" val="10009"/>
                  </a:ext>
                </a:extLst>
              </a:tr>
              <a:tr h="0">
                <a:tc gridSpan="4">
                  <a:txBody>
                    <a:bodyPr/>
                    <a:lstStyle/>
                    <a:p>
                      <a:pPr marL="0" lvl="0" indent="0" algn="l" rtl="0">
                        <a:spcBef>
                          <a:spcPts val="0"/>
                        </a:spcBef>
                        <a:spcAft>
                          <a:spcPts val="0"/>
                        </a:spcAft>
                        <a:buNone/>
                      </a:pPr>
                      <a:endParaRPr sz="900">
                        <a:latin typeface="Calibri"/>
                        <a:ea typeface="Calibri"/>
                        <a:cs typeface="Calibri"/>
                        <a:sym typeface="Calibri"/>
                      </a:endParaRPr>
                    </a:p>
                    <a:p>
                      <a:pPr marL="0" lvl="0" indent="0" algn="ctr" rtl="0">
                        <a:spcBef>
                          <a:spcPts val="0"/>
                        </a:spcBef>
                        <a:spcAft>
                          <a:spcPts val="0"/>
                        </a:spcAft>
                        <a:buNone/>
                      </a:pPr>
                      <a:r>
                        <a:rPr lang="en-GB" sz="900" b="1">
                          <a:latin typeface="Calibri"/>
                          <a:ea typeface="Calibri"/>
                          <a:cs typeface="Calibri"/>
                          <a:sym typeface="Calibri"/>
                        </a:rPr>
                        <a:t>INTEGRATION</a:t>
                      </a:r>
                      <a:endParaRPr sz="900" b="1">
                        <a:latin typeface="Calibri"/>
                        <a:ea typeface="Calibri"/>
                        <a:cs typeface="Calibri"/>
                        <a:sym typeface="Calibri"/>
                      </a:endParaRPr>
                    </a:p>
                    <a:p>
                      <a:pPr marL="0" lvl="0" indent="0" algn="l" rtl="0">
                        <a:spcBef>
                          <a:spcPts val="0"/>
                        </a:spcBef>
                        <a:spcAft>
                          <a:spcPts val="0"/>
                        </a:spcAft>
                        <a:buNone/>
                      </a:pPr>
                      <a:r>
                        <a:rPr lang="en-GB" sz="900" i="1">
                          <a:latin typeface="Calibri"/>
                          <a:ea typeface="Calibri"/>
                          <a:cs typeface="Calibri"/>
                          <a:sym typeface="Calibri"/>
                        </a:rPr>
                        <a:t>Integration involves the way a reader consistently and evenly orchestrates rate, phrasing, pausing, expressing and stress.</a:t>
                      </a:r>
                      <a:endParaRPr sz="900" i="1">
                        <a:latin typeface="Calibri"/>
                        <a:ea typeface="Calibri"/>
                        <a:cs typeface="Calibri"/>
                        <a:sym typeface="Calibri"/>
                      </a:endParaRPr>
                    </a:p>
                  </a:txBody>
                  <a:tcPr marL="68575" marR="6857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0">
                <a:tc>
                  <a:txBody>
                    <a:bodyPr/>
                    <a:lstStyle/>
                    <a:p>
                      <a:pPr marL="0" lvl="0" indent="0" algn="l" rtl="0">
                        <a:spcBef>
                          <a:spcPts val="0"/>
                        </a:spcBef>
                        <a:spcAft>
                          <a:spcPts val="0"/>
                        </a:spcAft>
                        <a:buNone/>
                      </a:pPr>
                      <a:r>
                        <a:rPr lang="en-GB" sz="900">
                          <a:latin typeface="Calibri"/>
                          <a:ea typeface="Calibri"/>
                          <a:cs typeface="Calibri"/>
                          <a:sym typeface="Calibri"/>
                        </a:rPr>
                        <a:t>Almost none of the reading is fluent</a:t>
                      </a:r>
                      <a:endParaRPr sz="9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GB" sz="900">
                          <a:latin typeface="Calibri"/>
                          <a:ea typeface="Calibri"/>
                          <a:cs typeface="Calibri"/>
                          <a:sym typeface="Calibri"/>
                        </a:rPr>
                        <a:t>Some of the reading is fluent</a:t>
                      </a:r>
                      <a:endParaRPr sz="9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GB" sz="900">
                          <a:latin typeface="Calibri"/>
                          <a:ea typeface="Calibri"/>
                          <a:cs typeface="Calibri"/>
                          <a:sym typeface="Calibri"/>
                        </a:rPr>
                        <a:t>Most of the reading is fluent</a:t>
                      </a:r>
                      <a:endParaRPr sz="9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GB" sz="900">
                          <a:latin typeface="Calibri"/>
                          <a:ea typeface="Calibri"/>
                          <a:cs typeface="Calibri"/>
                          <a:sym typeface="Calibri"/>
                        </a:rPr>
                        <a:t>Almost all of the reading is fluent</a:t>
                      </a:r>
                      <a:endParaRPr sz="900">
                        <a:latin typeface="Calibri"/>
                        <a:ea typeface="Calibri"/>
                        <a:cs typeface="Calibri"/>
                        <a:sym typeface="Calibri"/>
                      </a:endParaRPr>
                    </a:p>
                  </a:txBody>
                  <a:tcPr marL="68575" marR="68575" marT="0" marB="0"/>
                </a:tc>
                <a:extLst>
                  <a:ext uri="{0D108BD9-81ED-4DB2-BD59-A6C34878D82A}">
                    <a16:rowId xmlns:a16="http://schemas.microsoft.com/office/drawing/2014/main" val="10011"/>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114"/>
        <p:cNvGrpSpPr/>
        <p:nvPr/>
      </p:nvGrpSpPr>
      <p:grpSpPr>
        <a:xfrm>
          <a:off x="0" y="0"/>
          <a:ext cx="0" cy="0"/>
          <a:chOff x="0" y="0"/>
          <a:chExt cx="0" cy="0"/>
        </a:xfrm>
      </p:grpSpPr>
      <p:sp>
        <p:nvSpPr>
          <p:cNvPr id="115" name="Google Shape;115;p19"/>
          <p:cNvSpPr txBox="1"/>
          <p:nvPr/>
        </p:nvSpPr>
        <p:spPr>
          <a:xfrm>
            <a:off x="190500" y="215900"/>
            <a:ext cx="8623200" cy="455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solidFill>
                  <a:srgbClr val="9900FF"/>
                </a:solidFill>
              </a:rPr>
              <a:t>Pausing</a:t>
            </a:r>
            <a:endParaRPr>
              <a:solidFill>
                <a:srgbClr val="9900FF"/>
              </a:solidFill>
            </a:endParaRPr>
          </a:p>
          <a:p>
            <a:pPr marL="0" lvl="0" indent="0" algn="l" rtl="0">
              <a:spcBef>
                <a:spcPts val="0"/>
              </a:spcBef>
              <a:spcAft>
                <a:spcPts val="0"/>
              </a:spcAft>
              <a:buNone/>
            </a:pPr>
            <a:endParaRPr/>
          </a:p>
          <a:p>
            <a:pPr marL="0" lvl="0" indent="0" algn="l" rtl="0">
              <a:spcBef>
                <a:spcPts val="0"/>
              </a:spcBef>
              <a:spcAft>
                <a:spcPts val="0"/>
              </a:spcAft>
              <a:buNone/>
            </a:pPr>
            <a:r>
              <a:rPr lang="en-GB"/>
              <a:t>Pausing is about understanding the effects of punctuation when we read. </a:t>
            </a:r>
            <a:endParaRPr/>
          </a:p>
          <a:p>
            <a:pPr marL="0" lvl="0" indent="0" algn="l" rtl="0">
              <a:spcBef>
                <a:spcPts val="0"/>
              </a:spcBef>
              <a:spcAft>
                <a:spcPts val="0"/>
              </a:spcAft>
              <a:buNone/>
            </a:pPr>
            <a:endParaRPr/>
          </a:p>
          <a:p>
            <a:pPr marL="0" lvl="0" indent="0" algn="l" rtl="0">
              <a:spcBef>
                <a:spcPts val="0"/>
              </a:spcBef>
              <a:spcAft>
                <a:spcPts val="0"/>
              </a:spcAft>
              <a:buNone/>
            </a:pPr>
            <a:r>
              <a:rPr lang="en-GB"/>
              <a:t>Talk with the person next to you about all the types of punctuation you know.</a:t>
            </a:r>
            <a:endParaRPr/>
          </a:p>
          <a:p>
            <a:pPr marL="0" lvl="0" indent="0" algn="l" rtl="0">
              <a:spcBef>
                <a:spcPts val="0"/>
              </a:spcBef>
              <a:spcAft>
                <a:spcPts val="0"/>
              </a:spcAft>
              <a:buNone/>
            </a:pPr>
            <a:endParaRPr/>
          </a:p>
          <a:p>
            <a:pPr marL="0" lvl="0" indent="0" algn="l" rtl="0">
              <a:spcBef>
                <a:spcPts val="0"/>
              </a:spcBef>
              <a:spcAft>
                <a:spcPts val="0"/>
              </a:spcAft>
              <a:buNone/>
            </a:pPr>
            <a:r>
              <a:rPr lang="en-GB"/>
              <a:t>Listen to Punctuation Takes a Vacation - picture book written by Robin Pulver</a:t>
            </a:r>
            <a:endParaRPr/>
          </a:p>
          <a:p>
            <a:pPr marL="0" lvl="0" indent="0" algn="l" rtl="0">
              <a:spcBef>
                <a:spcPts val="0"/>
              </a:spcBef>
              <a:spcAft>
                <a:spcPts val="0"/>
              </a:spcAft>
              <a:buNone/>
            </a:pPr>
            <a:endParaRPr/>
          </a:p>
          <a:p>
            <a:pPr marL="0" lvl="0" indent="0" algn="l" rtl="0">
              <a:spcBef>
                <a:spcPts val="0"/>
              </a:spcBef>
              <a:spcAft>
                <a:spcPts val="0"/>
              </a:spcAft>
              <a:buNone/>
            </a:pPr>
            <a:r>
              <a:rPr lang="en-GB" sz="1100" u="sng">
                <a:solidFill>
                  <a:schemeClr val="hlink"/>
                </a:solidFill>
                <a:hlinkClick r:id="rId3"/>
              </a:rPr>
              <a:t>https://www.youtube.com/watch?v=J-fj9_CtTNM</a:t>
            </a:r>
            <a:r>
              <a:rPr lang="en-GB"/>
              <a:t> </a:t>
            </a:r>
            <a:endParaRPr/>
          </a:p>
          <a:p>
            <a:pPr marL="0" lvl="0" indent="0" algn="l" rtl="0">
              <a:spcBef>
                <a:spcPts val="0"/>
              </a:spcBef>
              <a:spcAft>
                <a:spcPts val="0"/>
              </a:spcAft>
              <a:buNone/>
            </a:pPr>
            <a:endParaRPr/>
          </a:p>
          <a:p>
            <a:pPr marL="0" lvl="0" indent="0" algn="l" rtl="0">
              <a:spcBef>
                <a:spcPts val="0"/>
              </a:spcBef>
              <a:spcAft>
                <a:spcPts val="0"/>
              </a:spcAft>
              <a:buNone/>
            </a:pPr>
            <a:r>
              <a:rPr lang="en-GB" sz="1200"/>
              <a:t>If you have 20 Odd Ducks available in your library it would also be a good read at this stage</a:t>
            </a:r>
            <a:endParaRPr sz="1200"/>
          </a:p>
          <a:p>
            <a:pPr marL="0" lvl="0" indent="0" algn="l" rtl="0">
              <a:spcBef>
                <a:spcPts val="0"/>
              </a:spcBef>
              <a:spcAft>
                <a:spcPts val="0"/>
              </a:spcAft>
              <a:buNone/>
            </a:pPr>
            <a:r>
              <a:rPr lang="en-GB" sz="1200"/>
              <a:t>20 Odd Ducks by Lynne Truss</a:t>
            </a:r>
            <a:endParaRPr sz="1200"/>
          </a:p>
          <a:p>
            <a:pPr marL="0" lvl="0" indent="0" algn="l" rtl="0">
              <a:spcBef>
                <a:spcPts val="0"/>
              </a:spcBef>
              <a:spcAft>
                <a:spcPts val="0"/>
              </a:spcAft>
              <a:buNone/>
            </a:pPr>
            <a:r>
              <a:rPr lang="en-GB" sz="1200"/>
              <a:t>Why every punctuation mark counts!</a:t>
            </a:r>
            <a:endParaRPr sz="1200"/>
          </a:p>
          <a:p>
            <a:pPr marL="0" lvl="0" indent="0" algn="l" rtl="0">
              <a:spcBef>
                <a:spcPts val="0"/>
              </a:spcBef>
              <a:spcAft>
                <a:spcPts val="0"/>
              </a:spcAft>
              <a:buNone/>
            </a:pPr>
            <a:endParaRPr/>
          </a:p>
        </p:txBody>
      </p:sp>
      <p:sp>
        <p:nvSpPr>
          <p:cNvPr id="116" name="Google Shape;116;p19"/>
          <p:cNvSpPr txBox="1"/>
          <p:nvPr/>
        </p:nvSpPr>
        <p:spPr>
          <a:xfrm>
            <a:off x="285750" y="3219550"/>
            <a:ext cx="8572500" cy="134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Before progressing to the next slide….</a:t>
            </a:r>
            <a:endParaRPr/>
          </a:p>
          <a:p>
            <a:pPr marL="0" lvl="0" indent="0" algn="l" rtl="0">
              <a:spcBef>
                <a:spcPts val="0"/>
              </a:spcBef>
              <a:spcAft>
                <a:spcPts val="0"/>
              </a:spcAft>
              <a:buNone/>
            </a:pPr>
            <a:r>
              <a:rPr lang="en-GB"/>
              <a:t>Ask students to discuss what they do as a reader when they see the following punctuation marks</a:t>
            </a:r>
            <a:endParaRPr/>
          </a:p>
          <a:p>
            <a:pPr marL="0" lvl="0" indent="0" algn="ctr" rtl="0">
              <a:spcBef>
                <a:spcPts val="0"/>
              </a:spcBef>
              <a:spcAft>
                <a:spcPts val="0"/>
              </a:spcAft>
              <a:buNone/>
            </a:pPr>
            <a:r>
              <a:rPr lang="en-GB" sz="2800"/>
              <a:t>,  .  !  ?  “”  -  ; </a:t>
            </a:r>
            <a:r>
              <a:rPr lang="en-GB" sz="1600" i="1"/>
              <a:t>and when they see print in italics </a:t>
            </a:r>
            <a:endParaRPr sz="1600" i="1"/>
          </a:p>
          <a:p>
            <a:pPr marL="0" lvl="0" indent="0" algn="ctr" rtl="0">
              <a:spcBef>
                <a:spcPts val="0"/>
              </a:spcBef>
              <a:spcAft>
                <a:spcPts val="0"/>
              </a:spcAft>
              <a:buNone/>
            </a:pPr>
            <a:r>
              <a:rPr lang="en-GB" sz="1500"/>
              <a:t>Once they have discussed their answers check on the next slide.</a:t>
            </a:r>
            <a:endParaRPr sz="15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120"/>
        <p:cNvGrpSpPr/>
        <p:nvPr/>
      </p:nvGrpSpPr>
      <p:grpSpPr>
        <a:xfrm>
          <a:off x="0" y="0"/>
          <a:ext cx="0" cy="0"/>
          <a:chOff x="0" y="0"/>
          <a:chExt cx="0" cy="0"/>
        </a:xfrm>
      </p:grpSpPr>
      <p:sp>
        <p:nvSpPr>
          <p:cNvPr id="121" name="Google Shape;121;p20"/>
          <p:cNvSpPr txBox="1"/>
          <p:nvPr/>
        </p:nvSpPr>
        <p:spPr>
          <a:xfrm>
            <a:off x="152400" y="165100"/>
            <a:ext cx="8788500" cy="468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b="1" u="sng">
                <a:solidFill>
                  <a:schemeClr val="dk1"/>
                </a:solidFill>
              </a:rPr>
              <a:t>Punctuation and what as readers we do.</a:t>
            </a:r>
            <a:endParaRPr b="1" u="sng">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sz="1900">
                <a:solidFill>
                  <a:schemeClr val="dk1"/>
                </a:solidFill>
              </a:rPr>
              <a:t>.</a:t>
            </a:r>
            <a:r>
              <a:rPr lang="en-GB">
                <a:solidFill>
                  <a:schemeClr val="dk1"/>
                </a:solidFill>
              </a:rPr>
              <a:t> comma - pause slightly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 full stop - pause long enough to take a breath. Your voice should go down a bit at the end</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-dash - pause long enough to show the emotion the author is trying to create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 “ quotation marks - These indicate that a character is speaking. You should read as though you are the character and use appropriate emotion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italicized print - </a:t>
            </a:r>
            <a:r>
              <a:rPr lang="en-GB">
                <a:solidFill>
                  <a:schemeClr val="dk1"/>
                </a:solidFill>
              </a:rPr>
              <a:t>emphasise the word or words that are italicized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GB"/>
              <a:t>Question mark ? Read it as though you’re asking a question’ Make your voice go up at the end</a:t>
            </a:r>
            <a:endParaRPr/>
          </a:p>
          <a:p>
            <a:pPr marL="0" lvl="0" indent="0" algn="l" rtl="0">
              <a:spcBef>
                <a:spcPts val="0"/>
              </a:spcBef>
              <a:spcAft>
                <a:spcPts val="0"/>
              </a:spcAft>
              <a:buNone/>
            </a:pPr>
            <a:endParaRPr/>
          </a:p>
          <a:p>
            <a:pPr marL="0" lvl="0" indent="0" algn="l" rtl="0">
              <a:spcBef>
                <a:spcPts val="0"/>
              </a:spcBef>
              <a:spcAft>
                <a:spcPts val="0"/>
              </a:spcAft>
              <a:buNone/>
            </a:pPr>
            <a:r>
              <a:rPr lang="en-GB"/>
              <a:t>Exclamation Point ! - Read it with excitement, surprise, or anger as appropriate.</a:t>
            </a:r>
            <a:endParaRPr/>
          </a:p>
          <a:p>
            <a:pPr marL="0" lvl="0" indent="0" algn="l" rtl="0">
              <a:spcBef>
                <a:spcPts val="0"/>
              </a:spcBef>
              <a:spcAft>
                <a:spcPts val="0"/>
              </a:spcAft>
              <a:buNone/>
            </a:pPr>
            <a:endParaRPr/>
          </a:p>
          <a:p>
            <a:pPr marL="0" lvl="0" indent="0" algn="l" rtl="0">
              <a:spcBef>
                <a:spcPts val="0"/>
              </a:spcBef>
              <a:spcAft>
                <a:spcPts val="0"/>
              </a:spcAft>
              <a:buNone/>
            </a:pPr>
            <a:r>
              <a:rPr lang="en-GB"/>
              <a:t>Semicolon ; it connects two related sentences together as one.  Pause like a comma.</a:t>
            </a:r>
            <a:endParaRPr/>
          </a:p>
          <a:p>
            <a:pPr marL="0" lvl="0" indent="0" algn="l" rtl="0">
              <a:spcBef>
                <a:spcPts val="0"/>
              </a:spcBef>
              <a:spcAft>
                <a:spcPts val="0"/>
              </a:spcAft>
              <a:buNone/>
            </a:pPr>
            <a:endParaRPr/>
          </a:p>
          <a:p>
            <a:pPr marL="0" lvl="0" indent="0" algn="l" rtl="0">
              <a:spcBef>
                <a:spcPts val="0"/>
              </a:spcBef>
              <a:spcAft>
                <a:spcPts val="0"/>
              </a:spcAft>
              <a:buNone/>
            </a:pPr>
            <a:r>
              <a:rPr lang="en-GB" sz="1100" u="sng">
                <a:solidFill>
                  <a:schemeClr val="hlink"/>
                </a:solidFill>
                <a:hlinkClick r:id="rId3"/>
              </a:rPr>
              <a:t>https://www.ntschools.org/cms/lib/NY19000908/Centricity/Domain/748/punctuation%20italics%20reading%20act.pdf</a:t>
            </a:r>
            <a:r>
              <a:rPr lang="en-GB"/>
              <a:t> </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125"/>
        <p:cNvGrpSpPr/>
        <p:nvPr/>
      </p:nvGrpSpPr>
      <p:grpSpPr>
        <a:xfrm>
          <a:off x="0" y="0"/>
          <a:ext cx="0" cy="0"/>
          <a:chOff x="0" y="0"/>
          <a:chExt cx="0" cy="0"/>
        </a:xfrm>
      </p:grpSpPr>
      <p:sp>
        <p:nvSpPr>
          <p:cNvPr id="126" name="Google Shape;126;p21"/>
          <p:cNvSpPr txBox="1"/>
          <p:nvPr/>
        </p:nvSpPr>
        <p:spPr>
          <a:xfrm>
            <a:off x="203200" y="215900"/>
            <a:ext cx="8686800" cy="471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l" rtl="0">
              <a:spcBef>
                <a:spcPts val="0"/>
              </a:spcBef>
              <a:spcAft>
                <a:spcPts val="0"/>
              </a:spcAft>
              <a:buNone/>
            </a:pPr>
            <a:r>
              <a:rPr lang="en-GB"/>
              <a:t>Ask a student or all students to attempt to read the following passage taken from the first page of Charlotte’s Web written by E.B. White with all punctuation marks removed. </a:t>
            </a:r>
            <a:endParaRPr/>
          </a:p>
          <a:p>
            <a:pPr marL="0" lvl="0" indent="0" algn="l" rtl="0">
              <a:spcBef>
                <a:spcPts val="0"/>
              </a:spcBef>
              <a:spcAft>
                <a:spcPts val="0"/>
              </a:spcAft>
              <a:buNone/>
            </a:pPr>
            <a:endParaRPr/>
          </a:p>
          <a:p>
            <a:pPr marL="0" lvl="0" indent="0" algn="l" rtl="0">
              <a:spcBef>
                <a:spcPts val="0"/>
              </a:spcBef>
              <a:spcAft>
                <a:spcPts val="0"/>
              </a:spcAft>
              <a:buNone/>
            </a:pPr>
            <a:r>
              <a:rPr lang="en-GB" sz="1800"/>
              <a:t>Wheres Papa going with that axe said Fern to her mother as they were setting the table for breakfast out to the hoghouse replied Mrs Arable some pigs were born last night I don’t see why  he needs an axe continued Fern who was only eight well said her mother one of the pigs is a runt its very small and weak and it will never amount to anything so your father has decided to do away with it do away with it shrieked Fern you mean kill it just because its smaller than the others Mrs Arable put a pitcher of cream on the table dont yell Fern she said your father is right the pig would probably die anyway Fern pushed a chair out of the way and ran outdoors the grass was wet and the earth smelled of springtime Ferns sneakers were sopping by the time she caught up with her father</a:t>
            </a:r>
            <a:endParaRPr sz="18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3291</Words>
  <Application>Microsoft Office PowerPoint</Application>
  <PresentationFormat>On-screen Show (16:9)</PresentationFormat>
  <Paragraphs>369</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Merriweather</vt:lpstr>
      <vt:lpstr>Arial</vt:lpstr>
      <vt:lpstr>Roboto</vt:lpstr>
      <vt:lpstr>Verdana</vt:lpstr>
      <vt:lpstr>Calibri</vt:lpstr>
      <vt:lpstr>Simple Light</vt:lpstr>
      <vt:lpstr>Reading - Fluency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 Fluency</dc:title>
  <dc:creator>Gary</dc:creator>
  <cp:lastModifiedBy>Scott McGlynn</cp:lastModifiedBy>
  <cp:revision>2</cp:revision>
  <dcterms:modified xsi:type="dcterms:W3CDTF">2019-10-27T07:57:51Z</dcterms:modified>
</cp:coreProperties>
</file>