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20"/>
  </p:notesMasterIdLst>
  <p:sldIdLst>
    <p:sldId id="256" r:id="rId2"/>
    <p:sldId id="275" r:id="rId3"/>
    <p:sldId id="257" r:id="rId4"/>
    <p:sldId id="258" r:id="rId5"/>
    <p:sldId id="261" r:id="rId6"/>
    <p:sldId id="262" r:id="rId7"/>
    <p:sldId id="271" r:id="rId8"/>
    <p:sldId id="267" r:id="rId9"/>
    <p:sldId id="270" r:id="rId10"/>
    <p:sldId id="268" r:id="rId11"/>
    <p:sldId id="269" r:id="rId12"/>
    <p:sldId id="272" r:id="rId13"/>
    <p:sldId id="263" r:id="rId14"/>
    <p:sldId id="265" r:id="rId15"/>
    <p:sldId id="264" r:id="rId16"/>
    <p:sldId id="274" r:id="rId17"/>
    <p:sldId id="273"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4660"/>
  </p:normalViewPr>
  <p:slideViewPr>
    <p:cSldViewPr snapToGrid="0">
      <p:cViewPr>
        <p:scale>
          <a:sx n="51" d="100"/>
          <a:sy n="51" d="100"/>
        </p:scale>
        <p:origin x="96"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4D08E-2129-40A7-862F-B9FBC90D31FE}" type="datetimeFigureOut">
              <a:rPr lang="en-AU" smtClean="0"/>
              <a:t>24/11/2016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7D6A2-F4E8-46CF-95D3-D1C27B66C856}" type="slidenum">
              <a:rPr lang="en-AU" smtClean="0"/>
              <a:t>‹#›</a:t>
            </a:fld>
            <a:endParaRPr lang="en-AU"/>
          </a:p>
        </p:txBody>
      </p:sp>
    </p:spTree>
    <p:extLst>
      <p:ext uri="{BB962C8B-B14F-4D97-AF65-F5344CB8AC3E}">
        <p14:creationId xmlns:p14="http://schemas.microsoft.com/office/powerpoint/2010/main" val="264827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Begin by playing the attached PowerPoint, when you reach the second slide discuss with students what they think a Megacity might be.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1</a:t>
            </a:fld>
            <a:endParaRPr lang="en-AU"/>
          </a:p>
        </p:txBody>
      </p:sp>
    </p:spTree>
    <p:extLst>
      <p:ext uri="{BB962C8B-B14F-4D97-AF65-F5344CB8AC3E}">
        <p14:creationId xmlns:p14="http://schemas.microsoft.com/office/powerpoint/2010/main" val="200598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10</a:t>
            </a:fld>
            <a:endParaRPr lang="en-AU"/>
          </a:p>
        </p:txBody>
      </p:sp>
    </p:spTree>
    <p:extLst>
      <p:ext uri="{BB962C8B-B14F-4D97-AF65-F5344CB8AC3E}">
        <p14:creationId xmlns:p14="http://schemas.microsoft.com/office/powerpoint/2010/main" val="326674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11</a:t>
            </a:fld>
            <a:endParaRPr lang="en-AU"/>
          </a:p>
        </p:txBody>
      </p:sp>
    </p:spTree>
    <p:extLst>
      <p:ext uri="{BB962C8B-B14F-4D97-AF65-F5344CB8AC3E}">
        <p14:creationId xmlns:p14="http://schemas.microsoft.com/office/powerpoint/2010/main" val="225777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12</a:t>
            </a:fld>
            <a:endParaRPr lang="en-AU"/>
          </a:p>
        </p:txBody>
      </p:sp>
    </p:spTree>
    <p:extLst>
      <p:ext uri="{BB962C8B-B14F-4D97-AF65-F5344CB8AC3E}">
        <p14:creationId xmlns:p14="http://schemas.microsoft.com/office/powerpoint/2010/main" val="415324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13</a:t>
            </a:fld>
            <a:endParaRPr lang="en-AU"/>
          </a:p>
        </p:txBody>
      </p:sp>
    </p:spTree>
    <p:extLst>
      <p:ext uri="{BB962C8B-B14F-4D97-AF65-F5344CB8AC3E}">
        <p14:creationId xmlns:p14="http://schemas.microsoft.com/office/powerpoint/2010/main" val="2603829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14</a:t>
            </a:fld>
            <a:endParaRPr lang="en-AU"/>
          </a:p>
        </p:txBody>
      </p:sp>
    </p:spTree>
    <p:extLst>
      <p:ext uri="{BB962C8B-B14F-4D97-AF65-F5344CB8AC3E}">
        <p14:creationId xmlns:p14="http://schemas.microsoft.com/office/powerpoint/2010/main" val="151796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15</a:t>
            </a:fld>
            <a:endParaRPr lang="en-AU"/>
          </a:p>
        </p:txBody>
      </p:sp>
    </p:spTree>
    <p:extLst>
      <p:ext uri="{BB962C8B-B14F-4D97-AF65-F5344CB8AC3E}">
        <p14:creationId xmlns:p14="http://schemas.microsoft.com/office/powerpoint/2010/main" val="1194172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stop and distribute the worksheets</a:t>
            </a:r>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16</a:t>
            </a:fld>
            <a:endParaRPr lang="en-AU"/>
          </a:p>
        </p:txBody>
      </p:sp>
    </p:spTree>
    <p:extLst>
      <p:ext uri="{BB962C8B-B14F-4D97-AF65-F5344CB8AC3E}">
        <p14:creationId xmlns:p14="http://schemas.microsoft.com/office/powerpoint/2010/main" val="7920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slide 18 discusses the Peel structure, however you scan skip this.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worksheet is sectioned so that you can have the class work through it together or let everyone work at their individual pace &amp; discuss the content.</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Allow students to compare answers with their peers, this will help them view the topics they wrote about in a new perspective.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students to give short feedback on each other works e.g. (“You gave very clear and concise definitions, that was great. You could improve on the way you concluded your last paragraph by linking it to your topic sentence more.”)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you have any excess time allow students to share their work with multiple peers.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17</a:t>
            </a:fld>
            <a:endParaRPr lang="en-AU"/>
          </a:p>
        </p:txBody>
      </p:sp>
    </p:spTree>
    <p:extLst>
      <p:ext uri="{BB962C8B-B14F-4D97-AF65-F5344CB8AC3E}">
        <p14:creationId xmlns:p14="http://schemas.microsoft.com/office/powerpoint/2010/main" val="1091533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 this to students once  they’ve completed the</a:t>
            </a:r>
            <a:r>
              <a:rPr lang="en-AU" baseline="0" dirty="0" smtClean="0"/>
              <a:t> lesson</a:t>
            </a:r>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18</a:t>
            </a:fld>
            <a:endParaRPr lang="en-AU"/>
          </a:p>
        </p:txBody>
      </p:sp>
    </p:spTree>
    <p:extLst>
      <p:ext uri="{BB962C8B-B14F-4D97-AF65-F5344CB8AC3E}">
        <p14:creationId xmlns:p14="http://schemas.microsoft.com/office/powerpoint/2010/main" val="361122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Read</a:t>
            </a:r>
            <a:r>
              <a:rPr lang="en-AU" baseline="0" dirty="0" smtClean="0"/>
              <a:t> through and discuss.</a:t>
            </a:r>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2</a:t>
            </a:fld>
            <a:endParaRPr lang="en-AU"/>
          </a:p>
        </p:txBody>
      </p:sp>
    </p:spTree>
    <p:extLst>
      <p:ext uri="{BB962C8B-B14F-4D97-AF65-F5344CB8AC3E}">
        <p14:creationId xmlns:p14="http://schemas.microsoft.com/office/powerpoint/2010/main" val="79521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3</a:t>
            </a:fld>
            <a:endParaRPr lang="en-AU"/>
          </a:p>
        </p:txBody>
      </p:sp>
    </p:spTree>
    <p:extLst>
      <p:ext uri="{BB962C8B-B14F-4D97-AF65-F5344CB8AC3E}">
        <p14:creationId xmlns:p14="http://schemas.microsoft.com/office/powerpoint/2010/main" val="382964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4</a:t>
            </a:fld>
            <a:endParaRPr lang="en-AU"/>
          </a:p>
        </p:txBody>
      </p:sp>
    </p:spTree>
    <p:extLst>
      <p:ext uri="{BB962C8B-B14F-4D97-AF65-F5344CB8AC3E}">
        <p14:creationId xmlns:p14="http://schemas.microsoft.com/office/powerpoint/2010/main" val="297485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5</a:t>
            </a:fld>
            <a:endParaRPr lang="en-AU"/>
          </a:p>
        </p:txBody>
      </p:sp>
    </p:spTree>
    <p:extLst>
      <p:ext uri="{BB962C8B-B14F-4D97-AF65-F5344CB8AC3E}">
        <p14:creationId xmlns:p14="http://schemas.microsoft.com/office/powerpoint/2010/main" val="105064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6</a:t>
            </a:fld>
            <a:endParaRPr lang="en-AU"/>
          </a:p>
        </p:txBody>
      </p:sp>
    </p:spTree>
    <p:extLst>
      <p:ext uri="{BB962C8B-B14F-4D97-AF65-F5344CB8AC3E}">
        <p14:creationId xmlns:p14="http://schemas.microsoft.com/office/powerpoint/2010/main" val="237756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7</a:t>
            </a:fld>
            <a:endParaRPr lang="en-AU"/>
          </a:p>
        </p:txBody>
      </p:sp>
    </p:spTree>
    <p:extLst>
      <p:ext uri="{BB962C8B-B14F-4D97-AF65-F5344CB8AC3E}">
        <p14:creationId xmlns:p14="http://schemas.microsoft.com/office/powerpoint/2010/main" val="406164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8</a:t>
            </a:fld>
            <a:endParaRPr lang="en-AU"/>
          </a:p>
        </p:txBody>
      </p:sp>
    </p:spTree>
    <p:extLst>
      <p:ext uri="{BB962C8B-B14F-4D97-AF65-F5344CB8AC3E}">
        <p14:creationId xmlns:p14="http://schemas.microsoft.com/office/powerpoint/2010/main" val="154941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Continue reading through the slides and engaging the students, it is suggested that students take brief do point notes of the slides.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7D6A2-F4E8-46CF-95D3-D1C27B66C856}" type="slidenum">
              <a:rPr lang="en-AU" smtClean="0"/>
              <a:t>9</a:t>
            </a:fld>
            <a:endParaRPr lang="en-AU"/>
          </a:p>
        </p:txBody>
      </p:sp>
    </p:spTree>
    <p:extLst>
      <p:ext uri="{BB962C8B-B14F-4D97-AF65-F5344CB8AC3E}">
        <p14:creationId xmlns:p14="http://schemas.microsoft.com/office/powerpoint/2010/main" val="252886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64316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1E7C2E-A292-4F33-B7C2-D49589136069}"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31223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2882999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682EAB-2472-47D6-BD11-C1F548F4255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07732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3667604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1E7C2E-A292-4F33-B7C2-D49589136069}" type="datetimeFigureOut">
              <a:rPr lang="en-AU" smtClean="0"/>
              <a:t>23/11/2016</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269541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1E7C2E-A292-4F33-B7C2-D49589136069}" type="datetimeFigureOut">
              <a:rPr lang="en-AU" smtClean="0"/>
              <a:t>23/11/2016</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2622764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2431454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140006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218933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424291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1E7C2E-A292-4F33-B7C2-D49589136069}"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193609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1E7C2E-A292-4F33-B7C2-D49589136069}" type="datetimeFigureOut">
              <a:rPr lang="en-AU" smtClean="0"/>
              <a:t>23/11/2016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105871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304291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48639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41E7C2E-A292-4F33-B7C2-D49589136069}" type="datetimeFigureOut">
              <a:rPr lang="en-AU" smtClean="0"/>
              <a:t>23/11/2016</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207632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1E7C2E-A292-4F33-B7C2-D49589136069}"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2682EAB-2472-47D6-BD11-C1F548F4255C}" type="slidenum">
              <a:rPr lang="en-AU" smtClean="0"/>
              <a:t>‹#›</a:t>
            </a:fld>
            <a:endParaRPr lang="en-AU"/>
          </a:p>
        </p:txBody>
      </p:sp>
    </p:spTree>
    <p:extLst>
      <p:ext uri="{BB962C8B-B14F-4D97-AF65-F5344CB8AC3E}">
        <p14:creationId xmlns:p14="http://schemas.microsoft.com/office/powerpoint/2010/main" val="174108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41E7C2E-A292-4F33-B7C2-D49589136069}" type="datetimeFigureOut">
              <a:rPr lang="en-AU" smtClean="0"/>
              <a:t>23/11/2016</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2682EAB-2472-47D6-BD11-C1F548F4255C}" type="slidenum">
              <a:rPr lang="en-AU" smtClean="0"/>
              <a:t>‹#›</a:t>
            </a:fld>
            <a:endParaRPr lang="en-AU"/>
          </a:p>
        </p:txBody>
      </p:sp>
    </p:spTree>
    <p:extLst>
      <p:ext uri="{BB962C8B-B14F-4D97-AF65-F5344CB8AC3E}">
        <p14:creationId xmlns:p14="http://schemas.microsoft.com/office/powerpoint/2010/main" val="3385995863"/>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Blur radius="7"/>
                    </a14:imgEffect>
                  </a14:imgLayer>
                </a14:imgProps>
              </a:ext>
            </a:extLst>
          </a:blip>
          <a:stretch>
            <a:fillRect/>
          </a:stretch>
        </p:blipFill>
        <p:spPr>
          <a:xfrm>
            <a:off x="0" y="0"/>
            <a:ext cx="12192000" cy="6858000"/>
          </a:xfrm>
          <a:prstGeom prst="rect">
            <a:avLst/>
          </a:prstGeom>
        </p:spPr>
      </p:pic>
      <p:sp>
        <p:nvSpPr>
          <p:cNvPr id="8" name="Flowchart: Collate 7"/>
          <p:cNvSpPr/>
          <p:nvPr/>
        </p:nvSpPr>
        <p:spPr>
          <a:xfrm>
            <a:off x="4305300" y="2228850"/>
            <a:ext cx="3581400" cy="4629150"/>
          </a:xfrm>
          <a:prstGeom prst="flowChartCol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1257300" y="1997868"/>
            <a:ext cx="11220450" cy="2862263"/>
          </a:xfrm>
        </p:spPr>
        <p:txBody>
          <a:bodyPr>
            <a:normAutofit fontScale="90000"/>
          </a:bodyPr>
          <a:lstStyle/>
          <a:p>
            <a:r>
              <a:rPr lang="en-AU" sz="10000" dirty="0" smtClean="0">
                <a:latin typeface="Aharoni" panose="02010803020104030203" pitchFamily="2" charset="-79"/>
                <a:cs typeface="Aharoni" panose="02010803020104030203" pitchFamily="2" charset="-79"/>
              </a:rPr>
              <a:t>     CHANGING  </a:t>
            </a:r>
            <a:br>
              <a:rPr lang="en-AU" sz="10000" dirty="0" smtClean="0">
                <a:latin typeface="Aharoni" panose="02010803020104030203" pitchFamily="2" charset="-79"/>
                <a:cs typeface="Aharoni" panose="02010803020104030203" pitchFamily="2" charset="-79"/>
              </a:rPr>
            </a:br>
            <a:r>
              <a:rPr lang="en-AU" sz="10000" dirty="0" smtClean="0">
                <a:latin typeface="Aharoni" panose="02010803020104030203" pitchFamily="2" charset="-79"/>
                <a:cs typeface="Aharoni" panose="02010803020104030203" pitchFamily="2" charset="-79"/>
              </a:rPr>
              <a:t>       NATIONS</a:t>
            </a:r>
            <a:endParaRPr lang="en-AU" sz="10000"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3048000" y="4441430"/>
            <a:ext cx="9144000" cy="1655762"/>
          </a:xfrm>
        </p:spPr>
        <p:txBody>
          <a:bodyPr>
            <a:normAutofit/>
          </a:bodyPr>
          <a:lstStyle/>
          <a:p>
            <a:endParaRPr lang="en-AU" sz="4000" dirty="0" smtClean="0">
              <a:solidFill>
                <a:srgbClr val="FFFF00"/>
              </a:solidFill>
              <a:latin typeface="Bell Gothic Std Black" panose="020B0706020202040204" pitchFamily="34" charset="0"/>
            </a:endParaRPr>
          </a:p>
          <a:p>
            <a:r>
              <a:rPr lang="en-AU" sz="4000" dirty="0" smtClean="0">
                <a:solidFill>
                  <a:srgbClr val="FFFF00"/>
                </a:solidFill>
                <a:latin typeface="Bell Gothic Std Black" panose="020B0706020202040204" pitchFamily="34" charset="0"/>
              </a:rPr>
              <a:t>THE POPULATION SHIFT</a:t>
            </a:r>
            <a:endParaRPr lang="en-AU" sz="4000" dirty="0">
              <a:solidFill>
                <a:srgbClr val="FFFF00"/>
              </a:solidFill>
              <a:latin typeface="Bell Gothic Std Black" panose="020B0706020202040204" pitchFamily="34" charset="0"/>
            </a:endParaRPr>
          </a:p>
        </p:txBody>
      </p:sp>
      <p:cxnSp>
        <p:nvCxnSpPr>
          <p:cNvPr id="6" name="Straight Connector 5"/>
          <p:cNvCxnSpPr/>
          <p:nvPr/>
        </p:nvCxnSpPr>
        <p:spPr>
          <a:xfrm>
            <a:off x="1866900" y="4994276"/>
            <a:ext cx="9105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904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94908"/>
            <a:ext cx="9404723" cy="1400530"/>
          </a:xfrm>
        </p:spPr>
        <p:txBody>
          <a:bodyPr/>
          <a:lstStyle/>
          <a:p>
            <a:r>
              <a:rPr lang="en-AU" dirty="0" smtClean="0"/>
              <a:t>INDUSTRIAL AREAS</a:t>
            </a:r>
            <a:endParaRPr lang="en-AU" dirty="0"/>
          </a:p>
        </p:txBody>
      </p:sp>
      <p:sp>
        <p:nvSpPr>
          <p:cNvPr id="4" name="AutoShape 2" descr="Image result for industrial area"/>
          <p:cNvSpPr>
            <a:spLocks noGrp="1" noChangeAspect="1" noChangeArrowheads="1"/>
          </p:cNvSpPr>
          <p:nvPr>
            <p:ph idx="1"/>
          </p:nvPr>
        </p:nvSpPr>
        <p:spPr bwMode="auto">
          <a:xfrm>
            <a:off x="418299" y="1081088"/>
            <a:ext cx="6058701" cy="53768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AU" sz="3200" dirty="0" smtClean="0"/>
              <a:t>Industrial areas are usually located close major transport links such as rail lines, ports &amp; freeways. They are home to factories, warehouses &amp; mills. Industrial areas are located as far away from residential areas as they possibly can be. </a:t>
            </a:r>
            <a:endParaRPr lang="en-AU" sz="3200" dirty="0"/>
          </a:p>
        </p:txBody>
      </p:sp>
      <p:sp>
        <p:nvSpPr>
          <p:cNvPr id="5" name="AutoShape 4" descr="Image result for industrial a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6" descr="Image result for industrial area"/>
          <p:cNvSpPr>
            <a:spLocks noChangeAspect="1" noChangeArrowheads="1"/>
          </p:cNvSpPr>
          <p:nvPr/>
        </p:nvSpPr>
        <p:spPr bwMode="auto">
          <a:xfrm>
            <a:off x="7318375" y="1595438"/>
            <a:ext cx="2029612" cy="20296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612" y="1271588"/>
            <a:ext cx="4853788" cy="4386262"/>
          </a:xfrm>
          <a:prstGeom prst="rect">
            <a:avLst/>
          </a:prstGeom>
        </p:spPr>
      </p:pic>
    </p:spTree>
    <p:extLst>
      <p:ext uri="{BB962C8B-B14F-4D97-AF65-F5344CB8AC3E}">
        <p14:creationId xmlns:p14="http://schemas.microsoft.com/office/powerpoint/2010/main" val="3587470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1" y="357468"/>
            <a:ext cx="9404723" cy="1400530"/>
          </a:xfrm>
        </p:spPr>
        <p:txBody>
          <a:bodyPr/>
          <a:lstStyle/>
          <a:p>
            <a:r>
              <a:rPr lang="en-AU" dirty="0" smtClean="0"/>
              <a:t>PARKLAND &amp; NATURE AREAS</a:t>
            </a:r>
            <a:endParaRPr lang="en-AU" dirty="0"/>
          </a:p>
        </p:txBody>
      </p:sp>
      <p:sp>
        <p:nvSpPr>
          <p:cNvPr id="3" name="Content Placeholder 2"/>
          <p:cNvSpPr>
            <a:spLocks noGrp="1"/>
          </p:cNvSpPr>
          <p:nvPr>
            <p:ph idx="1"/>
          </p:nvPr>
        </p:nvSpPr>
        <p:spPr>
          <a:xfrm>
            <a:off x="360361" y="1329018"/>
            <a:ext cx="6288089" cy="4195481"/>
          </a:xfrm>
        </p:spPr>
        <p:txBody>
          <a:bodyPr>
            <a:normAutofit/>
          </a:bodyPr>
          <a:lstStyle/>
          <a:p>
            <a:r>
              <a:rPr lang="en-AU" sz="3200" dirty="0" smtClean="0"/>
              <a:t>Parkland Areas in cities are essential in providing a appropriate area for recreational and sporting activities. They also maintain a healthy population of native plats and animals in the area.</a:t>
            </a:r>
            <a:endParaRPr lang="en-AU"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450" y="1329017"/>
            <a:ext cx="5067300" cy="4195481"/>
          </a:xfrm>
          <a:prstGeom prst="rect">
            <a:avLst/>
          </a:prstGeom>
        </p:spPr>
      </p:pic>
    </p:spTree>
    <p:extLst>
      <p:ext uri="{BB962C8B-B14F-4D97-AF65-F5344CB8AC3E}">
        <p14:creationId xmlns:p14="http://schemas.microsoft.com/office/powerpoint/2010/main" val="2943441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BUT WHAT IF THE CITY BECOMES </a:t>
            </a:r>
            <a:r>
              <a:rPr lang="en-AU" dirty="0" smtClean="0">
                <a:solidFill>
                  <a:srgbClr val="FFFF00"/>
                </a:solidFill>
              </a:rPr>
              <a:t>TOO</a:t>
            </a:r>
            <a:r>
              <a:rPr lang="en-AU" dirty="0" smtClean="0"/>
              <a:t> BIG</a:t>
            </a:r>
            <a:endParaRPr lang="en-AU" dirty="0"/>
          </a:p>
        </p:txBody>
      </p:sp>
      <p:sp>
        <p:nvSpPr>
          <p:cNvPr id="3" name="Content Placeholder 2"/>
          <p:cNvSpPr>
            <a:spLocks noGrp="1"/>
          </p:cNvSpPr>
          <p:nvPr>
            <p:ph idx="1"/>
          </p:nvPr>
        </p:nvSpPr>
        <p:spPr>
          <a:xfrm>
            <a:off x="646111" y="2363116"/>
            <a:ext cx="6421439" cy="4195481"/>
          </a:xfrm>
        </p:spPr>
        <p:txBody>
          <a:bodyPr>
            <a:normAutofit/>
          </a:bodyPr>
          <a:lstStyle/>
          <a:p>
            <a:r>
              <a:rPr lang="en-AU" sz="3600" dirty="0" smtClean="0"/>
              <a:t>There are several techniques used by  development planners too organize how cities will grow &amp; accommodate for their growing populations.</a:t>
            </a:r>
            <a:endParaRPr lang="en-AU" sz="3600" dirty="0"/>
          </a:p>
        </p:txBody>
      </p:sp>
      <p:pic>
        <p:nvPicPr>
          <p:cNvPr id="4" name="Picture 3"/>
          <p:cNvPicPr>
            <a:picLocks noChangeAspect="1"/>
          </p:cNvPicPr>
          <p:nvPr/>
        </p:nvPicPr>
        <p:blipFill>
          <a:blip r:embed="rId3"/>
          <a:stretch>
            <a:fillRect/>
          </a:stretch>
        </p:blipFill>
        <p:spPr>
          <a:xfrm>
            <a:off x="6466004" y="2363116"/>
            <a:ext cx="5383096" cy="3904335"/>
          </a:xfrm>
          <a:prstGeom prst="rect">
            <a:avLst/>
          </a:prstGeom>
        </p:spPr>
      </p:pic>
    </p:spTree>
    <p:extLst>
      <p:ext uri="{BB962C8B-B14F-4D97-AF65-F5344CB8AC3E}">
        <p14:creationId xmlns:p14="http://schemas.microsoft.com/office/powerpoint/2010/main" val="2918804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SUBURBANISATION</a:t>
            </a:r>
            <a:endParaRPr lang="en-AU" dirty="0"/>
          </a:p>
        </p:txBody>
      </p:sp>
      <p:sp>
        <p:nvSpPr>
          <p:cNvPr id="3" name="Content Placeholder 2"/>
          <p:cNvSpPr>
            <a:spLocks noGrp="1"/>
          </p:cNvSpPr>
          <p:nvPr>
            <p:ph idx="1"/>
          </p:nvPr>
        </p:nvSpPr>
        <p:spPr>
          <a:xfrm>
            <a:off x="646111" y="1290918"/>
            <a:ext cx="6535739" cy="5167032"/>
          </a:xfrm>
        </p:spPr>
        <p:txBody>
          <a:bodyPr>
            <a:normAutofit lnSpcReduction="10000"/>
          </a:bodyPr>
          <a:lstStyle/>
          <a:p>
            <a:r>
              <a:rPr lang="en-AU" sz="3600" dirty="0" smtClean="0"/>
              <a:t>Developing new  housing estates, further away from the Central Business  District. As the name suggests this involves creating new suburbs on farmland or underused areas. </a:t>
            </a:r>
          </a:p>
          <a:p>
            <a:r>
              <a:rPr lang="en-AU" sz="2400" dirty="0"/>
              <a:t>Docklands is an example of suburbanisation. </a:t>
            </a:r>
            <a:endParaRPr lang="en-AU" sz="2400" dirty="0"/>
          </a:p>
        </p:txBody>
      </p:sp>
      <p:pic>
        <p:nvPicPr>
          <p:cNvPr id="4" name="Picture 3"/>
          <p:cNvPicPr>
            <a:picLocks noChangeAspect="1"/>
          </p:cNvPicPr>
          <p:nvPr/>
        </p:nvPicPr>
        <p:blipFill>
          <a:blip r:embed="rId3"/>
          <a:stretch>
            <a:fillRect/>
          </a:stretch>
        </p:blipFill>
        <p:spPr>
          <a:xfrm>
            <a:off x="6979618" y="1290918"/>
            <a:ext cx="4661399" cy="4245684"/>
          </a:xfrm>
          <a:prstGeom prst="rect">
            <a:avLst/>
          </a:prstGeom>
        </p:spPr>
      </p:pic>
    </p:spTree>
    <p:extLst>
      <p:ext uri="{BB962C8B-B14F-4D97-AF65-F5344CB8AC3E}">
        <p14:creationId xmlns:p14="http://schemas.microsoft.com/office/powerpoint/2010/main" val="995024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DECENTRALIZATION</a:t>
            </a:r>
            <a:endParaRPr lang="en-AU" dirty="0"/>
          </a:p>
        </p:txBody>
      </p:sp>
      <p:sp>
        <p:nvSpPr>
          <p:cNvPr id="3" name="Content Placeholder 2"/>
          <p:cNvSpPr>
            <a:spLocks noGrp="1"/>
          </p:cNvSpPr>
          <p:nvPr>
            <p:ph idx="1"/>
          </p:nvPr>
        </p:nvSpPr>
        <p:spPr>
          <a:xfrm>
            <a:off x="646111" y="1348068"/>
            <a:ext cx="8946541" cy="4195481"/>
          </a:xfrm>
        </p:spPr>
        <p:txBody>
          <a:bodyPr/>
          <a:lstStyle/>
          <a:p>
            <a:r>
              <a:rPr lang="en-AU" sz="3200" dirty="0"/>
              <a:t>Encouraging the growth of regional and suburban economies by introducing more career and entrepreneurial opportunities to such areas. </a:t>
            </a:r>
          </a:p>
          <a:p>
            <a:endParaRPr lang="en-AU" dirty="0"/>
          </a:p>
          <a:p>
            <a:r>
              <a:rPr lang="en-AU" sz="2400" dirty="0" smtClean="0"/>
              <a:t>Canberra is an example of a                                                                                                                                                                                        decentralized City</a:t>
            </a:r>
          </a:p>
        </p:txBody>
      </p:sp>
      <p:pic>
        <p:nvPicPr>
          <p:cNvPr id="5" name="Picture 4"/>
          <p:cNvPicPr>
            <a:picLocks noChangeAspect="1"/>
          </p:cNvPicPr>
          <p:nvPr/>
        </p:nvPicPr>
        <p:blipFill>
          <a:blip r:embed="rId3"/>
          <a:stretch>
            <a:fillRect/>
          </a:stretch>
        </p:blipFill>
        <p:spPr>
          <a:xfrm>
            <a:off x="6364659" y="3198157"/>
            <a:ext cx="5003557" cy="3164541"/>
          </a:xfrm>
          <a:prstGeom prst="rect">
            <a:avLst/>
          </a:prstGeom>
        </p:spPr>
      </p:pic>
    </p:spTree>
    <p:extLst>
      <p:ext uri="{BB962C8B-B14F-4D97-AF65-F5344CB8AC3E}">
        <p14:creationId xmlns:p14="http://schemas.microsoft.com/office/powerpoint/2010/main" val="1867205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URBAN RENEWAL</a:t>
            </a:r>
            <a:endParaRPr lang="en-AU" dirty="0"/>
          </a:p>
        </p:txBody>
      </p:sp>
      <p:sp>
        <p:nvSpPr>
          <p:cNvPr id="3" name="Content Placeholder 2"/>
          <p:cNvSpPr>
            <a:spLocks noGrp="1"/>
          </p:cNvSpPr>
          <p:nvPr>
            <p:ph idx="1"/>
          </p:nvPr>
        </p:nvSpPr>
        <p:spPr>
          <a:xfrm>
            <a:off x="875201" y="1386168"/>
            <a:ext cx="6611449" cy="4195481"/>
          </a:xfrm>
        </p:spPr>
        <p:txBody>
          <a:bodyPr>
            <a:normAutofit/>
          </a:bodyPr>
          <a:lstStyle/>
          <a:p>
            <a:r>
              <a:rPr lang="en-AU" sz="3200" dirty="0" smtClean="0"/>
              <a:t>Urban renewal is the process of redeveloping underused parts of a city to create new, modern buildings. </a:t>
            </a:r>
          </a:p>
          <a:p>
            <a:endParaRPr lang="en-AU" sz="3200" dirty="0"/>
          </a:p>
          <a:p>
            <a:r>
              <a:rPr lang="en-AU" sz="2400" dirty="0"/>
              <a:t>Pyrmont-Ultimo, Sydney </a:t>
            </a:r>
            <a:r>
              <a:rPr lang="en-AU" sz="2400" dirty="0" smtClean="0"/>
              <a:t>is an example of a city which has undergone urban renewal</a:t>
            </a:r>
            <a:endParaRPr lang="en-AU" sz="2400" dirty="0"/>
          </a:p>
        </p:txBody>
      </p:sp>
      <p:pic>
        <p:nvPicPr>
          <p:cNvPr id="5" name="Picture 4"/>
          <p:cNvPicPr>
            <a:picLocks noChangeAspect="1"/>
          </p:cNvPicPr>
          <p:nvPr/>
        </p:nvPicPr>
        <p:blipFill>
          <a:blip r:embed="rId3"/>
          <a:stretch>
            <a:fillRect/>
          </a:stretch>
        </p:blipFill>
        <p:spPr>
          <a:xfrm>
            <a:off x="7715740" y="1429666"/>
            <a:ext cx="4213957" cy="3432873"/>
          </a:xfrm>
          <a:prstGeom prst="rect">
            <a:avLst/>
          </a:prstGeom>
        </p:spPr>
      </p:pic>
    </p:spTree>
    <p:extLst>
      <p:ext uri="{BB962C8B-B14F-4D97-AF65-F5344CB8AC3E}">
        <p14:creationId xmlns:p14="http://schemas.microsoft.com/office/powerpoint/2010/main" val="828856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948018"/>
            <a:ext cx="9984280" cy="5376582"/>
          </a:xfrm>
        </p:spPr>
        <p:txBody>
          <a:bodyPr/>
          <a:lstStyle/>
          <a:p>
            <a:r>
              <a:rPr lang="en-AU" sz="9600" dirty="0" smtClean="0"/>
              <a:t>WORKSHEETS :)</a:t>
            </a:r>
            <a:br>
              <a:rPr lang="en-AU" sz="9600" dirty="0" smtClean="0"/>
            </a:br>
            <a:r>
              <a:rPr lang="en-AU" sz="3600" dirty="0" smtClean="0"/>
              <a:t>Make sure you practice good investigative skills, find out the  information and convey it in a clear, cohesive and articulate way a good example of this is the peel structure.</a:t>
            </a:r>
            <a:endParaRPr lang="en-AU" sz="3600" dirty="0"/>
          </a:p>
        </p:txBody>
      </p:sp>
    </p:spTree>
    <p:extLst>
      <p:ext uri="{BB962C8B-B14F-4D97-AF65-F5344CB8AC3E}">
        <p14:creationId xmlns:p14="http://schemas.microsoft.com/office/powerpoint/2010/main" val="3698321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33350" y="0"/>
            <a:ext cx="12325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peel stru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140990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7200" dirty="0" smtClean="0"/>
              <a:t>CONGRATULATIONS YOU’VE COMPLETED THE LESSON !</a:t>
            </a:r>
            <a:endParaRPr lang="en-AU" sz="7200" dirty="0"/>
          </a:p>
        </p:txBody>
      </p:sp>
    </p:spTree>
    <p:extLst>
      <p:ext uri="{BB962C8B-B14F-4D97-AF65-F5344CB8AC3E}">
        <p14:creationId xmlns:p14="http://schemas.microsoft.com/office/powerpoint/2010/main" val="3571546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URBANISATION</a:t>
            </a:r>
            <a:endParaRPr lang="en-AU" dirty="0"/>
          </a:p>
        </p:txBody>
      </p:sp>
      <p:sp>
        <p:nvSpPr>
          <p:cNvPr id="3" name="Content Placeholder 2"/>
          <p:cNvSpPr>
            <a:spLocks noGrp="1"/>
          </p:cNvSpPr>
          <p:nvPr>
            <p:ph idx="1"/>
          </p:nvPr>
        </p:nvSpPr>
        <p:spPr>
          <a:xfrm>
            <a:off x="817561" y="1405218"/>
            <a:ext cx="5830889" cy="4195481"/>
          </a:xfrm>
        </p:spPr>
        <p:txBody>
          <a:bodyPr>
            <a:normAutofit/>
          </a:bodyPr>
          <a:lstStyle/>
          <a:p>
            <a:r>
              <a:rPr lang="en-AU" sz="2800" dirty="0" smtClean="0"/>
              <a:t>The increase of the population density in Urban Areas. </a:t>
            </a:r>
            <a:endParaRPr lang="en-AU" sz="2800" dirty="0"/>
          </a:p>
          <a:p>
            <a:r>
              <a:rPr lang="en-AU" sz="2800" dirty="0" smtClean="0"/>
              <a:t>As rural populations decrease more and more people are moving to cities.</a:t>
            </a:r>
          </a:p>
          <a:p>
            <a:pPr marL="0" indent="0">
              <a:buNone/>
            </a:pPr>
            <a:endParaRPr lang="en-AU" sz="2800" dirty="0"/>
          </a:p>
        </p:txBody>
      </p:sp>
      <p:sp>
        <p:nvSpPr>
          <p:cNvPr id="4" name="AutoShape 2" descr="Image result for urbanisation"/>
          <p:cNvSpPr>
            <a:spLocks noChangeAspect="1" noChangeArrowheads="1"/>
          </p:cNvSpPr>
          <p:nvPr/>
        </p:nvSpPr>
        <p:spPr bwMode="auto">
          <a:xfrm>
            <a:off x="327025" y="-2397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900" y="1405218"/>
            <a:ext cx="5250420" cy="4347882"/>
          </a:xfrm>
          <a:prstGeom prst="rect">
            <a:avLst/>
          </a:prstGeom>
        </p:spPr>
      </p:pic>
    </p:spTree>
    <p:extLst>
      <p:ext uri="{BB962C8B-B14F-4D97-AF65-F5344CB8AC3E}">
        <p14:creationId xmlns:p14="http://schemas.microsoft.com/office/powerpoint/2010/main" val="2883724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50" y="0"/>
            <a:ext cx="12197950" cy="6858000"/>
          </a:xfrm>
          <a:prstGeom prst="rect">
            <a:avLst/>
          </a:prstGeom>
        </p:spPr>
      </p:pic>
      <p:sp>
        <p:nvSpPr>
          <p:cNvPr id="2" name="Title 1"/>
          <p:cNvSpPr>
            <a:spLocks noGrp="1"/>
          </p:cNvSpPr>
          <p:nvPr>
            <p:ph type="title"/>
          </p:nvPr>
        </p:nvSpPr>
        <p:spPr>
          <a:xfrm>
            <a:off x="535192" y="452718"/>
            <a:ext cx="9404723" cy="1400530"/>
          </a:xfrm>
        </p:spPr>
        <p:txBody>
          <a:bodyPr>
            <a:normAutofit/>
          </a:bodyPr>
          <a:lstStyle/>
          <a:p>
            <a:r>
              <a:rPr lang="en-AU" sz="6600" dirty="0" smtClean="0">
                <a:latin typeface="Aharoni" panose="02010803020104030203" pitchFamily="2" charset="-79"/>
                <a:cs typeface="Aharoni" panose="02010803020104030203" pitchFamily="2" charset="-79"/>
              </a:rPr>
              <a:t>MEGACITIES</a:t>
            </a:r>
            <a:endParaRPr lang="en-AU" sz="66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93712" y="1853248"/>
            <a:ext cx="8946541" cy="4195481"/>
          </a:xfrm>
        </p:spPr>
        <p:txBody>
          <a:bodyPr>
            <a:normAutofit fontScale="92500" lnSpcReduction="20000"/>
          </a:bodyPr>
          <a:lstStyle/>
          <a:p>
            <a:pPr marL="0" indent="0">
              <a:buNone/>
            </a:pPr>
            <a:endParaRPr lang="en-AU" sz="6600" dirty="0" smtClean="0">
              <a:latin typeface="Bell Gothic Std Black" panose="020B0706020202040204" pitchFamily="34" charset="0"/>
            </a:endParaRPr>
          </a:p>
          <a:p>
            <a:pPr marL="0" indent="0">
              <a:buNone/>
            </a:pPr>
            <a:r>
              <a:rPr lang="en-AU" sz="6600" dirty="0" smtClean="0">
                <a:latin typeface="Bell Gothic Std Black" panose="020B0706020202040204" pitchFamily="34" charset="0"/>
              </a:rPr>
              <a:t>THE WORLD IS CHANGING, MEGACITIES ARE ON THE RISE.    </a:t>
            </a:r>
            <a:endParaRPr lang="en-AU" sz="6600" dirty="0">
              <a:latin typeface="Bell Gothic Std Black" panose="020B0706020202040204" pitchFamily="34" charset="0"/>
            </a:endParaRPr>
          </a:p>
        </p:txBody>
      </p:sp>
      <p:cxnSp>
        <p:nvCxnSpPr>
          <p:cNvPr id="8" name="Straight Connector 7"/>
          <p:cNvCxnSpPr/>
          <p:nvPr/>
        </p:nvCxnSpPr>
        <p:spPr>
          <a:xfrm flipV="1">
            <a:off x="0" y="1196974"/>
            <a:ext cx="9105900" cy="6286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838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Bell Gothic Std Black" panose="020B0706020202040204" pitchFamily="34" charset="0"/>
              </a:rPr>
              <a:t>WHAT IS A MEGACITY?</a:t>
            </a:r>
            <a:endParaRPr lang="en-AU" dirty="0">
              <a:latin typeface="Bell Gothic Std Black" panose="020B0706020202040204" pitchFamily="34" charset="0"/>
            </a:endParaRPr>
          </a:p>
        </p:txBody>
      </p:sp>
      <p:sp>
        <p:nvSpPr>
          <p:cNvPr id="3" name="Content Placeholder 2"/>
          <p:cNvSpPr>
            <a:spLocks noGrp="1"/>
          </p:cNvSpPr>
          <p:nvPr>
            <p:ph idx="1"/>
          </p:nvPr>
        </p:nvSpPr>
        <p:spPr>
          <a:xfrm>
            <a:off x="646110" y="1386050"/>
            <a:ext cx="8421690" cy="5262400"/>
          </a:xfrm>
        </p:spPr>
        <p:txBody>
          <a:bodyPr>
            <a:normAutofit fontScale="70000" lnSpcReduction="20000"/>
          </a:bodyPr>
          <a:lstStyle/>
          <a:p>
            <a:pPr>
              <a:lnSpc>
                <a:spcPct val="150000"/>
              </a:lnSpc>
            </a:pPr>
            <a:r>
              <a:rPr lang="en-AU" sz="5700" dirty="0" smtClean="0">
                <a:latin typeface="Bell Gothic Std Black" panose="020B0706020202040204" pitchFamily="34" charset="0"/>
              </a:rPr>
              <a:t>A megacity is a city with a population exceeding </a:t>
            </a:r>
            <a:r>
              <a:rPr lang="en-AU" sz="5700" dirty="0" smtClean="0">
                <a:solidFill>
                  <a:srgbClr val="FFFF00"/>
                </a:solidFill>
                <a:latin typeface="Bell Gothic Std Black" panose="020B0706020202040204" pitchFamily="34" charset="0"/>
              </a:rPr>
              <a:t>10 million </a:t>
            </a:r>
          </a:p>
          <a:p>
            <a:pPr>
              <a:lnSpc>
                <a:spcPct val="150000"/>
              </a:lnSpc>
            </a:pPr>
            <a:r>
              <a:rPr lang="en-AU" sz="5700" dirty="0" smtClean="0">
                <a:latin typeface="Bell Gothic Std Black" panose="020B0706020202040204" pitchFamily="34" charset="0"/>
              </a:rPr>
              <a:t>There are currently </a:t>
            </a:r>
            <a:r>
              <a:rPr lang="en-AU" sz="5700" dirty="0" smtClean="0">
                <a:solidFill>
                  <a:srgbClr val="FFFF00"/>
                </a:solidFill>
                <a:latin typeface="Bell Gothic Std Black" panose="020B0706020202040204" pitchFamily="34" charset="0"/>
              </a:rPr>
              <a:t>35 megacities </a:t>
            </a:r>
            <a:r>
              <a:rPr lang="en-AU" sz="5700" dirty="0" smtClean="0">
                <a:latin typeface="Bell Gothic Std Black" panose="020B0706020202040204" pitchFamily="34" charset="0"/>
              </a:rPr>
              <a:t>in the World </a:t>
            </a:r>
          </a:p>
          <a:p>
            <a:pPr>
              <a:lnSpc>
                <a:spcPct val="150000"/>
              </a:lnSpc>
            </a:pPr>
            <a:r>
              <a:rPr lang="en-AU" sz="5700" dirty="0" smtClean="0">
                <a:solidFill>
                  <a:srgbClr val="FFFF00"/>
                </a:solidFill>
                <a:latin typeface="Bell Gothic Std Black" panose="020B0706020202040204" pitchFamily="34" charset="0"/>
              </a:rPr>
              <a:t>80% </a:t>
            </a:r>
            <a:r>
              <a:rPr lang="en-AU" sz="5700" dirty="0" smtClean="0">
                <a:latin typeface="Bell Gothic Std Black" panose="020B0706020202040204" pitchFamily="34" charset="0"/>
              </a:rPr>
              <a:t>of the worlds megacities are in Asia</a:t>
            </a:r>
          </a:p>
          <a:p>
            <a:pPr marL="0" indent="0">
              <a:lnSpc>
                <a:spcPct val="150000"/>
              </a:lnSpc>
              <a:buNone/>
            </a:pPr>
            <a:endParaRPr lang="en-AU" sz="3200" dirty="0">
              <a:latin typeface="Bell Gothic Std Black" panose="020B0706020202040204" pitchFamily="34" charset="0"/>
            </a:endParaRPr>
          </a:p>
        </p:txBody>
      </p:sp>
    </p:spTree>
    <p:extLst>
      <p:ext uri="{BB962C8B-B14F-4D97-AF65-F5344CB8AC3E}">
        <p14:creationId xmlns:p14="http://schemas.microsoft.com/office/powerpoint/2010/main" val="2020845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00" y="3706812"/>
            <a:ext cx="13734661" cy="5995720"/>
          </a:xfrm>
        </p:spPr>
        <p:txBody>
          <a:bodyPr>
            <a:normAutofit/>
          </a:bodyPr>
          <a:lstStyle/>
          <a:p>
            <a:pPr>
              <a:lnSpc>
                <a:spcPct val="150000"/>
              </a:lnSpc>
            </a:pPr>
            <a:endParaRPr lang="en-AU" sz="3600" dirty="0">
              <a:latin typeface="Bell Gothic Std Black" panose="020B0706020202040204" pitchFamily="34" charset="0"/>
            </a:endParaRPr>
          </a:p>
          <a:p>
            <a:pPr>
              <a:lnSpc>
                <a:spcPct val="150000"/>
              </a:lnSpc>
            </a:pPr>
            <a:endParaRPr lang="en-AU" sz="3600" dirty="0" smtClean="0">
              <a:latin typeface="Bell Gothic Std Black" panose="020B0706020202040204" pitchFamily="34" charset="0"/>
            </a:endParaRPr>
          </a:p>
          <a:p>
            <a:pPr>
              <a:lnSpc>
                <a:spcPct val="150000"/>
              </a:lnSpc>
            </a:pPr>
            <a:endParaRPr lang="en-AU" sz="3600" dirty="0">
              <a:latin typeface="Bell Gothic Std Black" panose="020B0706020202040204" pitchFamily="34" charset="0"/>
            </a:endParaRPr>
          </a:p>
        </p:txBody>
      </p:sp>
      <p:pic>
        <p:nvPicPr>
          <p:cNvPr id="4098" name="Picture 2" descr="Image result for megacity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8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800" dirty="0" smtClean="0">
                <a:latin typeface="Bell Gothic Std Black" panose="020B0706020202040204" pitchFamily="34" charset="0"/>
              </a:rPr>
              <a:t>HOW DO YOU POSSIBLY MANAGE A CITY OF SO MANY PEOPLE?</a:t>
            </a:r>
            <a:endParaRPr lang="en-AU" sz="4800" dirty="0">
              <a:latin typeface="Bell Gothic Std Black" panose="020B0706020202040204" pitchFamily="34" charset="0"/>
            </a:endParaRPr>
          </a:p>
        </p:txBody>
      </p:sp>
      <p:sp>
        <p:nvSpPr>
          <p:cNvPr id="3" name="Content Placeholder 2"/>
          <p:cNvSpPr>
            <a:spLocks noGrp="1"/>
          </p:cNvSpPr>
          <p:nvPr>
            <p:ph idx="1"/>
          </p:nvPr>
        </p:nvSpPr>
        <p:spPr>
          <a:xfrm>
            <a:off x="428995" y="3214969"/>
            <a:ext cx="9621839" cy="4195481"/>
          </a:xfrm>
        </p:spPr>
        <p:txBody>
          <a:bodyPr>
            <a:normAutofit/>
          </a:bodyPr>
          <a:lstStyle/>
          <a:p>
            <a:r>
              <a:rPr lang="en-AU" sz="4800" dirty="0" smtClean="0">
                <a:latin typeface="Bell Gothic Std Black" panose="020B0706020202040204" pitchFamily="34" charset="0"/>
                <a:cs typeface="Aharoni" panose="02010803020104030203" pitchFamily="2" charset="-79"/>
              </a:rPr>
              <a:t> CITIES ARE DIVIDED INTO 5                                                                                                                                                                                               MAJOR AREAS</a:t>
            </a:r>
          </a:p>
        </p:txBody>
      </p:sp>
    </p:spTree>
    <p:extLst>
      <p:ext uri="{BB962C8B-B14F-4D97-AF65-F5344CB8AC3E}">
        <p14:creationId xmlns:p14="http://schemas.microsoft.com/office/powerpoint/2010/main" val="2900134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1" y="452718"/>
            <a:ext cx="9404723" cy="1400530"/>
          </a:xfrm>
        </p:spPr>
        <p:txBody>
          <a:bodyPr/>
          <a:lstStyle/>
          <a:p>
            <a:r>
              <a:rPr lang="en-AU" dirty="0" smtClean="0"/>
              <a:t>CENTRAL BUSINESS DISTRICT (CBD)</a:t>
            </a:r>
            <a:endParaRPr lang="en-AU" dirty="0"/>
          </a:p>
        </p:txBody>
      </p:sp>
      <p:sp>
        <p:nvSpPr>
          <p:cNvPr id="3" name="Content Placeholder 2"/>
          <p:cNvSpPr>
            <a:spLocks noGrp="1"/>
          </p:cNvSpPr>
          <p:nvPr>
            <p:ph idx="1"/>
          </p:nvPr>
        </p:nvSpPr>
        <p:spPr>
          <a:xfrm>
            <a:off x="150812" y="1643698"/>
            <a:ext cx="6363328" cy="4195481"/>
          </a:xfrm>
        </p:spPr>
        <p:txBody>
          <a:bodyPr>
            <a:normAutofit/>
          </a:bodyPr>
          <a:lstStyle/>
          <a:p>
            <a:r>
              <a:rPr lang="en-AU" sz="3200" dirty="0" smtClean="0"/>
              <a:t>The central business district is usually the most established and accessible section of any city. The fierce competition for sparse land in these areas means the cost of real-estate is much higher in this part of the city.</a:t>
            </a:r>
            <a:endParaRPr lang="en-AU"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140" y="1853248"/>
            <a:ext cx="5258760" cy="3556952"/>
          </a:xfrm>
          <a:prstGeom prst="rect">
            <a:avLst/>
          </a:prstGeom>
        </p:spPr>
      </p:pic>
    </p:spTree>
    <p:extLst>
      <p:ext uri="{BB962C8B-B14F-4D97-AF65-F5344CB8AC3E}">
        <p14:creationId xmlns:p14="http://schemas.microsoft.com/office/powerpoint/2010/main" val="835144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1" y="395568"/>
            <a:ext cx="9404723" cy="1400530"/>
          </a:xfrm>
        </p:spPr>
        <p:txBody>
          <a:bodyPr/>
          <a:lstStyle/>
          <a:p>
            <a:r>
              <a:rPr lang="en-AU" dirty="0" smtClean="0"/>
              <a:t>RESIDENTIAL AREAS</a:t>
            </a:r>
            <a:endParaRPr lang="en-AU" dirty="0"/>
          </a:p>
        </p:txBody>
      </p:sp>
      <p:sp>
        <p:nvSpPr>
          <p:cNvPr id="3" name="Content Placeholder 2"/>
          <p:cNvSpPr>
            <a:spLocks noGrp="1"/>
          </p:cNvSpPr>
          <p:nvPr>
            <p:ph idx="1"/>
          </p:nvPr>
        </p:nvSpPr>
        <p:spPr>
          <a:xfrm>
            <a:off x="150811" y="1652868"/>
            <a:ext cx="6211889" cy="4195481"/>
          </a:xfrm>
        </p:spPr>
        <p:txBody>
          <a:bodyPr>
            <a:normAutofit/>
          </a:bodyPr>
          <a:lstStyle/>
          <a:p>
            <a:r>
              <a:rPr lang="en-AU" sz="3200" dirty="0" smtClean="0"/>
              <a:t>Residential areas account for the majority of land use in a city. The areas are used for accommodation but also services and facilities such as, schools &amp; hospitals, for residents in the area.</a:t>
            </a:r>
            <a:endParaRPr lang="en-AU"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1652868"/>
            <a:ext cx="5433218" cy="3700182"/>
          </a:xfrm>
          <a:prstGeom prst="rect">
            <a:avLst/>
          </a:prstGeom>
        </p:spPr>
      </p:pic>
    </p:spTree>
    <p:extLst>
      <p:ext uri="{BB962C8B-B14F-4D97-AF65-F5344CB8AC3E}">
        <p14:creationId xmlns:p14="http://schemas.microsoft.com/office/powerpoint/2010/main" val="3794461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1" y="281268"/>
            <a:ext cx="9404723" cy="1400530"/>
          </a:xfrm>
        </p:spPr>
        <p:txBody>
          <a:bodyPr/>
          <a:lstStyle/>
          <a:p>
            <a:r>
              <a:rPr lang="en-AU" dirty="0" smtClean="0"/>
              <a:t>COMMERCIAL AREAS</a:t>
            </a:r>
            <a:endParaRPr lang="en-AU" dirty="0"/>
          </a:p>
        </p:txBody>
      </p:sp>
      <p:sp>
        <p:nvSpPr>
          <p:cNvPr id="3" name="Content Placeholder 2"/>
          <p:cNvSpPr>
            <a:spLocks noGrp="1"/>
          </p:cNvSpPr>
          <p:nvPr>
            <p:ph idx="1"/>
          </p:nvPr>
        </p:nvSpPr>
        <p:spPr>
          <a:xfrm>
            <a:off x="284161" y="1329018"/>
            <a:ext cx="5507039" cy="4195481"/>
          </a:xfrm>
        </p:spPr>
        <p:txBody>
          <a:bodyPr>
            <a:normAutofit/>
          </a:bodyPr>
          <a:lstStyle/>
          <a:p>
            <a:r>
              <a:rPr lang="en-AU" sz="3200" dirty="0" smtClean="0"/>
              <a:t>Commercial areas of a city are generally located on very accessible road networks. Commercial areas are home to shopping centres, malls and businesses.  </a:t>
            </a:r>
            <a:endParaRPr lang="en-AU"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481417"/>
            <a:ext cx="5935489" cy="4043082"/>
          </a:xfrm>
          <a:prstGeom prst="rect">
            <a:avLst/>
          </a:prstGeom>
        </p:spPr>
      </p:pic>
    </p:spTree>
    <p:extLst>
      <p:ext uri="{BB962C8B-B14F-4D97-AF65-F5344CB8AC3E}">
        <p14:creationId xmlns:p14="http://schemas.microsoft.com/office/powerpoint/2010/main" val="1748725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1909</TotalTime>
  <Words>924</Words>
  <Application>Microsoft Office PowerPoint</Application>
  <PresentationFormat>Widescreen</PresentationFormat>
  <Paragraphs>81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Aharoni</vt:lpstr>
      <vt:lpstr>Arial</vt:lpstr>
      <vt:lpstr>Bell Gothic Std Black</vt:lpstr>
      <vt:lpstr>Calibri</vt:lpstr>
      <vt:lpstr>Century Gothic</vt:lpstr>
      <vt:lpstr>Wingdings 3</vt:lpstr>
      <vt:lpstr>Ion</vt:lpstr>
      <vt:lpstr>     CHANGING          NATIONS</vt:lpstr>
      <vt:lpstr>URBANISATION</vt:lpstr>
      <vt:lpstr>MEGACITIES</vt:lpstr>
      <vt:lpstr>WHAT IS A MEGACITY?</vt:lpstr>
      <vt:lpstr>PowerPoint Presentation</vt:lpstr>
      <vt:lpstr>HOW DO YOU POSSIBLY MANAGE A CITY OF SO MANY PEOPLE?</vt:lpstr>
      <vt:lpstr>CENTRAL BUSINESS DISTRICT (CBD)</vt:lpstr>
      <vt:lpstr>RESIDENTIAL AREAS</vt:lpstr>
      <vt:lpstr>COMMERCIAL AREAS</vt:lpstr>
      <vt:lpstr>INDUSTRIAL AREAS</vt:lpstr>
      <vt:lpstr>PARKLAND &amp; NATURE AREAS</vt:lpstr>
      <vt:lpstr>BUT WHAT IF THE CITY BECOMES TOO BIG</vt:lpstr>
      <vt:lpstr>SUBURBANISATION</vt:lpstr>
      <vt:lpstr>DECENTRALIZATION</vt:lpstr>
      <vt:lpstr>URBAN RENEWAL</vt:lpstr>
      <vt:lpstr>WORKSHEETS :) Make sure you practice good investigative skills, find out the  information and convey it in a clear, cohesive and articulate way a good example of this is the peel structure.</vt:lpstr>
      <vt:lpstr>PowerPoint Presentation</vt:lpstr>
      <vt:lpstr>CONGRATULATIONS YOU’VE COMPLETED THE LESSON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NATIONS</dc:title>
  <dc:creator>Sierra Turay</dc:creator>
  <cp:lastModifiedBy>Sierra Turay</cp:lastModifiedBy>
  <cp:revision>27</cp:revision>
  <dcterms:created xsi:type="dcterms:W3CDTF">2016-11-23T04:15:54Z</dcterms:created>
  <dcterms:modified xsi:type="dcterms:W3CDTF">2016-11-24T12:05:03Z</dcterms:modified>
</cp:coreProperties>
</file>