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2" r:id="rId3"/>
    <p:sldId id="268" r:id="rId4"/>
    <p:sldId id="274" r:id="rId5"/>
    <p:sldId id="275" r:id="rId6"/>
    <p:sldId id="269" r:id="rId7"/>
    <p:sldId id="276" r:id="rId8"/>
    <p:sldId id="277" r:id="rId9"/>
    <p:sldId id="278" r:id="rId10"/>
    <p:sldId id="259" r:id="rId11"/>
    <p:sldId id="279" r:id="rId12"/>
    <p:sldId id="258" r:id="rId13"/>
    <p:sldId id="281" r:id="rId14"/>
    <p:sldId id="282" r:id="rId15"/>
    <p:sldId id="266" r:id="rId16"/>
    <p:sldId id="272" r:id="rId17"/>
    <p:sldId id="273" r:id="rId18"/>
    <p:sldId id="270" r:id="rId19"/>
    <p:sldId id="280" r:id="rId20"/>
    <p:sldId id="271"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erra Turay" initials="ST" lastIdx="2" clrIdx="0">
    <p:extLst>
      <p:ext uri="{19B8F6BF-5375-455C-9EA6-DF929625EA0E}">
        <p15:presenceInfo xmlns:p15="http://schemas.microsoft.com/office/powerpoint/2012/main" userId="5644e39c6200b6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94660"/>
  </p:normalViewPr>
  <p:slideViewPr>
    <p:cSldViewPr snapToGrid="0">
      <p:cViewPr varScale="1">
        <p:scale>
          <a:sx n="91" d="100"/>
          <a:sy n="91" d="100"/>
        </p:scale>
        <p:origin x="4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565B7-0374-41B0-9078-87E0DA41AA6C}" type="datetimeFigureOut">
              <a:rPr lang="en-AU" smtClean="0"/>
              <a:t>31/12/2016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3048B2-D10C-423A-89EE-0EEA5A86CD5E}" type="slidenum">
              <a:rPr lang="en-AU" smtClean="0"/>
              <a:t>‹#›</a:t>
            </a:fld>
            <a:endParaRPr lang="en-AU"/>
          </a:p>
        </p:txBody>
      </p:sp>
    </p:spTree>
    <p:extLst>
      <p:ext uri="{BB962C8B-B14F-4D97-AF65-F5344CB8AC3E}">
        <p14:creationId xmlns:p14="http://schemas.microsoft.com/office/powerpoint/2010/main" val="1486037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Sto</a:t>
            </a:r>
            <a:r>
              <a:rPr lang="en-AU" baseline="0" dirty="0" smtClean="0"/>
              <a:t>p the PowerPoint here as you </a:t>
            </a:r>
            <a:r>
              <a:rPr lang="en-US" sz="1200" kern="1200" dirty="0" smtClean="0">
                <a:solidFill>
                  <a:schemeClr val="tx1"/>
                </a:solidFill>
                <a:effectLst/>
                <a:latin typeface="+mn-lt"/>
                <a:ea typeface="+mn-ea"/>
                <a:cs typeface="+mn-cs"/>
              </a:rPr>
              <a:t>Ask students to write down the name of a text which has had a large emotional impact on them (Sadness, anger, happiness etc.)</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973048B2-D10C-423A-89EE-0EEA5A86CD5E}" type="slidenum">
              <a:rPr lang="en-AU" smtClean="0"/>
              <a:t>1</a:t>
            </a:fld>
            <a:endParaRPr lang="en-AU"/>
          </a:p>
        </p:txBody>
      </p:sp>
    </p:spTree>
    <p:extLst>
      <p:ext uri="{BB962C8B-B14F-4D97-AF65-F5344CB8AC3E}">
        <p14:creationId xmlns:p14="http://schemas.microsoft.com/office/powerpoint/2010/main" val="4247079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Discuss</a:t>
            </a:r>
            <a:r>
              <a:rPr lang="en-AU" baseline="0" dirty="0" smtClean="0"/>
              <a:t> the differences between the two paragraphs, ask students to give reasons for as to why the second one is more descriptive. (the phrases have ben colour coded to show similarities between the paragraphs &amp; how they’ve been reworded.) Discuss the use of language choices and imagery in the second paragraph vs the short lack-lustre words used in the first one.</a:t>
            </a:r>
            <a:endParaRPr lang="en-AU" dirty="0"/>
          </a:p>
        </p:txBody>
      </p:sp>
      <p:sp>
        <p:nvSpPr>
          <p:cNvPr id="4" name="Slide Number Placeholder 3"/>
          <p:cNvSpPr>
            <a:spLocks noGrp="1"/>
          </p:cNvSpPr>
          <p:nvPr>
            <p:ph type="sldNum" sz="quarter" idx="10"/>
          </p:nvPr>
        </p:nvSpPr>
        <p:spPr/>
        <p:txBody>
          <a:bodyPr/>
          <a:lstStyle/>
          <a:p>
            <a:fld id="{973048B2-D10C-423A-89EE-0EEA5A86CD5E}" type="slidenum">
              <a:rPr lang="en-AU" smtClean="0"/>
              <a:t>10</a:t>
            </a:fld>
            <a:endParaRPr lang="en-AU"/>
          </a:p>
        </p:txBody>
      </p:sp>
    </p:spTree>
    <p:extLst>
      <p:ext uri="{BB962C8B-B14F-4D97-AF65-F5344CB8AC3E}">
        <p14:creationId xmlns:p14="http://schemas.microsoft.com/office/powerpoint/2010/main" val="1567335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Distribute the worksheets to students. Or email</a:t>
            </a:r>
            <a:r>
              <a:rPr lang="en-AU" baseline="0" dirty="0" smtClean="0"/>
              <a:t> them an electronic copy. Allow the students to work through them for however long you feel necessary. If some students feel more comfortable typing their impactful text that is ok too. </a:t>
            </a:r>
            <a:endParaRPr lang="en-AU" dirty="0"/>
          </a:p>
        </p:txBody>
      </p:sp>
      <p:sp>
        <p:nvSpPr>
          <p:cNvPr id="4" name="Slide Number Placeholder 3"/>
          <p:cNvSpPr>
            <a:spLocks noGrp="1"/>
          </p:cNvSpPr>
          <p:nvPr>
            <p:ph type="sldNum" sz="quarter" idx="10"/>
          </p:nvPr>
        </p:nvSpPr>
        <p:spPr/>
        <p:txBody>
          <a:bodyPr/>
          <a:lstStyle/>
          <a:p>
            <a:fld id="{973048B2-D10C-423A-89EE-0EEA5A86CD5E}" type="slidenum">
              <a:rPr lang="en-AU" smtClean="0"/>
              <a:t>19</a:t>
            </a:fld>
            <a:endParaRPr lang="en-AU"/>
          </a:p>
        </p:txBody>
      </p:sp>
    </p:spTree>
    <p:extLst>
      <p:ext uri="{BB962C8B-B14F-4D97-AF65-F5344CB8AC3E}">
        <p14:creationId xmlns:p14="http://schemas.microsoft.com/office/powerpoint/2010/main" val="4160357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a:t>
            </a:r>
            <a:r>
              <a:rPr lang="en-AU" baseline="0" dirty="0" smtClean="0"/>
              <a:t> students to pass their work three people to the right and give feedback on the sheet they receive. Do this a couple of times before asking each student to collect their sheets and review the feedback they received. </a:t>
            </a:r>
            <a:endParaRPr lang="en-AU" dirty="0"/>
          </a:p>
        </p:txBody>
      </p:sp>
      <p:sp>
        <p:nvSpPr>
          <p:cNvPr id="4" name="Slide Number Placeholder 3"/>
          <p:cNvSpPr>
            <a:spLocks noGrp="1"/>
          </p:cNvSpPr>
          <p:nvPr>
            <p:ph type="sldNum" sz="quarter" idx="10"/>
          </p:nvPr>
        </p:nvSpPr>
        <p:spPr/>
        <p:txBody>
          <a:bodyPr/>
          <a:lstStyle/>
          <a:p>
            <a:fld id="{973048B2-D10C-423A-89EE-0EEA5A86CD5E}" type="slidenum">
              <a:rPr lang="en-AU" smtClean="0"/>
              <a:t>20</a:t>
            </a:fld>
            <a:endParaRPr lang="en-AU"/>
          </a:p>
        </p:txBody>
      </p:sp>
    </p:spTree>
    <p:extLst>
      <p:ext uri="{BB962C8B-B14F-4D97-AF65-F5344CB8AC3E}">
        <p14:creationId xmlns:p14="http://schemas.microsoft.com/office/powerpoint/2010/main" val="1301445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Show this to the students after the</a:t>
            </a:r>
            <a:r>
              <a:rPr lang="en-AU" baseline="0" dirty="0" smtClean="0"/>
              <a:t>y have completed all the tasks.</a:t>
            </a:r>
            <a:endParaRPr lang="en-AU" dirty="0"/>
          </a:p>
        </p:txBody>
      </p:sp>
      <p:sp>
        <p:nvSpPr>
          <p:cNvPr id="4" name="Slide Number Placeholder 3"/>
          <p:cNvSpPr>
            <a:spLocks noGrp="1"/>
          </p:cNvSpPr>
          <p:nvPr>
            <p:ph type="sldNum" sz="quarter" idx="10"/>
          </p:nvPr>
        </p:nvSpPr>
        <p:spPr/>
        <p:txBody>
          <a:bodyPr/>
          <a:lstStyle/>
          <a:p>
            <a:fld id="{973048B2-D10C-423A-89EE-0EEA5A86CD5E}" type="slidenum">
              <a:rPr lang="en-AU" smtClean="0"/>
              <a:t>21</a:t>
            </a:fld>
            <a:endParaRPr lang="en-AU"/>
          </a:p>
        </p:txBody>
      </p:sp>
    </p:spTree>
    <p:extLst>
      <p:ext uri="{BB962C8B-B14F-4D97-AF65-F5344CB8AC3E}">
        <p14:creationId xmlns:p14="http://schemas.microsoft.com/office/powerpoint/2010/main" val="241527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To</a:t>
            </a:r>
            <a:r>
              <a:rPr lang="en-AU" baseline="0" dirty="0" smtClean="0"/>
              <a:t> gauge how much your students already know about literary devices, you can stop here to discuss these three dot points.</a:t>
            </a:r>
            <a:endParaRPr lang="en-AU" dirty="0"/>
          </a:p>
        </p:txBody>
      </p:sp>
      <p:sp>
        <p:nvSpPr>
          <p:cNvPr id="4" name="Slide Number Placeholder 3"/>
          <p:cNvSpPr>
            <a:spLocks noGrp="1"/>
          </p:cNvSpPr>
          <p:nvPr>
            <p:ph type="sldNum" sz="quarter" idx="10"/>
          </p:nvPr>
        </p:nvSpPr>
        <p:spPr/>
        <p:txBody>
          <a:bodyPr/>
          <a:lstStyle/>
          <a:p>
            <a:fld id="{973048B2-D10C-423A-89EE-0EEA5A86CD5E}" type="slidenum">
              <a:rPr lang="en-AU" smtClean="0"/>
              <a:t>2</a:t>
            </a:fld>
            <a:endParaRPr lang="en-AU"/>
          </a:p>
        </p:txBody>
      </p:sp>
    </p:spTree>
    <p:extLst>
      <p:ext uri="{BB962C8B-B14F-4D97-AF65-F5344CB8AC3E}">
        <p14:creationId xmlns:p14="http://schemas.microsoft.com/office/powerpoint/2010/main" val="319109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SUGGESTION</a:t>
            </a:r>
            <a:r>
              <a:rPr lang="en-AU" baseline="0" dirty="0" smtClean="0"/>
              <a:t>: After reading the definition, ask students if they can think of an example quickly. This ensure there listening and can understand the basis of these techniques.</a:t>
            </a:r>
            <a:endParaRPr lang="en-AU" dirty="0"/>
          </a:p>
        </p:txBody>
      </p:sp>
      <p:sp>
        <p:nvSpPr>
          <p:cNvPr id="4" name="Slide Number Placeholder 3"/>
          <p:cNvSpPr>
            <a:spLocks noGrp="1"/>
          </p:cNvSpPr>
          <p:nvPr>
            <p:ph type="sldNum" sz="quarter" idx="10"/>
          </p:nvPr>
        </p:nvSpPr>
        <p:spPr/>
        <p:txBody>
          <a:bodyPr/>
          <a:lstStyle/>
          <a:p>
            <a:fld id="{973048B2-D10C-423A-89EE-0EEA5A86CD5E}" type="slidenum">
              <a:rPr lang="en-AU" smtClean="0"/>
              <a:t>3</a:t>
            </a:fld>
            <a:endParaRPr lang="en-AU"/>
          </a:p>
        </p:txBody>
      </p:sp>
    </p:spTree>
    <p:extLst>
      <p:ext uri="{BB962C8B-B14F-4D97-AF65-F5344CB8AC3E}">
        <p14:creationId xmlns:p14="http://schemas.microsoft.com/office/powerpoint/2010/main" val="3026081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SUGGESTION</a:t>
            </a:r>
            <a:r>
              <a:rPr lang="en-AU" baseline="0" dirty="0" smtClean="0"/>
              <a:t>: After reading the definition, ask students if they can think of an example quickly. This ensure there listening and can understand the basis of these techniques.</a:t>
            </a:r>
            <a:endParaRPr lang="en-AU" dirty="0" smtClean="0"/>
          </a:p>
          <a:p>
            <a:endParaRPr lang="en-AU" dirty="0"/>
          </a:p>
        </p:txBody>
      </p:sp>
      <p:sp>
        <p:nvSpPr>
          <p:cNvPr id="4" name="Slide Number Placeholder 3"/>
          <p:cNvSpPr>
            <a:spLocks noGrp="1"/>
          </p:cNvSpPr>
          <p:nvPr>
            <p:ph type="sldNum" sz="quarter" idx="10"/>
          </p:nvPr>
        </p:nvSpPr>
        <p:spPr/>
        <p:txBody>
          <a:bodyPr/>
          <a:lstStyle/>
          <a:p>
            <a:fld id="{973048B2-D10C-423A-89EE-0EEA5A86CD5E}" type="slidenum">
              <a:rPr lang="en-AU" smtClean="0"/>
              <a:t>4</a:t>
            </a:fld>
            <a:endParaRPr lang="en-AU"/>
          </a:p>
        </p:txBody>
      </p:sp>
    </p:spTree>
    <p:extLst>
      <p:ext uri="{BB962C8B-B14F-4D97-AF65-F5344CB8AC3E}">
        <p14:creationId xmlns:p14="http://schemas.microsoft.com/office/powerpoint/2010/main" val="4277997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SUGGESTION</a:t>
            </a:r>
            <a:r>
              <a:rPr lang="en-AU" baseline="0" dirty="0" smtClean="0"/>
              <a:t>: After reading the definition, ask students if they can think of an example quickly. This ensure there listening and can understand the basis of these techniques.</a:t>
            </a:r>
            <a:endParaRPr lang="en-AU" dirty="0" smtClean="0"/>
          </a:p>
          <a:p>
            <a:endParaRPr lang="en-AU" dirty="0"/>
          </a:p>
        </p:txBody>
      </p:sp>
      <p:sp>
        <p:nvSpPr>
          <p:cNvPr id="4" name="Slide Number Placeholder 3"/>
          <p:cNvSpPr>
            <a:spLocks noGrp="1"/>
          </p:cNvSpPr>
          <p:nvPr>
            <p:ph type="sldNum" sz="quarter" idx="10"/>
          </p:nvPr>
        </p:nvSpPr>
        <p:spPr/>
        <p:txBody>
          <a:bodyPr/>
          <a:lstStyle/>
          <a:p>
            <a:fld id="{973048B2-D10C-423A-89EE-0EEA5A86CD5E}" type="slidenum">
              <a:rPr lang="en-AU" smtClean="0"/>
              <a:t>5</a:t>
            </a:fld>
            <a:endParaRPr lang="en-AU"/>
          </a:p>
        </p:txBody>
      </p:sp>
    </p:spTree>
    <p:extLst>
      <p:ext uri="{BB962C8B-B14F-4D97-AF65-F5344CB8AC3E}">
        <p14:creationId xmlns:p14="http://schemas.microsoft.com/office/powerpoint/2010/main" val="1934510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SUGGESTION</a:t>
            </a:r>
            <a:r>
              <a:rPr lang="en-AU" baseline="0" dirty="0" smtClean="0"/>
              <a:t>: After reading the definition, ask students if they can think of an example quickly. This ensure there listening and can understand the basis of these techniques.</a:t>
            </a:r>
            <a:endParaRPr lang="en-AU" dirty="0" smtClean="0"/>
          </a:p>
          <a:p>
            <a:endParaRPr lang="en-AU" dirty="0"/>
          </a:p>
        </p:txBody>
      </p:sp>
      <p:sp>
        <p:nvSpPr>
          <p:cNvPr id="4" name="Slide Number Placeholder 3"/>
          <p:cNvSpPr>
            <a:spLocks noGrp="1"/>
          </p:cNvSpPr>
          <p:nvPr>
            <p:ph type="sldNum" sz="quarter" idx="10"/>
          </p:nvPr>
        </p:nvSpPr>
        <p:spPr/>
        <p:txBody>
          <a:bodyPr/>
          <a:lstStyle/>
          <a:p>
            <a:fld id="{973048B2-D10C-423A-89EE-0EEA5A86CD5E}" type="slidenum">
              <a:rPr lang="en-AU" smtClean="0"/>
              <a:t>6</a:t>
            </a:fld>
            <a:endParaRPr lang="en-AU"/>
          </a:p>
        </p:txBody>
      </p:sp>
    </p:spTree>
    <p:extLst>
      <p:ext uri="{BB962C8B-B14F-4D97-AF65-F5344CB8AC3E}">
        <p14:creationId xmlns:p14="http://schemas.microsoft.com/office/powerpoint/2010/main" val="3727373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SUGGESTION</a:t>
            </a:r>
            <a:r>
              <a:rPr lang="en-AU" baseline="0" dirty="0" smtClean="0"/>
              <a:t>: After reading the definition, ask students if they can think of an example quickly. This ensure there listening and can understand the basis of these techniques.</a:t>
            </a:r>
            <a:endParaRPr lang="en-AU" dirty="0" smtClean="0"/>
          </a:p>
          <a:p>
            <a:endParaRPr lang="en-AU" dirty="0"/>
          </a:p>
        </p:txBody>
      </p:sp>
      <p:sp>
        <p:nvSpPr>
          <p:cNvPr id="4" name="Slide Number Placeholder 3"/>
          <p:cNvSpPr>
            <a:spLocks noGrp="1"/>
          </p:cNvSpPr>
          <p:nvPr>
            <p:ph type="sldNum" sz="quarter" idx="10"/>
          </p:nvPr>
        </p:nvSpPr>
        <p:spPr/>
        <p:txBody>
          <a:bodyPr/>
          <a:lstStyle/>
          <a:p>
            <a:fld id="{973048B2-D10C-423A-89EE-0EEA5A86CD5E}" type="slidenum">
              <a:rPr lang="en-AU" smtClean="0"/>
              <a:t>7</a:t>
            </a:fld>
            <a:endParaRPr lang="en-AU"/>
          </a:p>
        </p:txBody>
      </p:sp>
    </p:spTree>
    <p:extLst>
      <p:ext uri="{BB962C8B-B14F-4D97-AF65-F5344CB8AC3E}">
        <p14:creationId xmlns:p14="http://schemas.microsoft.com/office/powerpoint/2010/main" val="3146815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Letting your students</a:t>
            </a:r>
            <a:r>
              <a:rPr lang="en-AU" baseline="0" dirty="0" smtClean="0"/>
              <a:t> know what they should expect to get from this lesson gives everything they do from this point greater purpose.</a:t>
            </a:r>
            <a:endParaRPr lang="en-AU" dirty="0"/>
          </a:p>
        </p:txBody>
      </p:sp>
      <p:sp>
        <p:nvSpPr>
          <p:cNvPr id="4" name="Slide Number Placeholder 3"/>
          <p:cNvSpPr>
            <a:spLocks noGrp="1"/>
          </p:cNvSpPr>
          <p:nvPr>
            <p:ph type="sldNum" sz="quarter" idx="10"/>
          </p:nvPr>
        </p:nvSpPr>
        <p:spPr/>
        <p:txBody>
          <a:bodyPr/>
          <a:lstStyle/>
          <a:p>
            <a:fld id="{973048B2-D10C-423A-89EE-0EEA5A86CD5E}" type="slidenum">
              <a:rPr lang="en-AU" smtClean="0"/>
              <a:t>8</a:t>
            </a:fld>
            <a:endParaRPr lang="en-AU"/>
          </a:p>
        </p:txBody>
      </p:sp>
    </p:spTree>
    <p:extLst>
      <p:ext uri="{BB962C8B-B14F-4D97-AF65-F5344CB8AC3E}">
        <p14:creationId xmlns:p14="http://schemas.microsoft.com/office/powerpoint/2010/main" val="1822063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next slide has Audio so make sure you speakers are connected.</a:t>
            </a:r>
            <a:endParaRPr lang="en-AU" dirty="0"/>
          </a:p>
        </p:txBody>
      </p:sp>
      <p:sp>
        <p:nvSpPr>
          <p:cNvPr id="4" name="Slide Number Placeholder 3"/>
          <p:cNvSpPr>
            <a:spLocks noGrp="1"/>
          </p:cNvSpPr>
          <p:nvPr>
            <p:ph type="sldNum" sz="quarter" idx="10"/>
          </p:nvPr>
        </p:nvSpPr>
        <p:spPr/>
        <p:txBody>
          <a:bodyPr/>
          <a:lstStyle/>
          <a:p>
            <a:fld id="{973048B2-D10C-423A-89EE-0EEA5A86CD5E}" type="slidenum">
              <a:rPr lang="en-AU" smtClean="0"/>
              <a:t>9</a:t>
            </a:fld>
            <a:endParaRPr lang="en-AU"/>
          </a:p>
        </p:txBody>
      </p:sp>
    </p:spTree>
    <p:extLst>
      <p:ext uri="{BB962C8B-B14F-4D97-AF65-F5344CB8AC3E}">
        <p14:creationId xmlns:p14="http://schemas.microsoft.com/office/powerpoint/2010/main" val="242263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4E474810-FA73-47F0-A51B-F7E0566B4149}" type="datetimeFigureOut">
              <a:rPr lang="en-AU" smtClean="0"/>
              <a:t>31/12/2016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25366E0-DE46-42E7-B05E-21ABE7E20211}" type="slidenum">
              <a:rPr lang="en-AU" smtClean="0"/>
              <a:t>‹#›</a:t>
            </a:fld>
            <a:endParaRPr lang="en-AU"/>
          </a:p>
        </p:txBody>
      </p:sp>
    </p:spTree>
    <p:extLst>
      <p:ext uri="{BB962C8B-B14F-4D97-AF65-F5344CB8AC3E}">
        <p14:creationId xmlns:p14="http://schemas.microsoft.com/office/powerpoint/2010/main" val="59894474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E474810-FA73-47F0-A51B-F7E0566B4149}" type="datetimeFigureOut">
              <a:rPr lang="en-AU" smtClean="0"/>
              <a:t>31/12/2016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25366E0-DE46-42E7-B05E-21ABE7E20211}" type="slidenum">
              <a:rPr lang="en-AU" smtClean="0"/>
              <a:t>‹#›</a:t>
            </a:fld>
            <a:endParaRPr lang="en-AU"/>
          </a:p>
        </p:txBody>
      </p:sp>
    </p:spTree>
    <p:extLst>
      <p:ext uri="{BB962C8B-B14F-4D97-AF65-F5344CB8AC3E}">
        <p14:creationId xmlns:p14="http://schemas.microsoft.com/office/powerpoint/2010/main" val="21734664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E474810-FA73-47F0-A51B-F7E0566B4149}" type="datetimeFigureOut">
              <a:rPr lang="en-AU" smtClean="0"/>
              <a:t>31/12/2016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25366E0-DE46-42E7-B05E-21ABE7E20211}" type="slidenum">
              <a:rPr lang="en-AU" smtClean="0"/>
              <a:t>‹#›</a:t>
            </a:fld>
            <a:endParaRPr lang="en-AU"/>
          </a:p>
        </p:txBody>
      </p:sp>
    </p:spTree>
    <p:extLst>
      <p:ext uri="{BB962C8B-B14F-4D97-AF65-F5344CB8AC3E}">
        <p14:creationId xmlns:p14="http://schemas.microsoft.com/office/powerpoint/2010/main" val="1188511987"/>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E474810-FA73-47F0-A51B-F7E0566B4149}" type="datetimeFigureOut">
              <a:rPr lang="en-AU" smtClean="0"/>
              <a:t>31/12/2016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25366E0-DE46-42E7-B05E-21ABE7E20211}" type="slidenum">
              <a:rPr lang="en-AU" smtClean="0"/>
              <a:t>‹#›</a:t>
            </a:fld>
            <a:endParaRPr lang="en-AU"/>
          </a:p>
        </p:txBody>
      </p:sp>
    </p:spTree>
    <p:extLst>
      <p:ext uri="{BB962C8B-B14F-4D97-AF65-F5344CB8AC3E}">
        <p14:creationId xmlns:p14="http://schemas.microsoft.com/office/powerpoint/2010/main" val="272124995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474810-FA73-47F0-A51B-F7E0566B4149}" type="datetimeFigureOut">
              <a:rPr lang="en-AU" smtClean="0"/>
              <a:t>31/12/2016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25366E0-DE46-42E7-B05E-21ABE7E20211}" type="slidenum">
              <a:rPr lang="en-AU" smtClean="0"/>
              <a:t>‹#›</a:t>
            </a:fld>
            <a:endParaRPr lang="en-AU"/>
          </a:p>
        </p:txBody>
      </p:sp>
    </p:spTree>
    <p:extLst>
      <p:ext uri="{BB962C8B-B14F-4D97-AF65-F5344CB8AC3E}">
        <p14:creationId xmlns:p14="http://schemas.microsoft.com/office/powerpoint/2010/main" val="228461290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4E474810-FA73-47F0-A51B-F7E0566B4149}" type="datetimeFigureOut">
              <a:rPr lang="en-AU" smtClean="0"/>
              <a:t>31/12/2016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25366E0-DE46-42E7-B05E-21ABE7E20211}" type="slidenum">
              <a:rPr lang="en-AU" smtClean="0"/>
              <a:t>‹#›</a:t>
            </a:fld>
            <a:endParaRPr lang="en-AU"/>
          </a:p>
        </p:txBody>
      </p:sp>
    </p:spTree>
    <p:extLst>
      <p:ext uri="{BB962C8B-B14F-4D97-AF65-F5344CB8AC3E}">
        <p14:creationId xmlns:p14="http://schemas.microsoft.com/office/powerpoint/2010/main" val="192300176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4E474810-FA73-47F0-A51B-F7E0566B4149}" type="datetimeFigureOut">
              <a:rPr lang="en-AU" smtClean="0"/>
              <a:t>31/12/2016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25366E0-DE46-42E7-B05E-21ABE7E20211}" type="slidenum">
              <a:rPr lang="en-AU" smtClean="0"/>
              <a:t>‹#›</a:t>
            </a:fld>
            <a:endParaRPr lang="en-AU"/>
          </a:p>
        </p:txBody>
      </p:sp>
    </p:spTree>
    <p:extLst>
      <p:ext uri="{BB962C8B-B14F-4D97-AF65-F5344CB8AC3E}">
        <p14:creationId xmlns:p14="http://schemas.microsoft.com/office/powerpoint/2010/main" val="35120780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E474810-FA73-47F0-A51B-F7E0566B4149}" type="datetimeFigureOut">
              <a:rPr lang="en-AU" smtClean="0"/>
              <a:t>31/12/2016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25366E0-DE46-42E7-B05E-21ABE7E20211}" type="slidenum">
              <a:rPr lang="en-AU" smtClean="0"/>
              <a:t>‹#›</a:t>
            </a:fld>
            <a:endParaRPr lang="en-AU"/>
          </a:p>
        </p:txBody>
      </p:sp>
    </p:spTree>
    <p:extLst>
      <p:ext uri="{BB962C8B-B14F-4D97-AF65-F5344CB8AC3E}">
        <p14:creationId xmlns:p14="http://schemas.microsoft.com/office/powerpoint/2010/main" val="20238912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74810-FA73-47F0-A51B-F7E0566B4149}" type="datetimeFigureOut">
              <a:rPr lang="en-AU" smtClean="0"/>
              <a:t>31/12/2016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25366E0-DE46-42E7-B05E-21ABE7E20211}" type="slidenum">
              <a:rPr lang="en-AU" smtClean="0"/>
              <a:t>‹#›</a:t>
            </a:fld>
            <a:endParaRPr lang="en-AU"/>
          </a:p>
        </p:txBody>
      </p:sp>
    </p:spTree>
    <p:extLst>
      <p:ext uri="{BB962C8B-B14F-4D97-AF65-F5344CB8AC3E}">
        <p14:creationId xmlns:p14="http://schemas.microsoft.com/office/powerpoint/2010/main" val="399269494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474810-FA73-47F0-A51B-F7E0566B4149}" type="datetimeFigureOut">
              <a:rPr lang="en-AU" smtClean="0"/>
              <a:t>31/12/2016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25366E0-DE46-42E7-B05E-21ABE7E20211}" type="slidenum">
              <a:rPr lang="en-AU" smtClean="0"/>
              <a:t>‹#›</a:t>
            </a:fld>
            <a:endParaRPr lang="en-AU"/>
          </a:p>
        </p:txBody>
      </p:sp>
    </p:spTree>
    <p:extLst>
      <p:ext uri="{BB962C8B-B14F-4D97-AF65-F5344CB8AC3E}">
        <p14:creationId xmlns:p14="http://schemas.microsoft.com/office/powerpoint/2010/main" val="25254033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474810-FA73-47F0-A51B-F7E0566B4149}" type="datetimeFigureOut">
              <a:rPr lang="en-AU" smtClean="0"/>
              <a:t>31/12/2016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25366E0-DE46-42E7-B05E-21ABE7E20211}" type="slidenum">
              <a:rPr lang="en-AU" smtClean="0"/>
              <a:t>‹#›</a:t>
            </a:fld>
            <a:endParaRPr lang="en-AU"/>
          </a:p>
        </p:txBody>
      </p:sp>
    </p:spTree>
    <p:extLst>
      <p:ext uri="{BB962C8B-B14F-4D97-AF65-F5344CB8AC3E}">
        <p14:creationId xmlns:p14="http://schemas.microsoft.com/office/powerpoint/2010/main" val="152752600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474810-FA73-47F0-A51B-F7E0566B4149}" type="datetimeFigureOut">
              <a:rPr lang="en-AU" smtClean="0"/>
              <a:t>31/12/2016</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366E0-DE46-42E7-B05E-21ABE7E20211}" type="slidenum">
              <a:rPr lang="en-AU" smtClean="0"/>
              <a:t>‹#›</a:t>
            </a:fld>
            <a:endParaRPr lang="en-AU"/>
          </a:p>
        </p:txBody>
      </p:sp>
    </p:spTree>
    <p:extLst>
      <p:ext uri="{BB962C8B-B14F-4D97-AF65-F5344CB8AC3E}">
        <p14:creationId xmlns:p14="http://schemas.microsoft.com/office/powerpoint/2010/main" val="1754737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7.wdp"/></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7.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literarydevices.net/comparison/" TargetMode="External"/><Relationship Id="rId5" Type="http://schemas.openxmlformats.org/officeDocument/2006/relationships/hyperlink" Target="http://literarydevices.net/tag/analogy/" TargetMode="Externa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4375" y="371474"/>
            <a:ext cx="10763250" cy="61150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artisticBlur radius="7"/>
                    </a14:imgEffect>
                  </a14:imgLayer>
                </a14:imgProps>
              </a:ext>
            </a:extLst>
          </a:blip>
          <a:stretch>
            <a:fillRect/>
          </a:stretch>
        </p:blipFill>
        <p:spPr>
          <a:xfrm>
            <a:off x="1241425" y="698301"/>
            <a:ext cx="9709150" cy="5461397"/>
          </a:xfrm>
          <a:prstGeom prst="rect">
            <a:avLst/>
          </a:prstGeom>
        </p:spPr>
      </p:pic>
      <p:sp>
        <p:nvSpPr>
          <p:cNvPr id="2" name="Title 1"/>
          <p:cNvSpPr>
            <a:spLocks noGrp="1"/>
          </p:cNvSpPr>
          <p:nvPr>
            <p:ph type="ctrTitle"/>
          </p:nvPr>
        </p:nvSpPr>
        <p:spPr>
          <a:xfrm>
            <a:off x="933449" y="1041400"/>
            <a:ext cx="10667999" cy="2387600"/>
          </a:xfrm>
        </p:spPr>
        <p:txBody>
          <a:bodyPr>
            <a:noAutofit/>
          </a:bodyPr>
          <a:lstStyle/>
          <a:p>
            <a:r>
              <a:rPr lang="en-AU" sz="8800" dirty="0" smtClean="0">
                <a:solidFill>
                  <a:schemeClr val="bg1"/>
                </a:solidFill>
                <a:latin typeface="Hobo Std" panose="00000600000000000000" pitchFamily="50" charset="0"/>
              </a:rPr>
              <a:t>THE POWER OF THE PEN</a:t>
            </a:r>
            <a:endParaRPr lang="en-AU" sz="8800" dirty="0">
              <a:solidFill>
                <a:schemeClr val="bg1"/>
              </a:solidFill>
              <a:latin typeface="Hobo Std" panose="00000600000000000000" pitchFamily="50" charset="0"/>
            </a:endParaRPr>
          </a:p>
        </p:txBody>
      </p:sp>
      <p:sp>
        <p:nvSpPr>
          <p:cNvPr id="3" name="Subtitle 2"/>
          <p:cNvSpPr>
            <a:spLocks noGrp="1"/>
          </p:cNvSpPr>
          <p:nvPr>
            <p:ph type="subTitle" idx="1"/>
          </p:nvPr>
        </p:nvSpPr>
        <p:spPr/>
        <p:txBody>
          <a:bodyPr>
            <a:normAutofit/>
          </a:bodyPr>
          <a:lstStyle/>
          <a:p>
            <a:r>
              <a:rPr lang="en-AU" sz="4400" dirty="0" smtClean="0">
                <a:solidFill>
                  <a:srgbClr val="FFFF00"/>
                </a:solidFill>
                <a:latin typeface="Bell Gothic Std Black" panose="020B0706020202040204" pitchFamily="34" charset="0"/>
              </a:rPr>
              <a:t>CREATING AND EVOCATIVE TEXTS</a:t>
            </a:r>
            <a:endParaRPr lang="en-AU" sz="4400" dirty="0">
              <a:solidFill>
                <a:srgbClr val="FFFF00"/>
              </a:solidFill>
              <a:latin typeface="Bell Gothic Std Black" panose="020B0706020202040204" pitchFamily="34" charset="0"/>
            </a:endParaRPr>
          </a:p>
        </p:txBody>
      </p:sp>
    </p:spTree>
    <p:extLst>
      <p:ext uri="{BB962C8B-B14F-4D97-AF65-F5344CB8AC3E}">
        <p14:creationId xmlns:p14="http://schemas.microsoft.com/office/powerpoint/2010/main" val="12682572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Blur radius="0"/>
                    </a14:imgEffect>
                  </a14:imgLayer>
                </a14:imgProps>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0" y="413543"/>
            <a:ext cx="12192000" cy="6030913"/>
          </a:xfrm>
        </p:spPr>
        <p:txBody>
          <a:bodyPr>
            <a:normAutofit/>
          </a:bodyPr>
          <a:lstStyle/>
          <a:p>
            <a:pPr marL="0" indent="0">
              <a:lnSpc>
                <a:spcPct val="150000"/>
              </a:lnSpc>
              <a:buNone/>
            </a:pPr>
            <a:r>
              <a:rPr lang="en-AU" dirty="0" smtClean="0">
                <a:solidFill>
                  <a:srgbClr val="92D050"/>
                </a:solidFill>
                <a:latin typeface="Bell Gothic Std Black" panose="020B0706020202040204" pitchFamily="34" charset="0"/>
              </a:rPr>
              <a:t>He walked along the quiet</a:t>
            </a:r>
            <a:r>
              <a:rPr lang="en-AU" dirty="0" smtClean="0">
                <a:solidFill>
                  <a:schemeClr val="bg1"/>
                </a:solidFill>
                <a:latin typeface="Bell Gothic Std Black" panose="020B0706020202040204" pitchFamily="34" charset="0"/>
              </a:rPr>
              <a:t>, </a:t>
            </a:r>
            <a:r>
              <a:rPr lang="en-AU" dirty="0" smtClean="0">
                <a:solidFill>
                  <a:srgbClr val="FFFF00"/>
                </a:solidFill>
                <a:latin typeface="Bell Gothic Std Black" panose="020B0706020202040204" pitchFamily="34" charset="0"/>
              </a:rPr>
              <a:t>leaf ridden road</a:t>
            </a:r>
            <a:r>
              <a:rPr lang="en-AU" dirty="0" smtClean="0">
                <a:solidFill>
                  <a:schemeClr val="bg1"/>
                </a:solidFill>
                <a:latin typeface="Bell Gothic Std Black" panose="020B0706020202040204" pitchFamily="34" charset="0"/>
              </a:rPr>
              <a:t>. </a:t>
            </a:r>
            <a:r>
              <a:rPr lang="en-AU" dirty="0" smtClean="0">
                <a:solidFill>
                  <a:srgbClr val="FF0000"/>
                </a:solidFill>
                <a:latin typeface="Bell Gothic Std Black" panose="020B0706020202040204" pitchFamily="34" charset="0"/>
              </a:rPr>
              <a:t>The night was cold and mostly dark</a:t>
            </a:r>
            <a:r>
              <a:rPr lang="en-AU" dirty="0" smtClean="0">
                <a:solidFill>
                  <a:schemeClr val="bg1"/>
                </a:solidFill>
                <a:latin typeface="Bell Gothic Std Black" panose="020B0706020202040204" pitchFamily="34" charset="0"/>
              </a:rPr>
              <a:t>, </a:t>
            </a:r>
            <a:r>
              <a:rPr lang="en-AU" dirty="0" smtClean="0">
                <a:solidFill>
                  <a:schemeClr val="accent4">
                    <a:lumMod val="40000"/>
                    <a:lumOff val="60000"/>
                  </a:schemeClr>
                </a:solidFill>
                <a:latin typeface="Bell Gothic Std Black" panose="020B0706020202040204" pitchFamily="34" charset="0"/>
              </a:rPr>
              <a:t>with the exception of the occasional ray of moonlight shining on the street</a:t>
            </a:r>
            <a:r>
              <a:rPr lang="en-AU" dirty="0" smtClean="0">
                <a:solidFill>
                  <a:schemeClr val="bg1"/>
                </a:solidFill>
                <a:latin typeface="Bell Gothic Std Black" panose="020B0706020202040204" pitchFamily="34" charset="0"/>
              </a:rPr>
              <a:t>. He was afraid to turn around for </a:t>
            </a:r>
            <a:r>
              <a:rPr lang="en-AU" dirty="0" smtClean="0">
                <a:solidFill>
                  <a:srgbClr val="FF66FF"/>
                </a:solidFill>
                <a:latin typeface="Bell Gothic Std Black" panose="020B0706020202040204" pitchFamily="34" charset="0"/>
              </a:rPr>
              <a:t>fear that beast might have been be lurking behind him</a:t>
            </a:r>
            <a:r>
              <a:rPr lang="en-AU" dirty="0" smtClean="0">
                <a:solidFill>
                  <a:schemeClr val="bg1"/>
                </a:solidFill>
                <a:latin typeface="Bell Gothic Std Black" panose="020B0706020202040204" pitchFamily="34" charset="0"/>
              </a:rPr>
              <a:t>.</a:t>
            </a:r>
          </a:p>
          <a:p>
            <a:pPr marL="0" indent="0">
              <a:lnSpc>
                <a:spcPct val="150000"/>
              </a:lnSpc>
              <a:buNone/>
            </a:pPr>
            <a:r>
              <a:rPr lang="en-AU" sz="4400" dirty="0" smtClean="0">
                <a:solidFill>
                  <a:srgbClr val="FFC000"/>
                </a:solidFill>
                <a:latin typeface="Hobo Std" panose="00000600000000000000" pitchFamily="50" charset="0"/>
              </a:rPr>
              <a:t>OR</a:t>
            </a:r>
            <a:endParaRPr lang="en-AU" sz="4400" dirty="0">
              <a:solidFill>
                <a:srgbClr val="FFC000"/>
              </a:solidFill>
              <a:latin typeface="Hobo Std" panose="00000600000000000000" pitchFamily="50" charset="0"/>
            </a:endParaRPr>
          </a:p>
          <a:p>
            <a:pPr marL="0" indent="0">
              <a:lnSpc>
                <a:spcPct val="150000"/>
              </a:lnSpc>
              <a:buNone/>
            </a:pPr>
            <a:r>
              <a:rPr lang="en-AU" dirty="0" smtClean="0">
                <a:solidFill>
                  <a:schemeClr val="accent4">
                    <a:lumMod val="40000"/>
                    <a:lumOff val="60000"/>
                  </a:schemeClr>
                </a:solidFill>
                <a:latin typeface="Bell Gothic Std Black" panose="020B0706020202040204" pitchFamily="34" charset="0"/>
              </a:rPr>
              <a:t>Beneath an eerie splintered moonlight </a:t>
            </a:r>
            <a:r>
              <a:rPr lang="en-AU" dirty="0" smtClean="0">
                <a:solidFill>
                  <a:srgbClr val="92D050"/>
                </a:solidFill>
                <a:latin typeface="Bell Gothic Std Black" panose="020B0706020202040204" pitchFamily="34" charset="0"/>
              </a:rPr>
              <a:t>he paced the haunting streets</a:t>
            </a:r>
            <a:r>
              <a:rPr lang="en-AU" dirty="0" smtClean="0">
                <a:solidFill>
                  <a:schemeClr val="bg1"/>
                </a:solidFill>
                <a:latin typeface="Bell Gothic Std Black" panose="020B0706020202040204" pitchFamily="34" charset="0"/>
              </a:rPr>
              <a:t>. The road was </a:t>
            </a:r>
            <a:r>
              <a:rPr lang="en-AU" dirty="0" smtClean="0">
                <a:solidFill>
                  <a:srgbClr val="FFFF00"/>
                </a:solidFill>
                <a:latin typeface="Bell Gothic Std Black" panose="020B0706020202040204" pitchFamily="34" charset="0"/>
              </a:rPr>
              <a:t>littered with amber leaves that crunched beneath </a:t>
            </a:r>
            <a:r>
              <a:rPr lang="en-AU" dirty="0" smtClean="0">
                <a:solidFill>
                  <a:schemeClr val="bg1"/>
                </a:solidFill>
                <a:latin typeface="Bell Gothic Std Black" panose="020B0706020202040204" pitchFamily="34" charset="0"/>
              </a:rPr>
              <a:t>him and a </a:t>
            </a:r>
            <a:r>
              <a:rPr lang="en-AU" dirty="0" smtClean="0">
                <a:solidFill>
                  <a:srgbClr val="FF0000"/>
                </a:solidFill>
                <a:latin typeface="Bell Gothic Std Black" panose="020B0706020202040204" pitchFamily="34" charset="0"/>
              </a:rPr>
              <a:t>sinister feel pervaded the air</a:t>
            </a:r>
            <a:r>
              <a:rPr lang="en-AU" dirty="0" smtClean="0">
                <a:solidFill>
                  <a:schemeClr val="bg1"/>
                </a:solidFill>
                <a:latin typeface="Bell Gothic Std Black" panose="020B0706020202040204" pitchFamily="34" charset="0"/>
              </a:rPr>
              <a:t>, </a:t>
            </a:r>
            <a:r>
              <a:rPr lang="en-AU" dirty="0" smtClean="0">
                <a:solidFill>
                  <a:srgbClr val="FF66FF"/>
                </a:solidFill>
                <a:latin typeface="Bell Gothic Std Black" panose="020B0706020202040204" pitchFamily="34" charset="0"/>
              </a:rPr>
              <a:t>further evidence the beast was near</a:t>
            </a:r>
            <a:r>
              <a:rPr lang="en-AU" dirty="0" smtClean="0">
                <a:solidFill>
                  <a:schemeClr val="bg1"/>
                </a:solidFill>
                <a:latin typeface="Bell Gothic Std Black" panose="020B0706020202040204" pitchFamily="34" charset="0"/>
              </a:rPr>
              <a:t>. </a:t>
            </a:r>
            <a:endParaRPr lang="en-AU" dirty="0">
              <a:solidFill>
                <a:schemeClr val="bg1"/>
              </a:solidFill>
              <a:latin typeface="Bell Gothic Std Black" panose="020B0706020202040204" pitchFamily="34" charset="0"/>
            </a:endParaRPr>
          </a:p>
        </p:txBody>
      </p:sp>
    </p:spTree>
    <p:extLst>
      <p:ext uri="{BB962C8B-B14F-4D97-AF65-F5344CB8AC3E}">
        <p14:creationId xmlns:p14="http://schemas.microsoft.com/office/powerpoint/2010/main" val="55934725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9134" cy="6858000"/>
          </a:xfrm>
        </p:spPr>
      </p:pic>
      <p:sp>
        <p:nvSpPr>
          <p:cNvPr id="2" name="Title 1"/>
          <p:cNvSpPr>
            <a:spLocks noGrp="1"/>
          </p:cNvSpPr>
          <p:nvPr>
            <p:ph type="title"/>
          </p:nvPr>
        </p:nvSpPr>
        <p:spPr>
          <a:xfrm>
            <a:off x="841767" y="3724146"/>
            <a:ext cx="10515600" cy="1325563"/>
          </a:xfrm>
        </p:spPr>
        <p:txBody>
          <a:bodyPr>
            <a:noAutofit/>
          </a:bodyPr>
          <a:lstStyle/>
          <a:p>
            <a:r>
              <a:rPr lang="en-AU" sz="6600" dirty="0" smtClean="0">
                <a:solidFill>
                  <a:schemeClr val="bg1"/>
                </a:solidFill>
                <a:latin typeface="Aharoni" panose="02010803020104030203" pitchFamily="2" charset="-79"/>
                <a:cs typeface="Aharoni" panose="02010803020104030203" pitchFamily="2" charset="-79"/>
              </a:rPr>
              <a:t>HOW TO WRITE YOUR IMPACTFUL TEXT</a:t>
            </a:r>
            <a:endParaRPr lang="en-AU" sz="66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8542292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artisticBlur radius="5"/>
                    </a14:imgEffect>
                  </a14:imgLayer>
                </a14:imgProps>
              </a:ext>
            </a:extLst>
          </a:blip>
          <a:stretch>
            <a:fillRect/>
          </a:stretch>
        </p:blipFill>
        <p:spPr>
          <a:xfrm>
            <a:off x="0" y="0"/>
            <a:ext cx="12192000" cy="6859538"/>
          </a:xfrm>
          <a:prstGeom prst="rect">
            <a:avLst/>
          </a:prstGeom>
        </p:spPr>
      </p:pic>
      <p:sp>
        <p:nvSpPr>
          <p:cNvPr id="4" name="TextBox 3"/>
          <p:cNvSpPr txBox="1"/>
          <p:nvPr/>
        </p:nvSpPr>
        <p:spPr>
          <a:xfrm>
            <a:off x="533400" y="209550"/>
            <a:ext cx="11525250" cy="6093976"/>
          </a:xfrm>
          <a:prstGeom prst="rect">
            <a:avLst/>
          </a:prstGeom>
          <a:noFill/>
        </p:spPr>
        <p:txBody>
          <a:bodyPr wrap="square" rtlCol="0">
            <a:spAutoFit/>
          </a:bodyPr>
          <a:lstStyle/>
          <a:p>
            <a:r>
              <a:rPr lang="en-AU" sz="5400" dirty="0" smtClean="0">
                <a:solidFill>
                  <a:schemeClr val="bg1"/>
                </a:solidFill>
                <a:latin typeface="Arno Pro Smbd Display" panose="02020702050506020403" pitchFamily="18" charset="0"/>
              </a:rPr>
              <a:t> </a:t>
            </a:r>
            <a:r>
              <a:rPr lang="en-AU" sz="6600" b="1" dirty="0" smtClean="0">
                <a:solidFill>
                  <a:schemeClr val="bg1"/>
                </a:solidFill>
                <a:latin typeface="Hobo Std" panose="00000600000000000000" pitchFamily="50" charset="0"/>
              </a:rPr>
              <a:t>SETTING A VIVID SCENE</a:t>
            </a:r>
          </a:p>
          <a:p>
            <a:r>
              <a:rPr lang="en-AU" sz="3600" dirty="0" smtClean="0">
                <a:solidFill>
                  <a:schemeClr val="bg1"/>
                </a:solidFill>
                <a:latin typeface="Arno Pro Smbd Display" panose="02020702050506020403" pitchFamily="18" charset="0"/>
              </a:rPr>
              <a:t>  </a:t>
            </a:r>
            <a:endParaRPr lang="en-AU" sz="4800" dirty="0">
              <a:solidFill>
                <a:schemeClr val="bg1"/>
              </a:solidFill>
              <a:latin typeface="Adobe Caslon Pro Bold" panose="0205070206050A020403" pitchFamily="18" charset="0"/>
            </a:endParaRPr>
          </a:p>
          <a:p>
            <a:r>
              <a:rPr lang="en-AU" sz="4800" b="1" dirty="0" smtClean="0">
                <a:solidFill>
                  <a:schemeClr val="bg1"/>
                </a:solidFill>
                <a:latin typeface="Bell Gothic Std Black" panose="020B0706020202040204" pitchFamily="34" charset="0"/>
              </a:rPr>
              <a:t>The basis of any  </a:t>
            </a:r>
            <a:r>
              <a:rPr lang="en-AU" sz="4800" b="1" dirty="0" smtClean="0">
                <a:solidFill>
                  <a:srgbClr val="FFFF00"/>
                </a:solidFill>
                <a:latin typeface="Bell Gothic Std Black" panose="020B0706020202040204" pitchFamily="34" charset="0"/>
              </a:rPr>
              <a:t>evocative </a:t>
            </a:r>
            <a:r>
              <a:rPr lang="en-AU" sz="4800" b="1" dirty="0" smtClean="0">
                <a:solidFill>
                  <a:schemeClr val="bg1"/>
                </a:solidFill>
                <a:latin typeface="Bell Gothic Std Black" panose="020B0706020202040204" pitchFamily="34" charset="0"/>
              </a:rPr>
              <a:t>text is a very well established setting. This is the first introduction the reader has to the tone and style of your writing.  A strong and </a:t>
            </a:r>
            <a:r>
              <a:rPr lang="en-AU" sz="4800" b="1" dirty="0" smtClean="0">
                <a:solidFill>
                  <a:srgbClr val="FFFF00"/>
                </a:solidFill>
                <a:latin typeface="Bell Gothic Std Black" panose="020B0706020202040204" pitchFamily="34" charset="0"/>
              </a:rPr>
              <a:t>engaging</a:t>
            </a:r>
            <a:r>
              <a:rPr lang="en-AU" sz="4800" b="1" dirty="0" smtClean="0">
                <a:solidFill>
                  <a:schemeClr val="bg1"/>
                </a:solidFill>
                <a:latin typeface="Bell Gothic Std Black" panose="020B0706020202040204" pitchFamily="34" charset="0"/>
              </a:rPr>
              <a:t> foundation, will guarantee an </a:t>
            </a:r>
            <a:r>
              <a:rPr lang="en-AU" sz="4800" b="1" dirty="0" smtClean="0">
                <a:solidFill>
                  <a:srgbClr val="FFFF00"/>
                </a:solidFill>
                <a:latin typeface="Bell Gothic Std Black" panose="020B0706020202040204" pitchFamily="34" charset="0"/>
              </a:rPr>
              <a:t>immediate effect </a:t>
            </a:r>
            <a:r>
              <a:rPr lang="en-AU" sz="4800" b="1" dirty="0" smtClean="0">
                <a:solidFill>
                  <a:schemeClr val="bg1"/>
                </a:solidFill>
                <a:latin typeface="Bell Gothic Std Black" panose="020B0706020202040204" pitchFamily="34" charset="0"/>
              </a:rPr>
              <a:t>on the reader.</a:t>
            </a:r>
          </a:p>
        </p:txBody>
      </p:sp>
      <p:sp>
        <p:nvSpPr>
          <p:cNvPr id="5" name="TextBox 4"/>
          <p:cNvSpPr txBox="1"/>
          <p:nvPr/>
        </p:nvSpPr>
        <p:spPr>
          <a:xfrm>
            <a:off x="533400" y="209550"/>
            <a:ext cx="11525250" cy="923330"/>
          </a:xfrm>
          <a:prstGeom prst="rect">
            <a:avLst/>
          </a:prstGeom>
          <a:noFill/>
        </p:spPr>
        <p:txBody>
          <a:bodyPr wrap="square" rtlCol="0">
            <a:spAutoFit/>
          </a:bodyPr>
          <a:lstStyle/>
          <a:p>
            <a:r>
              <a:rPr lang="en-AU" sz="5400" dirty="0" smtClean="0">
                <a:latin typeface="Arno Pro Smbd Display" panose="02020702050506020403" pitchFamily="18" charset="0"/>
              </a:rPr>
              <a:t> </a:t>
            </a:r>
            <a:endParaRPr lang="en-AU" sz="4800" b="1" dirty="0" smtClean="0">
              <a:solidFill>
                <a:schemeClr val="bg2">
                  <a:lumMod val="25000"/>
                </a:schemeClr>
              </a:solidFill>
              <a:latin typeface="Bell Gothic Std Black" panose="020B0706020202040204" pitchFamily="34" charset="0"/>
            </a:endParaRPr>
          </a:p>
        </p:txBody>
      </p:sp>
    </p:spTree>
    <p:extLst>
      <p:ext uri="{BB962C8B-B14F-4D97-AF65-F5344CB8AC3E}">
        <p14:creationId xmlns:p14="http://schemas.microsoft.com/office/powerpoint/2010/main" val="392516758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BEBA8EAE-BF5A-486C-A8C5-ECC9F3942E4B}">
                <a14:imgProps xmlns:a14="http://schemas.microsoft.com/office/drawing/2010/main">
                  <a14:imgLayer r:embed="rId3">
                    <a14:imgEffect>
                      <a14:artisticBlur radius="4"/>
                    </a14:imgEffect>
                  </a14:imgLayer>
                </a14:imgProps>
              </a:ext>
              <a:ext uri="{28A0092B-C50C-407E-A947-70E740481C1C}">
                <a14:useLocalDpi xmlns:a14="http://schemas.microsoft.com/office/drawing/2010/main" val="0"/>
              </a:ext>
            </a:extLst>
          </a:blip>
          <a:stretch>
            <a:fillRect/>
          </a:stretch>
        </p:blipFill>
        <p:spPr>
          <a:xfrm>
            <a:off x="0" y="0"/>
            <a:ext cx="12191999" cy="6858000"/>
          </a:xfrm>
        </p:spPr>
      </p:pic>
      <p:sp>
        <p:nvSpPr>
          <p:cNvPr id="2" name="Title 1"/>
          <p:cNvSpPr>
            <a:spLocks noGrp="1"/>
          </p:cNvSpPr>
          <p:nvPr>
            <p:ph type="title"/>
          </p:nvPr>
        </p:nvSpPr>
        <p:spPr>
          <a:xfrm>
            <a:off x="427653" y="309141"/>
            <a:ext cx="10515600" cy="1325563"/>
          </a:xfrm>
        </p:spPr>
        <p:txBody>
          <a:bodyPr/>
          <a:lstStyle/>
          <a:p>
            <a:r>
              <a:rPr lang="en-AU" dirty="0" smtClean="0">
                <a:solidFill>
                  <a:schemeClr val="bg1"/>
                </a:solidFill>
                <a:latin typeface="Aharoni" panose="02010803020104030203" pitchFamily="2" charset="-79"/>
                <a:cs typeface="Aharoni" panose="02010803020104030203" pitchFamily="2" charset="-79"/>
              </a:rPr>
              <a:t>CHARACTERIZATION</a:t>
            </a:r>
            <a:endParaRPr lang="en-AU" dirty="0">
              <a:solidFill>
                <a:schemeClr val="bg1"/>
              </a:solidFill>
              <a:latin typeface="Aharoni" panose="02010803020104030203" pitchFamily="2" charset="-79"/>
              <a:cs typeface="Aharoni" panose="02010803020104030203" pitchFamily="2" charset="-79"/>
            </a:endParaRPr>
          </a:p>
        </p:txBody>
      </p:sp>
      <p:sp>
        <p:nvSpPr>
          <p:cNvPr id="6" name="TextBox 5"/>
          <p:cNvSpPr txBox="1"/>
          <p:nvPr/>
        </p:nvSpPr>
        <p:spPr>
          <a:xfrm>
            <a:off x="427653" y="2127380"/>
            <a:ext cx="11216951" cy="3046988"/>
          </a:xfrm>
          <a:prstGeom prst="rect">
            <a:avLst/>
          </a:prstGeom>
          <a:noFill/>
        </p:spPr>
        <p:txBody>
          <a:bodyPr wrap="square" rtlCol="0">
            <a:spAutoFit/>
          </a:bodyPr>
          <a:lstStyle/>
          <a:p>
            <a:r>
              <a:rPr lang="en-AU" sz="3200" dirty="0" smtClean="0">
                <a:solidFill>
                  <a:schemeClr val="bg1"/>
                </a:solidFill>
                <a:latin typeface="Aharoni" panose="02010803020104030203" pitchFamily="2" charset="-79"/>
                <a:cs typeface="Aharoni" panose="02010803020104030203" pitchFamily="2" charset="-79"/>
              </a:rPr>
              <a:t>If you’re writing a text that includes characters it’s important to  really think about how it is you introduce &amp; describe them to your audience. </a:t>
            </a:r>
          </a:p>
          <a:p>
            <a:r>
              <a:rPr lang="en-AU" sz="3200" dirty="0" smtClean="0">
                <a:solidFill>
                  <a:schemeClr val="bg1"/>
                </a:solidFill>
                <a:latin typeface="Aharoni" panose="02010803020104030203" pitchFamily="2" charset="-79"/>
                <a:cs typeface="Aharoni" panose="02010803020104030203" pitchFamily="2" charset="-79"/>
              </a:rPr>
              <a:t>The use of literary devices to create strong, relatable characters makes events the endure throughout a narrative so much more impactful. </a:t>
            </a:r>
            <a:endParaRPr lang="en-AU" sz="32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14490228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BEBA8EAE-BF5A-486C-A8C5-ECC9F3942E4B}">
                <a14:imgProps xmlns:a14="http://schemas.microsoft.com/office/drawing/2010/main">
                  <a14:imgLayer r:embed="rId3">
                    <a14:imgEffect>
                      <a14:artisticBlur radius="4"/>
                    </a14:imgEffect>
                  </a14:imgLayer>
                </a14:imgProps>
              </a:ext>
              <a:ext uri="{28A0092B-C50C-407E-A947-70E740481C1C}">
                <a14:useLocalDpi xmlns:a14="http://schemas.microsoft.com/office/drawing/2010/main" val="0"/>
              </a:ext>
            </a:extLst>
          </a:blip>
          <a:stretch>
            <a:fillRect/>
          </a:stretch>
        </p:blipFill>
        <p:spPr>
          <a:xfrm>
            <a:off x="0" y="0"/>
            <a:ext cx="12191999" cy="6858000"/>
          </a:xfrm>
        </p:spPr>
      </p:pic>
      <p:sp>
        <p:nvSpPr>
          <p:cNvPr id="2" name="Title 1"/>
          <p:cNvSpPr>
            <a:spLocks noGrp="1"/>
          </p:cNvSpPr>
          <p:nvPr>
            <p:ph type="title"/>
          </p:nvPr>
        </p:nvSpPr>
        <p:spPr>
          <a:xfrm>
            <a:off x="427653" y="309141"/>
            <a:ext cx="10515600" cy="1325563"/>
          </a:xfrm>
        </p:spPr>
        <p:txBody>
          <a:bodyPr/>
          <a:lstStyle/>
          <a:p>
            <a:r>
              <a:rPr lang="en-AU" dirty="0" smtClean="0">
                <a:solidFill>
                  <a:schemeClr val="bg1"/>
                </a:solidFill>
                <a:latin typeface="Aharoni" panose="02010803020104030203" pitchFamily="2" charset="-79"/>
                <a:cs typeface="Aharoni" panose="02010803020104030203" pitchFamily="2" charset="-79"/>
              </a:rPr>
              <a:t>IMPLIED CHARACTERIZATION</a:t>
            </a:r>
            <a:endParaRPr lang="en-AU" dirty="0">
              <a:solidFill>
                <a:schemeClr val="bg1"/>
              </a:solidFill>
              <a:latin typeface="Aharoni" panose="02010803020104030203" pitchFamily="2" charset="-79"/>
              <a:cs typeface="Aharoni" panose="02010803020104030203" pitchFamily="2" charset="-79"/>
            </a:endParaRPr>
          </a:p>
        </p:txBody>
      </p:sp>
      <p:sp>
        <p:nvSpPr>
          <p:cNvPr id="3" name="TextBox 2"/>
          <p:cNvSpPr txBox="1"/>
          <p:nvPr/>
        </p:nvSpPr>
        <p:spPr>
          <a:xfrm>
            <a:off x="427653" y="1940767"/>
            <a:ext cx="11478208" cy="4524315"/>
          </a:xfrm>
          <a:prstGeom prst="rect">
            <a:avLst/>
          </a:prstGeom>
          <a:noFill/>
        </p:spPr>
        <p:txBody>
          <a:bodyPr wrap="square" rtlCol="0">
            <a:spAutoFit/>
          </a:bodyPr>
          <a:lstStyle/>
          <a:p>
            <a:r>
              <a:rPr lang="en-AU" sz="3200" dirty="0" smtClean="0">
                <a:solidFill>
                  <a:schemeClr val="bg1"/>
                </a:solidFill>
                <a:latin typeface="Aharoni" panose="02010803020104030203" pitchFamily="2" charset="-79"/>
                <a:cs typeface="Aharoni" panose="02010803020104030203" pitchFamily="2" charset="-79"/>
              </a:rPr>
              <a:t>Sometimes it’s better to show your audience rather than tell them. For example droning on about the personality of a character like this “He was an angry, sad and mean man who didn’t like talking to anyone. He was short and had green hair that was long and fell onto his shoulders.”  is very effective in turning the reader off your writing. A better technique is to display the characters personality, by having them react in a particular when faced with a problem or event.  </a:t>
            </a:r>
            <a:endParaRPr lang="en-AU" sz="32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6429946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266700" y="365918"/>
            <a:ext cx="10515600" cy="1557011"/>
          </a:xfrm>
        </p:spPr>
        <p:txBody>
          <a:bodyPr>
            <a:normAutofit/>
          </a:bodyPr>
          <a:lstStyle/>
          <a:p>
            <a:r>
              <a:rPr lang="en-AU" sz="8000" dirty="0" smtClean="0">
                <a:solidFill>
                  <a:schemeClr val="bg1"/>
                </a:solidFill>
                <a:latin typeface="Aharoni" panose="02010803020104030203" pitchFamily="2" charset="-79"/>
                <a:cs typeface="Aharoni" panose="02010803020104030203" pitchFamily="2" charset="-79"/>
              </a:rPr>
              <a:t>TENSION</a:t>
            </a:r>
            <a:endParaRPr lang="en-AU" sz="8000" dirty="0">
              <a:solidFill>
                <a:schemeClr val="bg1"/>
              </a:solidFill>
              <a:latin typeface="Aharoni" panose="02010803020104030203" pitchFamily="2" charset="-79"/>
              <a:cs typeface="Aharoni" panose="02010803020104030203" pitchFamily="2" charset="-79"/>
            </a:endParaRPr>
          </a:p>
        </p:txBody>
      </p:sp>
      <p:sp>
        <p:nvSpPr>
          <p:cNvPr id="7" name="TextBox 6"/>
          <p:cNvSpPr txBox="1"/>
          <p:nvPr/>
        </p:nvSpPr>
        <p:spPr>
          <a:xfrm>
            <a:off x="266699" y="2114550"/>
            <a:ext cx="11153969" cy="2800767"/>
          </a:xfrm>
          <a:prstGeom prst="rect">
            <a:avLst/>
          </a:prstGeom>
          <a:noFill/>
        </p:spPr>
        <p:txBody>
          <a:bodyPr wrap="square" rtlCol="0">
            <a:spAutoFit/>
          </a:bodyPr>
          <a:lstStyle/>
          <a:p>
            <a:r>
              <a:rPr lang="en-AU" sz="4400" dirty="0" smtClean="0">
                <a:solidFill>
                  <a:schemeClr val="bg1"/>
                </a:solidFill>
                <a:latin typeface="Aharoni" panose="02010803020104030203" pitchFamily="2" charset="-79"/>
                <a:cs typeface="Aharoni" panose="02010803020104030203" pitchFamily="2" charset="-79"/>
              </a:rPr>
              <a:t>To maintain the brevity and excitement in tense parts of a story, the use of concise but descriptive language is needed.</a:t>
            </a:r>
            <a:endParaRPr lang="en-AU" sz="44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28108363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266700" y="365918"/>
            <a:ext cx="10515600" cy="1557011"/>
          </a:xfrm>
        </p:spPr>
        <p:txBody>
          <a:bodyPr>
            <a:normAutofit/>
          </a:bodyPr>
          <a:lstStyle/>
          <a:p>
            <a:r>
              <a:rPr lang="en-AU" sz="8000" dirty="0" smtClean="0">
                <a:solidFill>
                  <a:schemeClr val="bg1"/>
                </a:solidFill>
                <a:latin typeface="Aharoni" panose="02010803020104030203" pitchFamily="2" charset="-79"/>
                <a:cs typeface="Aharoni" panose="02010803020104030203" pitchFamily="2" charset="-79"/>
              </a:rPr>
              <a:t>TENSION</a:t>
            </a:r>
            <a:endParaRPr lang="en-AU" sz="8000" dirty="0">
              <a:solidFill>
                <a:schemeClr val="bg1"/>
              </a:solidFill>
              <a:latin typeface="Aharoni" panose="02010803020104030203" pitchFamily="2" charset="-79"/>
              <a:cs typeface="Aharoni" panose="02010803020104030203" pitchFamily="2" charset="-79"/>
            </a:endParaRPr>
          </a:p>
        </p:txBody>
      </p:sp>
      <p:sp>
        <p:nvSpPr>
          <p:cNvPr id="7" name="TextBox 6"/>
          <p:cNvSpPr txBox="1"/>
          <p:nvPr/>
        </p:nvSpPr>
        <p:spPr>
          <a:xfrm>
            <a:off x="266700" y="1759987"/>
            <a:ext cx="11153969" cy="4585871"/>
          </a:xfrm>
          <a:prstGeom prst="rect">
            <a:avLst/>
          </a:prstGeom>
          <a:noFill/>
        </p:spPr>
        <p:txBody>
          <a:bodyPr wrap="square" rtlCol="0">
            <a:spAutoFit/>
          </a:bodyPr>
          <a:lstStyle/>
          <a:p>
            <a:r>
              <a:rPr lang="en-AU" sz="3200" dirty="0" smtClean="0">
                <a:solidFill>
                  <a:schemeClr val="bg1"/>
                </a:solidFill>
                <a:latin typeface="Aharoni" panose="02010803020104030203" pitchFamily="2" charset="-79"/>
                <a:cs typeface="Aharoni" panose="02010803020104030203" pitchFamily="2" charset="-79"/>
              </a:rPr>
              <a:t>A deep, permeating fear consumed every capillary and cell in her body; fiercely filling her heart with a lachrymose kind of weepy remorse and foreboding for what gargantuan abyss presented its menacing self before her.</a:t>
            </a:r>
            <a:r>
              <a:rPr lang="en-AU" sz="4400" dirty="0" smtClean="0">
                <a:solidFill>
                  <a:schemeClr val="bg1"/>
                </a:solidFill>
                <a:latin typeface="Aharoni" panose="02010803020104030203" pitchFamily="2" charset="-79"/>
                <a:cs typeface="Aharoni" panose="02010803020104030203" pitchFamily="2" charset="-79"/>
              </a:rPr>
              <a:t> </a:t>
            </a:r>
          </a:p>
          <a:p>
            <a:r>
              <a:rPr lang="en-AU" sz="6000" dirty="0" smtClean="0">
                <a:solidFill>
                  <a:schemeClr val="bg1"/>
                </a:solidFill>
                <a:latin typeface="Aharoni" panose="02010803020104030203" pitchFamily="2" charset="-79"/>
                <a:cs typeface="Aharoni" panose="02010803020104030203" pitchFamily="2" charset="-79"/>
              </a:rPr>
              <a:t>WOAHHHHHHHHHHHGSGFD</a:t>
            </a:r>
          </a:p>
          <a:p>
            <a:r>
              <a:rPr lang="en-AU" sz="6000" dirty="0" smtClean="0">
                <a:solidFill>
                  <a:schemeClr val="bg1"/>
                </a:solidFill>
                <a:latin typeface="Aharoni" panose="02010803020104030203" pitchFamily="2" charset="-79"/>
                <a:cs typeface="Aharoni" panose="02010803020104030203" pitchFamily="2" charset="-79"/>
              </a:rPr>
              <a:t>#WAYTOODISCRIPTIVE</a:t>
            </a:r>
            <a:endParaRPr lang="en-AU" sz="60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084573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775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anim calcmode="lin" valueType="num">
                                      <p:cBhvr>
                                        <p:cTn id="9" dur="500" fill="hold"/>
                                        <p:tgtEl>
                                          <p:spTgt spid="7">
                                            <p:txEl>
                                              <p:pRg st="1" end="1"/>
                                            </p:txEl>
                                          </p:spTgt>
                                        </p:tgtEl>
                                        <p:attrNameLst>
                                          <p:attrName>style.rotation</p:attrName>
                                        </p:attrNameLst>
                                      </p:cBhvr>
                                      <p:tavLst>
                                        <p:tav tm="0">
                                          <p:val>
                                            <p:fltVal val="360"/>
                                          </p:val>
                                        </p:tav>
                                        <p:tav tm="100000">
                                          <p:val>
                                            <p:fltVal val="0"/>
                                          </p:val>
                                        </p:tav>
                                      </p:tavLst>
                                    </p:anim>
                                    <p:animEffect transition="in" filter="fade">
                                      <p:cBhvr>
                                        <p:cTn id="10" dur="500"/>
                                        <p:tgtEl>
                                          <p:spTgt spid="7">
                                            <p:txEl>
                                              <p:pRg st="1" end="1"/>
                                            </p:txEl>
                                          </p:spTgt>
                                        </p:tgtEl>
                                      </p:cBhvr>
                                    </p:animEffect>
                                  </p:childTnLst>
                                </p:cTn>
                              </p:par>
                            </p:childTnLst>
                          </p:cTn>
                        </p:par>
                        <p:par>
                          <p:cTn id="11" fill="hold">
                            <p:stCondLst>
                              <p:cond delay="8250"/>
                            </p:stCondLst>
                            <p:childTnLst>
                              <p:par>
                                <p:cTn id="12" presetID="6" presetClass="entr" presetSubtype="16" fill="hold" nodeType="afterEffect">
                                  <p:stCondLst>
                                    <p:cond delay="175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circle(in)">
                                      <p:cBhvr>
                                        <p:cTn id="14" dur="27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266700" y="365918"/>
            <a:ext cx="10515600" cy="1557011"/>
          </a:xfrm>
        </p:spPr>
        <p:txBody>
          <a:bodyPr>
            <a:normAutofit/>
          </a:bodyPr>
          <a:lstStyle/>
          <a:p>
            <a:r>
              <a:rPr lang="en-AU" sz="8000" dirty="0" smtClean="0">
                <a:solidFill>
                  <a:schemeClr val="bg1"/>
                </a:solidFill>
                <a:latin typeface="Aharoni" panose="02010803020104030203" pitchFamily="2" charset="-79"/>
                <a:cs typeface="Aharoni" panose="02010803020104030203" pitchFamily="2" charset="-79"/>
              </a:rPr>
              <a:t>TENSION</a:t>
            </a:r>
            <a:endParaRPr lang="en-AU" sz="8000" dirty="0">
              <a:solidFill>
                <a:schemeClr val="bg1"/>
              </a:solidFill>
              <a:latin typeface="Aharoni" panose="02010803020104030203" pitchFamily="2" charset="-79"/>
              <a:cs typeface="Aharoni" panose="02010803020104030203" pitchFamily="2" charset="-79"/>
            </a:endParaRPr>
          </a:p>
        </p:txBody>
      </p:sp>
      <p:sp>
        <p:nvSpPr>
          <p:cNvPr id="7" name="TextBox 6"/>
          <p:cNvSpPr txBox="1"/>
          <p:nvPr/>
        </p:nvSpPr>
        <p:spPr>
          <a:xfrm>
            <a:off x="266700" y="1690062"/>
            <a:ext cx="11153969" cy="5078313"/>
          </a:xfrm>
          <a:prstGeom prst="rect">
            <a:avLst/>
          </a:prstGeom>
          <a:noFill/>
        </p:spPr>
        <p:txBody>
          <a:bodyPr wrap="square" rtlCol="0">
            <a:spAutoFit/>
          </a:bodyPr>
          <a:lstStyle/>
          <a:p>
            <a:r>
              <a:rPr lang="en-AU" sz="4400" dirty="0" smtClean="0">
                <a:solidFill>
                  <a:schemeClr val="bg1"/>
                </a:solidFill>
                <a:latin typeface="Aharoni" panose="02010803020104030203" pitchFamily="2" charset="-79"/>
                <a:cs typeface="Aharoni" panose="02010803020104030203" pitchFamily="2" charset="-79"/>
              </a:rPr>
              <a:t>In that moment Kaya felt nothing but a spine splintering fear. She launched herself over the gaping abyss, clawing relentlessly at the air, battling to make it over.</a:t>
            </a:r>
          </a:p>
          <a:p>
            <a:endParaRPr lang="en-AU" sz="4400" dirty="0" smtClean="0">
              <a:solidFill>
                <a:schemeClr val="bg1"/>
              </a:solidFill>
              <a:latin typeface="Aharoni" panose="02010803020104030203" pitchFamily="2" charset="-79"/>
              <a:cs typeface="Aharoni" panose="02010803020104030203" pitchFamily="2" charset="-79"/>
            </a:endParaRPr>
          </a:p>
          <a:p>
            <a:r>
              <a:rPr lang="en-AU" sz="6000" dirty="0" smtClean="0">
                <a:solidFill>
                  <a:schemeClr val="bg1"/>
                </a:solidFill>
                <a:latin typeface="Aharoni" panose="02010803020104030203" pitchFamily="2" charset="-79"/>
                <a:cs typeface="Aharoni" panose="02010803020104030203" pitchFamily="2" charset="-79"/>
              </a:rPr>
              <a:t>#MUCHBETTAAAA</a:t>
            </a:r>
            <a:endParaRPr lang="en-AU" sz="60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983658626"/>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229766" y="2825616"/>
            <a:ext cx="11732468" cy="2414604"/>
          </a:xfrm>
        </p:spPr>
        <p:txBody>
          <a:bodyPr>
            <a:noAutofit/>
          </a:bodyPr>
          <a:lstStyle/>
          <a:p>
            <a:r>
              <a:rPr lang="en-AU" sz="8000" dirty="0" smtClean="0">
                <a:solidFill>
                  <a:schemeClr val="bg1"/>
                </a:solidFill>
                <a:latin typeface="Aharoni" panose="02010803020104030203" pitchFamily="2" charset="-79"/>
                <a:cs typeface="Aharoni" panose="02010803020104030203" pitchFamily="2" charset="-79"/>
              </a:rPr>
              <a:t>TOO MUCH DESCRIPTION</a:t>
            </a:r>
            <a:br>
              <a:rPr lang="en-AU" sz="8000" dirty="0" smtClean="0">
                <a:solidFill>
                  <a:schemeClr val="bg1"/>
                </a:solidFill>
                <a:latin typeface="Aharoni" panose="02010803020104030203" pitchFamily="2" charset="-79"/>
                <a:cs typeface="Aharoni" panose="02010803020104030203" pitchFamily="2" charset="-79"/>
              </a:rPr>
            </a:br>
            <a:r>
              <a:rPr lang="en-AU" sz="8000" dirty="0" smtClean="0">
                <a:solidFill>
                  <a:schemeClr val="bg1"/>
                </a:solidFill>
                <a:latin typeface="Aharoni" panose="02010803020104030203" pitchFamily="2" charset="-79"/>
                <a:cs typeface="Aharoni" panose="02010803020104030203" pitchFamily="2" charset="-79"/>
              </a:rPr>
              <a:t>IS EVEN WORSE THAN TOO </a:t>
            </a:r>
            <a:r>
              <a:rPr lang="en-AU" sz="8000" dirty="0" smtClean="0">
                <a:solidFill>
                  <a:schemeClr val="bg1"/>
                </a:solidFill>
                <a:latin typeface="Aharoni" panose="02010803020104030203" pitchFamily="2" charset="-79"/>
                <a:cs typeface="Aharoni" panose="02010803020104030203" pitchFamily="2" charset="-79"/>
              </a:rPr>
              <a:t>LITTLE!</a:t>
            </a:r>
            <a:r>
              <a:rPr lang="en-AU" sz="8800" dirty="0" smtClean="0">
                <a:solidFill>
                  <a:schemeClr val="bg1"/>
                </a:solidFill>
                <a:latin typeface="Aharoni" panose="02010803020104030203" pitchFamily="2" charset="-79"/>
                <a:cs typeface="Aharoni" panose="02010803020104030203" pitchFamily="2" charset="-79"/>
              </a:rPr>
              <a:t/>
            </a:r>
            <a:br>
              <a:rPr lang="en-AU" sz="8800" dirty="0" smtClean="0">
                <a:solidFill>
                  <a:schemeClr val="bg1"/>
                </a:solidFill>
                <a:latin typeface="Aharoni" panose="02010803020104030203" pitchFamily="2" charset="-79"/>
                <a:cs typeface="Aharoni" panose="02010803020104030203" pitchFamily="2" charset="-79"/>
              </a:rPr>
            </a:br>
            <a:r>
              <a:rPr lang="en-AU" sz="6000" dirty="0" smtClean="0">
                <a:solidFill>
                  <a:schemeClr val="bg1"/>
                </a:solidFill>
                <a:latin typeface="Aharoni" panose="02010803020104030203" pitchFamily="2" charset="-79"/>
                <a:cs typeface="Aharoni" panose="02010803020104030203" pitchFamily="2" charset="-79"/>
              </a:rPr>
              <a:t>It’s turns the reader off your writing. Often adding a detached tone to the text.</a:t>
            </a:r>
            <a:r>
              <a:rPr lang="en-AU" sz="8800" dirty="0" smtClean="0">
                <a:solidFill>
                  <a:schemeClr val="bg1"/>
                </a:solidFill>
                <a:latin typeface="Aharoni" panose="02010803020104030203" pitchFamily="2" charset="-79"/>
                <a:cs typeface="Aharoni" panose="02010803020104030203" pitchFamily="2" charset="-79"/>
              </a:rPr>
              <a:t/>
            </a:r>
            <a:br>
              <a:rPr lang="en-AU" sz="8800" dirty="0" smtClean="0">
                <a:solidFill>
                  <a:schemeClr val="bg1"/>
                </a:solidFill>
                <a:latin typeface="Aharoni" panose="02010803020104030203" pitchFamily="2" charset="-79"/>
                <a:cs typeface="Aharoni" panose="02010803020104030203" pitchFamily="2" charset="-79"/>
              </a:rPr>
            </a:br>
            <a:endParaRPr lang="en-AU" sz="8800" dirty="0">
              <a:solidFill>
                <a:schemeClr val="bg1"/>
              </a:solidFill>
              <a:latin typeface="Aharoni" panose="02010803020104030203" pitchFamily="2" charset="-79"/>
              <a:cs typeface="Aharoni" panose="02010803020104030203" pitchFamily="2" charset="-79"/>
            </a:endParaRPr>
          </a:p>
        </p:txBody>
      </p:sp>
      <p:sp>
        <p:nvSpPr>
          <p:cNvPr id="7" name="TextBox 6"/>
          <p:cNvSpPr txBox="1"/>
          <p:nvPr/>
        </p:nvSpPr>
        <p:spPr>
          <a:xfrm>
            <a:off x="819150" y="2114550"/>
            <a:ext cx="7658100" cy="369332"/>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145258694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9134" cy="6858000"/>
          </a:xfrm>
        </p:spPr>
      </p:pic>
      <p:sp>
        <p:nvSpPr>
          <p:cNvPr id="2" name="Title 1"/>
          <p:cNvSpPr>
            <a:spLocks noGrp="1"/>
          </p:cNvSpPr>
          <p:nvPr>
            <p:ph type="title"/>
          </p:nvPr>
        </p:nvSpPr>
        <p:spPr>
          <a:xfrm>
            <a:off x="259703" y="3498980"/>
            <a:ext cx="11459546" cy="1325563"/>
          </a:xfrm>
        </p:spPr>
        <p:txBody>
          <a:bodyPr>
            <a:noAutofit/>
          </a:bodyPr>
          <a:lstStyle/>
          <a:p>
            <a:r>
              <a:rPr lang="en-AU" sz="11000" dirty="0" smtClean="0">
                <a:solidFill>
                  <a:schemeClr val="bg1"/>
                </a:solidFill>
                <a:latin typeface="Aharoni" panose="02010803020104030203" pitchFamily="2" charset="-79"/>
                <a:cs typeface="Aharoni" panose="02010803020104030203" pitchFamily="2" charset="-79"/>
              </a:rPr>
              <a:t>TIME FOR THE WORKSHEET!</a:t>
            </a:r>
            <a:br>
              <a:rPr lang="en-AU" sz="11000" dirty="0" smtClean="0">
                <a:solidFill>
                  <a:schemeClr val="bg1"/>
                </a:solidFill>
                <a:latin typeface="Aharoni" panose="02010803020104030203" pitchFamily="2" charset="-79"/>
                <a:cs typeface="Aharoni" panose="02010803020104030203" pitchFamily="2" charset="-79"/>
              </a:rPr>
            </a:br>
            <a:endParaRPr lang="en-AU" sz="110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287780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Blur radius="4"/>
                    </a14:imgEffect>
                  </a14:imgLayer>
                </a14:imgProps>
              </a:ex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2" name="Title 1"/>
          <p:cNvSpPr>
            <a:spLocks noGrp="1"/>
          </p:cNvSpPr>
          <p:nvPr>
            <p:ph type="ctrTitle"/>
          </p:nvPr>
        </p:nvSpPr>
        <p:spPr>
          <a:xfrm>
            <a:off x="1524000" y="-612776"/>
            <a:ext cx="9144000" cy="2387600"/>
          </a:xfrm>
        </p:spPr>
        <p:txBody>
          <a:bodyPr/>
          <a:lstStyle/>
          <a:p>
            <a:r>
              <a:rPr lang="en-AU" dirty="0" smtClean="0">
                <a:latin typeface="Bauhaus 93" panose="04030905020B02020C02" pitchFamily="82" charset="0"/>
              </a:rPr>
              <a:t>WHAT ARE LITERARY DEVICES?</a:t>
            </a:r>
            <a:endParaRPr lang="en-AU" dirty="0">
              <a:latin typeface="Bauhaus 93" panose="04030905020B02020C02" pitchFamily="82" charset="0"/>
            </a:endParaRPr>
          </a:p>
        </p:txBody>
      </p:sp>
      <p:sp>
        <p:nvSpPr>
          <p:cNvPr id="3" name="Subtitle 2"/>
          <p:cNvSpPr>
            <a:spLocks noGrp="1"/>
          </p:cNvSpPr>
          <p:nvPr>
            <p:ph type="subTitle" idx="1"/>
          </p:nvPr>
        </p:nvSpPr>
        <p:spPr>
          <a:xfrm>
            <a:off x="-247650" y="2477076"/>
            <a:ext cx="12439650" cy="5022852"/>
          </a:xfrm>
        </p:spPr>
        <p:txBody>
          <a:bodyPr>
            <a:normAutofit/>
          </a:bodyPr>
          <a:lstStyle/>
          <a:p>
            <a:pPr marL="342900" indent="-342900">
              <a:buFont typeface="Arial" panose="020B0604020202020204" pitchFamily="34" charset="0"/>
              <a:buChar char="•"/>
            </a:pPr>
            <a:r>
              <a:rPr lang="en-AU" sz="5400" dirty="0" smtClean="0">
                <a:solidFill>
                  <a:schemeClr val="bg1"/>
                </a:solidFill>
                <a:latin typeface="Britannic Bold" panose="020B0903060703020204" pitchFamily="34" charset="0"/>
              </a:rPr>
              <a:t>Techniques </a:t>
            </a:r>
            <a:r>
              <a:rPr lang="en-AU" sz="5400" dirty="0" smtClean="0">
                <a:solidFill>
                  <a:schemeClr val="bg1"/>
                </a:solidFill>
                <a:latin typeface="Britannic Bold" panose="020B0903060703020204" pitchFamily="34" charset="0"/>
              </a:rPr>
              <a:t>used by writers to create a specific effect in a text.</a:t>
            </a:r>
          </a:p>
          <a:p>
            <a:pPr marL="342900" indent="-342900">
              <a:buFont typeface="Arial" panose="020B0604020202020204" pitchFamily="34" charset="0"/>
              <a:buChar char="•"/>
            </a:pPr>
            <a:r>
              <a:rPr lang="en-AU" sz="5400" dirty="0" smtClean="0">
                <a:solidFill>
                  <a:schemeClr val="bg1"/>
                </a:solidFill>
                <a:latin typeface="Britannic Bold" panose="020B0903060703020204" pitchFamily="34" charset="0"/>
              </a:rPr>
              <a:t>Enhance emotive </a:t>
            </a:r>
            <a:r>
              <a:rPr lang="en-AU" sz="5400" dirty="0" smtClean="0">
                <a:solidFill>
                  <a:schemeClr val="bg1"/>
                </a:solidFill>
                <a:latin typeface="Britannic Bold" panose="020B0903060703020204" pitchFamily="34" charset="0"/>
              </a:rPr>
              <a:t>impact. </a:t>
            </a:r>
            <a:endParaRPr lang="en-AU" sz="5400" dirty="0" smtClean="0">
              <a:solidFill>
                <a:schemeClr val="bg1"/>
              </a:solidFill>
              <a:latin typeface="Britannic Bold" panose="020B0903060703020204" pitchFamily="34" charset="0"/>
            </a:endParaRPr>
          </a:p>
          <a:p>
            <a:pPr marL="342900" indent="-342900">
              <a:buFont typeface="Arial" panose="020B0604020202020204" pitchFamily="34" charset="0"/>
              <a:buChar char="•"/>
            </a:pPr>
            <a:r>
              <a:rPr lang="en-AU" sz="5400" dirty="0" smtClean="0">
                <a:solidFill>
                  <a:schemeClr val="bg1"/>
                </a:solidFill>
                <a:latin typeface="Britannic Bold" panose="020B0903060703020204" pitchFamily="34" charset="0"/>
              </a:rPr>
              <a:t>Deeply engage the </a:t>
            </a:r>
            <a:r>
              <a:rPr lang="en-AU" sz="5400" dirty="0" smtClean="0">
                <a:solidFill>
                  <a:schemeClr val="bg1"/>
                </a:solidFill>
                <a:latin typeface="Britannic Bold" panose="020B0903060703020204" pitchFamily="34" charset="0"/>
              </a:rPr>
              <a:t>reader.</a:t>
            </a:r>
            <a:endParaRPr lang="en-AU" sz="5400" dirty="0" smtClean="0">
              <a:solidFill>
                <a:schemeClr val="bg1"/>
              </a:solidFill>
              <a:latin typeface="Britannic Bold" panose="020B0903060703020204" pitchFamily="34" charset="0"/>
            </a:endParaRPr>
          </a:p>
          <a:p>
            <a:pPr marL="342900" indent="-342900">
              <a:buFont typeface="Arial" panose="020B0604020202020204" pitchFamily="34" charset="0"/>
              <a:buChar char="•"/>
            </a:pPr>
            <a:endParaRPr lang="en-AU" sz="4400" dirty="0" smtClean="0">
              <a:solidFill>
                <a:schemeClr val="bg1"/>
              </a:solidFill>
              <a:latin typeface="Britannic Bold" panose="020B0903060703020204" pitchFamily="34" charset="0"/>
            </a:endParaRPr>
          </a:p>
          <a:p>
            <a:pPr marL="342900" indent="-342900">
              <a:buFont typeface="Arial" panose="020B0604020202020204" pitchFamily="34" charset="0"/>
              <a:buChar char="•"/>
            </a:pPr>
            <a:endParaRPr lang="en-AU" sz="4400" dirty="0" smtClean="0">
              <a:solidFill>
                <a:schemeClr val="bg1"/>
              </a:solidFill>
              <a:latin typeface="Britannic Bold" panose="020B0903060703020204" pitchFamily="34" charset="0"/>
            </a:endParaRPr>
          </a:p>
          <a:p>
            <a:pPr marL="457200" indent="-457200">
              <a:buFontTx/>
              <a:buChar char="-"/>
            </a:pPr>
            <a:endParaRPr lang="en-AU" sz="2600" dirty="0">
              <a:solidFill>
                <a:schemeClr val="bg1"/>
              </a:solidFill>
              <a:latin typeface="Aharoni" panose="02010803020104030203" pitchFamily="2" charset="-79"/>
              <a:cs typeface="Aharoni" panose="02010803020104030203" pitchFamily="2" charset="-79"/>
            </a:endParaRPr>
          </a:p>
        </p:txBody>
      </p:sp>
      <p:cxnSp>
        <p:nvCxnSpPr>
          <p:cNvPr id="6" name="Straight Connector 5"/>
          <p:cNvCxnSpPr/>
          <p:nvPr/>
        </p:nvCxnSpPr>
        <p:spPr>
          <a:xfrm flipV="1">
            <a:off x="1704975" y="1506825"/>
            <a:ext cx="8782050" cy="4127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artisticBlur radius="4"/>
                    </a14:imgEffect>
                  </a14:imgLayer>
                </a14:imgProps>
              </a:ex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371671" y="2940374"/>
            <a:ext cx="10515600" cy="1325563"/>
          </a:xfrm>
        </p:spPr>
        <p:txBody>
          <a:bodyPr>
            <a:normAutofit fontScale="90000"/>
          </a:bodyPr>
          <a:lstStyle/>
          <a:p>
            <a:r>
              <a:rPr lang="en-AU" sz="6000" dirty="0" smtClean="0">
                <a:solidFill>
                  <a:schemeClr val="bg1"/>
                </a:solidFill>
                <a:latin typeface="Aharoni" panose="02010803020104030203" pitchFamily="2" charset="-79"/>
                <a:cs typeface="Aharoni" panose="02010803020104030203" pitchFamily="2" charset="-79"/>
              </a:rPr>
              <a:t>FEEDBACK TIME </a:t>
            </a:r>
            <a:br>
              <a:rPr lang="en-AU" sz="6000" dirty="0" smtClean="0">
                <a:solidFill>
                  <a:schemeClr val="bg1"/>
                </a:solidFill>
                <a:latin typeface="Aharoni" panose="02010803020104030203" pitchFamily="2" charset="-79"/>
                <a:cs typeface="Aharoni" panose="02010803020104030203" pitchFamily="2" charset="-79"/>
              </a:rPr>
            </a:br>
            <a:r>
              <a:rPr lang="en-AU" sz="6000" dirty="0" smtClean="0">
                <a:solidFill>
                  <a:schemeClr val="bg1"/>
                </a:solidFill>
                <a:latin typeface="Aharoni" panose="02010803020104030203" pitchFamily="2" charset="-79"/>
                <a:cs typeface="Aharoni" panose="02010803020104030203" pitchFamily="2" charset="-79"/>
              </a:rPr>
              <a:t/>
            </a:r>
            <a:br>
              <a:rPr lang="en-AU" sz="6000" dirty="0" smtClean="0">
                <a:solidFill>
                  <a:schemeClr val="bg1"/>
                </a:solidFill>
                <a:latin typeface="Aharoni" panose="02010803020104030203" pitchFamily="2" charset="-79"/>
                <a:cs typeface="Aharoni" panose="02010803020104030203" pitchFamily="2" charset="-79"/>
              </a:rPr>
            </a:br>
            <a:r>
              <a:rPr lang="en-AU" sz="6000" dirty="0" smtClean="0">
                <a:solidFill>
                  <a:schemeClr val="bg1"/>
                </a:solidFill>
                <a:latin typeface="Aharoni" panose="02010803020104030203" pitchFamily="2" charset="-79"/>
                <a:cs typeface="Aharoni" panose="02010803020104030203" pitchFamily="2" charset="-79"/>
              </a:rPr>
              <a:t>It’s now time to give feedback. When you receive your classmates story write down what is was you liked and thought they could improve. Don’t write your name.</a:t>
            </a:r>
            <a:r>
              <a:rPr lang="en-AU" sz="6000" dirty="0">
                <a:solidFill>
                  <a:schemeClr val="bg1"/>
                </a:solidFill>
                <a:latin typeface="Aharoni" panose="02010803020104030203" pitchFamily="2" charset="-79"/>
                <a:cs typeface="Aharoni" panose="02010803020104030203" pitchFamily="2" charset="-79"/>
              </a:rPr>
              <a:t/>
            </a:r>
            <a:br>
              <a:rPr lang="en-AU" sz="6000" dirty="0">
                <a:solidFill>
                  <a:schemeClr val="bg1"/>
                </a:solidFill>
                <a:latin typeface="Aharoni" panose="02010803020104030203" pitchFamily="2" charset="-79"/>
                <a:cs typeface="Aharoni" panose="02010803020104030203" pitchFamily="2" charset="-79"/>
              </a:rPr>
            </a:br>
            <a:endParaRPr lang="en-AU" sz="60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962147278"/>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artisticBlur radius="4"/>
                    </a14:imgEffect>
                  </a14:imgLayer>
                </a14:imgProps>
              </a:ex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390331" y="551738"/>
            <a:ext cx="10515600" cy="1325563"/>
          </a:xfrm>
        </p:spPr>
        <p:txBody>
          <a:bodyPr>
            <a:noAutofit/>
          </a:bodyPr>
          <a:lstStyle/>
          <a:p>
            <a:r>
              <a:rPr lang="en-AU" sz="6000" dirty="0" smtClean="0">
                <a:solidFill>
                  <a:schemeClr val="bg1"/>
                </a:solidFill>
                <a:latin typeface="Aharoni" panose="02010803020104030203" pitchFamily="2" charset="-79"/>
                <a:cs typeface="Aharoni" panose="02010803020104030203" pitchFamily="2" charset="-79"/>
              </a:rPr>
              <a:t>CONGRATULATIONS YOU COMPLETED THE GOALS</a:t>
            </a:r>
            <a:endParaRPr lang="en-AU" sz="6000" dirty="0">
              <a:solidFill>
                <a:schemeClr val="bg1"/>
              </a:solidFill>
              <a:latin typeface="Aharoni" panose="02010803020104030203" pitchFamily="2" charset="-79"/>
              <a:cs typeface="Aharoni" panose="02010803020104030203" pitchFamily="2" charset="-79"/>
            </a:endParaRPr>
          </a:p>
        </p:txBody>
      </p:sp>
      <p:sp>
        <p:nvSpPr>
          <p:cNvPr id="3" name="Rectangle 2"/>
          <p:cNvSpPr/>
          <p:nvPr/>
        </p:nvSpPr>
        <p:spPr>
          <a:xfrm>
            <a:off x="559837" y="2344088"/>
            <a:ext cx="11632163" cy="3323987"/>
          </a:xfrm>
          <a:prstGeom prst="rect">
            <a:avLst/>
          </a:prstGeom>
        </p:spPr>
        <p:txBody>
          <a:bodyPr wrap="square">
            <a:spAutoFit/>
          </a:bodyPr>
          <a:lstStyle/>
          <a:p>
            <a:pPr marL="457200" indent="-457200">
              <a:lnSpc>
                <a:spcPct val="150000"/>
              </a:lnSpc>
              <a:buFont typeface="+mj-lt"/>
              <a:buAutoNum type="arabicPeriod"/>
            </a:pPr>
            <a:r>
              <a:rPr lang="en-AU" sz="2800" dirty="0">
                <a:solidFill>
                  <a:schemeClr val="bg1"/>
                </a:solidFill>
                <a:latin typeface="Aharoni" panose="02010803020104030203" pitchFamily="2" charset="-79"/>
                <a:cs typeface="Aharoni" panose="02010803020104030203" pitchFamily="2" charset="-79"/>
              </a:rPr>
              <a:t>UNDERSTANDING WHAT LITERARY DEVICES </a:t>
            </a:r>
            <a:r>
              <a:rPr lang="en-AU" sz="2800" dirty="0" smtClean="0">
                <a:solidFill>
                  <a:schemeClr val="bg1"/>
                </a:solidFill>
                <a:latin typeface="Aharoni" panose="02010803020104030203" pitchFamily="2" charset="-79"/>
                <a:cs typeface="Aharoni" panose="02010803020104030203" pitchFamily="2" charset="-79"/>
              </a:rPr>
              <a:t>ARE.</a:t>
            </a:r>
            <a:endParaRPr lang="en-AU" sz="2800" dirty="0">
              <a:solidFill>
                <a:schemeClr val="bg1"/>
              </a:solidFill>
              <a:latin typeface="Aharoni" panose="02010803020104030203" pitchFamily="2" charset="-79"/>
              <a:cs typeface="Aharoni" panose="02010803020104030203" pitchFamily="2" charset="-79"/>
            </a:endParaRPr>
          </a:p>
          <a:p>
            <a:pPr marL="457200" indent="-457200">
              <a:lnSpc>
                <a:spcPct val="150000"/>
              </a:lnSpc>
              <a:buFont typeface="+mj-lt"/>
              <a:buAutoNum type="arabicPeriod"/>
            </a:pPr>
            <a:r>
              <a:rPr lang="en-AU" sz="2800" dirty="0">
                <a:solidFill>
                  <a:schemeClr val="bg1"/>
                </a:solidFill>
                <a:latin typeface="Aharoni" panose="02010803020104030203" pitchFamily="2" charset="-79"/>
                <a:cs typeface="Aharoni" panose="02010803020104030203" pitchFamily="2" charset="-79"/>
              </a:rPr>
              <a:t>BEING ABLE TO USE LITERARY DEVICES </a:t>
            </a:r>
            <a:r>
              <a:rPr lang="en-AU" sz="2800" dirty="0" smtClean="0">
                <a:solidFill>
                  <a:schemeClr val="bg1"/>
                </a:solidFill>
                <a:latin typeface="Aharoni" panose="02010803020104030203" pitchFamily="2" charset="-79"/>
                <a:cs typeface="Aharoni" panose="02010803020104030203" pitchFamily="2" charset="-79"/>
              </a:rPr>
              <a:t>PROPERLY.</a:t>
            </a:r>
            <a:endParaRPr lang="en-AU" sz="2800" dirty="0">
              <a:solidFill>
                <a:schemeClr val="bg1"/>
              </a:solidFill>
              <a:latin typeface="Aharoni" panose="02010803020104030203" pitchFamily="2" charset="-79"/>
              <a:cs typeface="Aharoni" panose="02010803020104030203" pitchFamily="2" charset="-79"/>
            </a:endParaRPr>
          </a:p>
          <a:p>
            <a:pPr marL="457200" indent="-457200">
              <a:lnSpc>
                <a:spcPct val="150000"/>
              </a:lnSpc>
              <a:buFont typeface="+mj-lt"/>
              <a:buAutoNum type="arabicPeriod"/>
            </a:pPr>
            <a:r>
              <a:rPr lang="en-AU" sz="2800" dirty="0">
                <a:solidFill>
                  <a:schemeClr val="bg1"/>
                </a:solidFill>
                <a:latin typeface="Aharoni" panose="02010803020104030203" pitchFamily="2" charset="-79"/>
                <a:cs typeface="Aharoni" panose="02010803020104030203" pitchFamily="2" charset="-79"/>
              </a:rPr>
              <a:t>BEING ABLE TO USE ADVANCED LITERARY DEVICES </a:t>
            </a:r>
            <a:r>
              <a:rPr lang="en-AU" sz="2800" dirty="0" smtClean="0">
                <a:solidFill>
                  <a:schemeClr val="bg1"/>
                </a:solidFill>
                <a:latin typeface="Aharoni" panose="02010803020104030203" pitchFamily="2" charset="-79"/>
                <a:cs typeface="Aharoni" panose="02010803020104030203" pitchFamily="2" charset="-79"/>
              </a:rPr>
              <a:t>CREATIVELY.</a:t>
            </a:r>
            <a:endParaRPr lang="en-AU" sz="2800" dirty="0">
              <a:solidFill>
                <a:schemeClr val="bg1"/>
              </a:solidFill>
              <a:latin typeface="Aharoni" panose="02010803020104030203" pitchFamily="2" charset="-79"/>
              <a:cs typeface="Aharoni" panose="02010803020104030203" pitchFamily="2" charset="-79"/>
            </a:endParaRPr>
          </a:p>
          <a:p>
            <a:pPr marL="457200" indent="-457200">
              <a:lnSpc>
                <a:spcPct val="150000"/>
              </a:lnSpc>
              <a:buFont typeface="+mj-lt"/>
              <a:buAutoNum type="arabicPeriod"/>
            </a:pPr>
            <a:r>
              <a:rPr lang="en-AU" sz="2800" dirty="0">
                <a:solidFill>
                  <a:schemeClr val="bg1"/>
                </a:solidFill>
                <a:latin typeface="Aharoni" panose="02010803020104030203" pitchFamily="2" charset="-79"/>
                <a:cs typeface="Aharoni" panose="02010803020104030203" pitchFamily="2" charset="-79"/>
              </a:rPr>
              <a:t>WRITNG YOUR OWN IMPACTFUL TEXT</a:t>
            </a:r>
            <a:r>
              <a:rPr lang="en-AU" sz="2800" dirty="0" smtClean="0">
                <a:solidFill>
                  <a:schemeClr val="bg1"/>
                </a:solidFill>
                <a:latin typeface="Aharoni" panose="02010803020104030203" pitchFamily="2" charset="-79"/>
                <a:cs typeface="Aharoni" panose="02010803020104030203" pitchFamily="2" charset="-79"/>
              </a:rPr>
              <a:t>!</a:t>
            </a:r>
          </a:p>
          <a:p>
            <a:pPr marL="457200" indent="-457200">
              <a:lnSpc>
                <a:spcPct val="150000"/>
              </a:lnSpc>
              <a:buFont typeface="+mj-lt"/>
              <a:buAutoNum type="arabicPeriod"/>
            </a:pPr>
            <a:r>
              <a:rPr lang="en-AU" sz="2800" dirty="0" smtClean="0">
                <a:solidFill>
                  <a:schemeClr val="bg1"/>
                </a:solidFill>
                <a:latin typeface="Aharoni" panose="02010803020104030203" pitchFamily="2" charset="-79"/>
                <a:cs typeface="Aharoni" panose="02010803020104030203" pitchFamily="2" charset="-79"/>
              </a:rPr>
              <a:t>GIVING AND RECEIVING </a:t>
            </a:r>
            <a:r>
              <a:rPr lang="en-AU" sz="2800" dirty="0" smtClean="0">
                <a:solidFill>
                  <a:schemeClr val="bg1"/>
                </a:solidFill>
                <a:latin typeface="Aharoni" panose="02010803020104030203" pitchFamily="2" charset="-79"/>
                <a:cs typeface="Aharoni" panose="02010803020104030203" pitchFamily="2" charset="-79"/>
              </a:rPr>
              <a:t>FEEDBACK.</a:t>
            </a:r>
            <a:endParaRPr lang="en-AU" sz="28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94039136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Blur radius="4"/>
                    </a14:imgEffect>
                  </a14:imgLayer>
                </a14:imgProps>
              </a:ex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2" name="Title 1"/>
          <p:cNvSpPr>
            <a:spLocks noGrp="1"/>
          </p:cNvSpPr>
          <p:nvPr>
            <p:ph type="ctrTitle"/>
          </p:nvPr>
        </p:nvSpPr>
        <p:spPr>
          <a:xfrm>
            <a:off x="1524000" y="-1193800"/>
            <a:ext cx="9144000" cy="2387600"/>
          </a:xfrm>
        </p:spPr>
        <p:txBody>
          <a:bodyPr/>
          <a:lstStyle/>
          <a:p>
            <a:r>
              <a:rPr lang="en-AU" dirty="0" smtClean="0">
                <a:latin typeface="Bauhaus 93" panose="04030905020B02020C02" pitchFamily="82" charset="0"/>
              </a:rPr>
              <a:t>LITERARY DEVICES</a:t>
            </a:r>
            <a:endParaRPr lang="en-AU" dirty="0">
              <a:latin typeface="Bauhaus 93" panose="04030905020B02020C02" pitchFamily="82" charset="0"/>
            </a:endParaRPr>
          </a:p>
        </p:txBody>
      </p:sp>
      <p:sp>
        <p:nvSpPr>
          <p:cNvPr id="3" name="Subtitle 2"/>
          <p:cNvSpPr>
            <a:spLocks noGrp="1"/>
          </p:cNvSpPr>
          <p:nvPr>
            <p:ph type="subTitle" idx="1"/>
          </p:nvPr>
        </p:nvSpPr>
        <p:spPr>
          <a:xfrm>
            <a:off x="309995" y="1617662"/>
            <a:ext cx="12439650" cy="5022852"/>
          </a:xfrm>
        </p:spPr>
        <p:txBody>
          <a:bodyPr>
            <a:normAutofit/>
          </a:bodyPr>
          <a:lstStyle/>
          <a:p>
            <a:pPr algn="l">
              <a:lnSpc>
                <a:spcPct val="100000"/>
              </a:lnSpc>
            </a:pPr>
            <a:r>
              <a:rPr lang="en-AU" sz="2600" dirty="0" smtClean="0">
                <a:solidFill>
                  <a:schemeClr val="bg1"/>
                </a:solidFill>
                <a:latin typeface="Aharoni" panose="02010803020104030203" pitchFamily="2" charset="-79"/>
                <a:cs typeface="Aharoni" panose="02010803020104030203" pitchFamily="2" charset="-79"/>
              </a:rPr>
              <a:t>                                                     EXAMPLES</a:t>
            </a:r>
          </a:p>
          <a:p>
            <a:pPr marL="457200" indent="-457200" algn="l">
              <a:lnSpc>
                <a:spcPct val="100000"/>
              </a:lnSpc>
              <a:buFontTx/>
              <a:buChar char="-"/>
            </a:pPr>
            <a:r>
              <a:rPr lang="en-AU" sz="6000" dirty="0">
                <a:solidFill>
                  <a:schemeClr val="bg1"/>
                </a:solidFill>
                <a:latin typeface="Aharoni" panose="02010803020104030203" pitchFamily="2" charset="-79"/>
                <a:cs typeface="Aharoni" panose="02010803020104030203" pitchFamily="2" charset="-79"/>
              </a:rPr>
              <a:t>An </a:t>
            </a:r>
            <a:r>
              <a:rPr lang="en-AU" sz="6000" dirty="0">
                <a:solidFill>
                  <a:schemeClr val="bg1"/>
                </a:solidFill>
                <a:latin typeface="Aharoni" panose="02010803020104030203" pitchFamily="2" charset="-79"/>
                <a:cs typeface="Aharoni" panose="02010803020104030203" pitchFamily="2" charset="-79"/>
                <a:hlinkClick r:id="rId5"/>
              </a:rPr>
              <a:t>analogy</a:t>
            </a:r>
            <a:r>
              <a:rPr lang="en-AU" sz="6000" dirty="0">
                <a:solidFill>
                  <a:schemeClr val="bg1"/>
                </a:solidFill>
                <a:latin typeface="Aharoni" panose="02010803020104030203" pitchFamily="2" charset="-79"/>
                <a:cs typeface="Aharoni" panose="02010803020104030203" pitchFamily="2" charset="-79"/>
              </a:rPr>
              <a:t> is a </a:t>
            </a:r>
            <a:r>
              <a:rPr lang="en-AU" sz="6000" dirty="0">
                <a:solidFill>
                  <a:schemeClr val="bg1"/>
                </a:solidFill>
                <a:latin typeface="Aharoni" panose="02010803020104030203" pitchFamily="2" charset="-79"/>
                <a:cs typeface="Aharoni" panose="02010803020104030203" pitchFamily="2" charset="-79"/>
                <a:hlinkClick r:id="rId6"/>
              </a:rPr>
              <a:t>comparison</a:t>
            </a:r>
            <a:r>
              <a:rPr lang="en-AU" sz="6000" dirty="0">
                <a:solidFill>
                  <a:schemeClr val="bg1"/>
                </a:solidFill>
                <a:latin typeface="Aharoni" panose="02010803020104030203" pitchFamily="2" charset="-79"/>
                <a:cs typeface="Aharoni" panose="02010803020104030203" pitchFamily="2" charset="-79"/>
              </a:rPr>
              <a:t> in which an idea or a thing is compared to another thing that is quite different from </a:t>
            </a:r>
            <a:r>
              <a:rPr lang="en-AU" sz="6000" dirty="0" smtClean="0">
                <a:solidFill>
                  <a:schemeClr val="bg1"/>
                </a:solidFill>
                <a:latin typeface="Aharoni" panose="02010803020104030203" pitchFamily="2" charset="-79"/>
                <a:cs typeface="Aharoni" panose="02010803020104030203" pitchFamily="2" charset="-79"/>
              </a:rPr>
              <a:t>it.</a:t>
            </a:r>
            <a:endParaRPr lang="en-AU" sz="6000" dirty="0" smtClean="0">
              <a:solidFill>
                <a:schemeClr val="bg1"/>
              </a:solidFill>
              <a:latin typeface="Aharoni" panose="02010803020104030203" pitchFamily="2" charset="-79"/>
              <a:cs typeface="Aharoni" panose="02010803020104030203" pitchFamily="2" charset="-79"/>
            </a:endParaRPr>
          </a:p>
        </p:txBody>
      </p:sp>
      <p:cxnSp>
        <p:nvCxnSpPr>
          <p:cNvPr id="6" name="Straight Connector 5"/>
          <p:cNvCxnSpPr/>
          <p:nvPr/>
        </p:nvCxnSpPr>
        <p:spPr>
          <a:xfrm flipV="1">
            <a:off x="1704975" y="987425"/>
            <a:ext cx="8782050" cy="4127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63530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Blur radius="4"/>
                    </a14:imgEffect>
                  </a14:imgLayer>
                </a14:imgProps>
              </a:ext>
              <a:ext uri="{28A0092B-C50C-407E-A947-70E740481C1C}">
                <a14:useLocalDpi xmlns:a14="http://schemas.microsoft.com/office/drawing/2010/main" val="0"/>
              </a:ext>
            </a:extLst>
          </a:blip>
          <a:stretch>
            <a:fillRect/>
          </a:stretch>
        </p:blipFill>
        <p:spPr>
          <a:xfrm>
            <a:off x="0" y="-60325"/>
            <a:ext cx="12192000" cy="6858001"/>
          </a:xfrm>
          <a:prstGeom prst="rect">
            <a:avLst/>
          </a:prstGeom>
        </p:spPr>
      </p:pic>
      <p:sp>
        <p:nvSpPr>
          <p:cNvPr id="2" name="Title 1"/>
          <p:cNvSpPr>
            <a:spLocks noGrp="1"/>
          </p:cNvSpPr>
          <p:nvPr>
            <p:ph type="ctrTitle"/>
          </p:nvPr>
        </p:nvSpPr>
        <p:spPr>
          <a:xfrm>
            <a:off x="1524000" y="-1193800"/>
            <a:ext cx="9144000" cy="2387600"/>
          </a:xfrm>
        </p:spPr>
        <p:txBody>
          <a:bodyPr/>
          <a:lstStyle/>
          <a:p>
            <a:r>
              <a:rPr lang="en-AU" dirty="0" smtClean="0">
                <a:latin typeface="Bauhaus 93" panose="04030905020B02020C02" pitchFamily="82" charset="0"/>
              </a:rPr>
              <a:t>LITERARY DEVICES</a:t>
            </a:r>
            <a:endParaRPr lang="en-AU" dirty="0">
              <a:latin typeface="Bauhaus 93" panose="04030905020B02020C02" pitchFamily="82" charset="0"/>
            </a:endParaRPr>
          </a:p>
        </p:txBody>
      </p:sp>
      <p:sp>
        <p:nvSpPr>
          <p:cNvPr id="3" name="Subtitle 2"/>
          <p:cNvSpPr>
            <a:spLocks noGrp="1"/>
          </p:cNvSpPr>
          <p:nvPr>
            <p:ph type="subTitle" idx="1"/>
          </p:nvPr>
        </p:nvSpPr>
        <p:spPr>
          <a:xfrm>
            <a:off x="0" y="1835148"/>
            <a:ext cx="12439650" cy="5022852"/>
          </a:xfrm>
        </p:spPr>
        <p:txBody>
          <a:bodyPr>
            <a:normAutofit/>
          </a:bodyPr>
          <a:lstStyle/>
          <a:p>
            <a:pPr algn="l">
              <a:lnSpc>
                <a:spcPct val="100000"/>
              </a:lnSpc>
            </a:pPr>
            <a:r>
              <a:rPr lang="en-AU" sz="2600" dirty="0" smtClean="0">
                <a:solidFill>
                  <a:schemeClr val="bg1"/>
                </a:solidFill>
                <a:latin typeface="Aharoni" panose="02010803020104030203" pitchFamily="2" charset="-79"/>
                <a:cs typeface="Aharoni" panose="02010803020104030203" pitchFamily="2" charset="-79"/>
              </a:rPr>
              <a:t>                                                       </a:t>
            </a:r>
          </a:p>
          <a:p>
            <a:pPr marL="457200" indent="-457200" algn="l">
              <a:lnSpc>
                <a:spcPct val="100000"/>
              </a:lnSpc>
              <a:buFontTx/>
              <a:buChar char="-"/>
            </a:pPr>
            <a:r>
              <a:rPr lang="en-AU" sz="6000" dirty="0" smtClean="0">
                <a:solidFill>
                  <a:schemeClr val="bg1"/>
                </a:solidFill>
                <a:latin typeface="Aharoni" panose="02010803020104030203" pitchFamily="2" charset="-79"/>
                <a:cs typeface="Aharoni" panose="02010803020104030203" pitchFamily="2" charset="-79"/>
              </a:rPr>
              <a:t>A </a:t>
            </a:r>
            <a:r>
              <a:rPr lang="en-AU" sz="6000" u="sng" dirty="0" smtClean="0">
                <a:solidFill>
                  <a:schemeClr val="accent1">
                    <a:lumMod val="75000"/>
                  </a:schemeClr>
                </a:solidFill>
                <a:latin typeface="Aharoni" panose="02010803020104030203" pitchFamily="2" charset="-79"/>
                <a:cs typeface="Aharoni" panose="02010803020104030203" pitchFamily="2" charset="-79"/>
              </a:rPr>
              <a:t>cacophony</a:t>
            </a:r>
            <a:r>
              <a:rPr lang="en-AU" sz="6000" dirty="0" smtClean="0">
                <a:solidFill>
                  <a:schemeClr val="bg1"/>
                </a:solidFill>
                <a:latin typeface="Aharoni" panose="02010803020104030203" pitchFamily="2" charset="-79"/>
                <a:cs typeface="Aharoni" panose="02010803020104030203" pitchFamily="2" charset="-79"/>
              </a:rPr>
              <a:t> in literature </a:t>
            </a:r>
            <a:r>
              <a:rPr lang="en-AU" sz="6000" dirty="0">
                <a:solidFill>
                  <a:schemeClr val="bg1"/>
                </a:solidFill>
                <a:latin typeface="Aharoni" panose="02010803020104030203" pitchFamily="2" charset="-79"/>
                <a:cs typeface="Aharoni" panose="02010803020104030203" pitchFamily="2" charset="-79"/>
              </a:rPr>
              <a:t>refers to the use of words and phrases that imply strong, harsh </a:t>
            </a:r>
            <a:r>
              <a:rPr lang="en-AU" sz="6000" dirty="0" smtClean="0">
                <a:solidFill>
                  <a:schemeClr val="bg1"/>
                </a:solidFill>
                <a:latin typeface="Aharoni" panose="02010803020104030203" pitchFamily="2" charset="-79"/>
                <a:cs typeface="Aharoni" panose="02010803020104030203" pitchFamily="2" charset="-79"/>
              </a:rPr>
              <a:t>sounds.</a:t>
            </a:r>
          </a:p>
        </p:txBody>
      </p:sp>
      <p:cxnSp>
        <p:nvCxnSpPr>
          <p:cNvPr id="6" name="Straight Connector 5"/>
          <p:cNvCxnSpPr/>
          <p:nvPr/>
        </p:nvCxnSpPr>
        <p:spPr>
          <a:xfrm flipV="1">
            <a:off x="1704975" y="987425"/>
            <a:ext cx="8782050" cy="4127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47787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Blur radius="4"/>
                    </a14:imgEffect>
                  </a14:imgLayer>
                </a14:imgProps>
              </a:ext>
              <a:ext uri="{28A0092B-C50C-407E-A947-70E740481C1C}">
                <a14:useLocalDpi xmlns:a14="http://schemas.microsoft.com/office/drawing/2010/main" val="0"/>
              </a:ext>
            </a:extLst>
          </a:blip>
          <a:stretch>
            <a:fillRect/>
          </a:stretch>
        </p:blipFill>
        <p:spPr>
          <a:xfrm>
            <a:off x="0" y="-60325"/>
            <a:ext cx="12192000" cy="6858001"/>
          </a:xfrm>
          <a:prstGeom prst="rect">
            <a:avLst/>
          </a:prstGeom>
        </p:spPr>
      </p:pic>
      <p:sp>
        <p:nvSpPr>
          <p:cNvPr id="2" name="Title 1"/>
          <p:cNvSpPr>
            <a:spLocks noGrp="1"/>
          </p:cNvSpPr>
          <p:nvPr>
            <p:ph type="ctrTitle"/>
          </p:nvPr>
        </p:nvSpPr>
        <p:spPr>
          <a:xfrm>
            <a:off x="1524000" y="-1193800"/>
            <a:ext cx="9144000" cy="2387600"/>
          </a:xfrm>
        </p:spPr>
        <p:txBody>
          <a:bodyPr/>
          <a:lstStyle/>
          <a:p>
            <a:r>
              <a:rPr lang="en-AU" dirty="0" smtClean="0">
                <a:latin typeface="Bauhaus 93" panose="04030905020B02020C02" pitchFamily="82" charset="0"/>
              </a:rPr>
              <a:t>LITERARY DEVICES</a:t>
            </a:r>
            <a:endParaRPr lang="en-AU" dirty="0">
              <a:latin typeface="Bauhaus 93" panose="04030905020B02020C02" pitchFamily="82" charset="0"/>
            </a:endParaRPr>
          </a:p>
        </p:txBody>
      </p:sp>
      <p:sp>
        <p:nvSpPr>
          <p:cNvPr id="3" name="Subtitle 2"/>
          <p:cNvSpPr>
            <a:spLocks noGrp="1"/>
          </p:cNvSpPr>
          <p:nvPr>
            <p:ph type="subTitle" idx="1"/>
          </p:nvPr>
        </p:nvSpPr>
        <p:spPr>
          <a:xfrm>
            <a:off x="309995" y="1774824"/>
            <a:ext cx="12439650" cy="5022852"/>
          </a:xfrm>
        </p:spPr>
        <p:txBody>
          <a:bodyPr>
            <a:normAutofit/>
          </a:bodyPr>
          <a:lstStyle/>
          <a:p>
            <a:pPr marL="457200" indent="-457200" algn="l">
              <a:lnSpc>
                <a:spcPct val="100000"/>
              </a:lnSpc>
              <a:buFontTx/>
              <a:buChar char="-"/>
            </a:pPr>
            <a:r>
              <a:rPr lang="en-AU" sz="6000" u="sng" dirty="0" smtClean="0">
                <a:solidFill>
                  <a:schemeClr val="accent1">
                    <a:lumMod val="75000"/>
                  </a:schemeClr>
                </a:solidFill>
                <a:latin typeface="Aharoni" panose="02010803020104030203" pitchFamily="2" charset="-79"/>
                <a:cs typeface="Aharoni" panose="02010803020104030203" pitchFamily="2" charset="-79"/>
              </a:rPr>
              <a:t>Litotes</a:t>
            </a:r>
            <a:r>
              <a:rPr lang="en-AU" sz="6000" dirty="0" smtClean="0">
                <a:solidFill>
                  <a:schemeClr val="bg1"/>
                </a:solidFill>
                <a:latin typeface="Aharoni" panose="02010803020104030203" pitchFamily="2" charset="-79"/>
                <a:cs typeface="Aharoni" panose="02010803020104030203" pitchFamily="2" charset="-79"/>
              </a:rPr>
              <a:t> </a:t>
            </a:r>
            <a:r>
              <a:rPr lang="en-AU" sz="6000" dirty="0">
                <a:solidFill>
                  <a:schemeClr val="bg1"/>
                </a:solidFill>
                <a:latin typeface="Aharoni" panose="02010803020104030203" pitchFamily="2" charset="-79"/>
                <a:cs typeface="Aharoni" panose="02010803020104030203" pitchFamily="2" charset="-79"/>
              </a:rPr>
              <a:t>are figures of rhetoric speech that use an understated statement of an affirmative by using a negative description.</a:t>
            </a:r>
            <a:endParaRPr lang="en-AU" sz="6000" u="sng" dirty="0">
              <a:solidFill>
                <a:schemeClr val="bg1"/>
              </a:solidFill>
              <a:latin typeface="Aharoni" panose="02010803020104030203" pitchFamily="2" charset="-79"/>
              <a:cs typeface="Aharoni" panose="02010803020104030203" pitchFamily="2" charset="-79"/>
            </a:endParaRPr>
          </a:p>
        </p:txBody>
      </p:sp>
      <p:cxnSp>
        <p:nvCxnSpPr>
          <p:cNvPr id="6" name="Straight Connector 5"/>
          <p:cNvCxnSpPr/>
          <p:nvPr/>
        </p:nvCxnSpPr>
        <p:spPr>
          <a:xfrm flipV="1">
            <a:off x="1704975" y="987425"/>
            <a:ext cx="8782050" cy="4127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07283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Blur radius="4"/>
                    </a14:imgEffect>
                  </a14:imgLayer>
                </a14:imgProps>
              </a:ex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2" name="Title 1"/>
          <p:cNvSpPr>
            <a:spLocks noGrp="1"/>
          </p:cNvSpPr>
          <p:nvPr>
            <p:ph type="ctrTitle"/>
          </p:nvPr>
        </p:nvSpPr>
        <p:spPr>
          <a:xfrm>
            <a:off x="1524000" y="-1193800"/>
            <a:ext cx="9144000" cy="2387600"/>
          </a:xfrm>
        </p:spPr>
        <p:txBody>
          <a:bodyPr/>
          <a:lstStyle/>
          <a:p>
            <a:r>
              <a:rPr lang="en-AU" dirty="0" smtClean="0">
                <a:latin typeface="Bauhaus 93" panose="04030905020B02020C02" pitchFamily="82" charset="0"/>
              </a:rPr>
              <a:t>ADVANCED DEVICES</a:t>
            </a:r>
            <a:endParaRPr lang="en-AU" dirty="0">
              <a:latin typeface="Bauhaus 93" panose="04030905020B02020C02" pitchFamily="82" charset="0"/>
            </a:endParaRPr>
          </a:p>
        </p:txBody>
      </p:sp>
      <p:sp>
        <p:nvSpPr>
          <p:cNvPr id="3" name="Subtitle 2"/>
          <p:cNvSpPr>
            <a:spLocks noGrp="1"/>
          </p:cNvSpPr>
          <p:nvPr>
            <p:ph type="subTitle" idx="1"/>
          </p:nvPr>
        </p:nvSpPr>
        <p:spPr>
          <a:xfrm>
            <a:off x="-247650" y="1774824"/>
            <a:ext cx="12439650" cy="5022852"/>
          </a:xfrm>
        </p:spPr>
        <p:txBody>
          <a:bodyPr>
            <a:normAutofit/>
          </a:bodyPr>
          <a:lstStyle/>
          <a:p>
            <a:endParaRPr lang="en-AU" sz="4400" dirty="0" smtClean="0">
              <a:solidFill>
                <a:srgbClr val="FFFF00"/>
              </a:solidFill>
              <a:latin typeface="Britannic Bold" panose="020B0903060703020204" pitchFamily="34" charset="0"/>
            </a:endParaRPr>
          </a:p>
          <a:p>
            <a:pPr marL="342900" indent="-342900">
              <a:buFont typeface="Arial" panose="020B0604020202020204" pitchFamily="34" charset="0"/>
              <a:buChar char="•"/>
            </a:pPr>
            <a:endParaRPr lang="en-AU" sz="4400" dirty="0" smtClean="0">
              <a:solidFill>
                <a:schemeClr val="bg1"/>
              </a:solidFill>
              <a:latin typeface="Britannic Bold" panose="020B0903060703020204" pitchFamily="34" charset="0"/>
            </a:endParaRPr>
          </a:p>
          <a:p>
            <a:pPr marL="457200" indent="-457200">
              <a:buFontTx/>
              <a:buChar char="-"/>
            </a:pPr>
            <a:endParaRPr lang="en-AU" sz="2600" dirty="0">
              <a:solidFill>
                <a:schemeClr val="bg1"/>
              </a:solidFill>
              <a:latin typeface="Aharoni" panose="02010803020104030203" pitchFamily="2" charset="-79"/>
              <a:cs typeface="Aharoni" panose="02010803020104030203" pitchFamily="2" charset="-79"/>
            </a:endParaRPr>
          </a:p>
        </p:txBody>
      </p:sp>
      <p:cxnSp>
        <p:nvCxnSpPr>
          <p:cNvPr id="6" name="Straight Connector 5"/>
          <p:cNvCxnSpPr/>
          <p:nvPr/>
        </p:nvCxnSpPr>
        <p:spPr>
          <a:xfrm flipV="1">
            <a:off x="1704975" y="987425"/>
            <a:ext cx="8782050" cy="4127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88154" y="1654760"/>
            <a:ext cx="10615692" cy="5262979"/>
          </a:xfrm>
          <a:prstGeom prst="rect">
            <a:avLst/>
          </a:prstGeom>
          <a:noFill/>
        </p:spPr>
        <p:txBody>
          <a:bodyPr wrap="square" rtlCol="0">
            <a:spAutoFit/>
          </a:bodyPr>
          <a:lstStyle/>
          <a:p>
            <a:r>
              <a:rPr lang="en-AU" sz="6000" dirty="0">
                <a:solidFill>
                  <a:schemeClr val="accent1">
                    <a:lumMod val="75000"/>
                  </a:schemeClr>
                </a:solidFill>
                <a:latin typeface="Aharoni" panose="02010803020104030203" pitchFamily="2" charset="-79"/>
                <a:cs typeface="Aharoni" panose="02010803020104030203" pitchFamily="2" charset="-79"/>
              </a:rPr>
              <a:t>Anthropomorphism</a:t>
            </a:r>
            <a:r>
              <a:rPr lang="en-AU" sz="6000" dirty="0">
                <a:solidFill>
                  <a:schemeClr val="bg1"/>
                </a:solidFill>
                <a:latin typeface="Aharoni" panose="02010803020104030203" pitchFamily="2" charset="-79"/>
                <a:cs typeface="Aharoni" panose="02010803020104030203" pitchFamily="2" charset="-79"/>
              </a:rPr>
              <a:t> </a:t>
            </a:r>
            <a:r>
              <a:rPr lang="en-AU" sz="6000" dirty="0" smtClean="0">
                <a:solidFill>
                  <a:schemeClr val="bg1"/>
                </a:solidFill>
                <a:latin typeface="Aharoni" panose="02010803020104030203" pitchFamily="2" charset="-79"/>
                <a:cs typeface="Aharoni" panose="02010803020104030203" pitchFamily="2" charset="-79"/>
              </a:rPr>
              <a:t> - the </a:t>
            </a:r>
            <a:r>
              <a:rPr lang="en-AU" sz="6000" dirty="0">
                <a:solidFill>
                  <a:schemeClr val="bg1"/>
                </a:solidFill>
                <a:latin typeface="Aharoni" panose="02010803020104030203" pitchFamily="2" charset="-79"/>
                <a:cs typeface="Aharoni" panose="02010803020104030203" pitchFamily="2" charset="-79"/>
              </a:rPr>
              <a:t>act of lending a human quality, emotion or ambition to a non-human object or being</a:t>
            </a:r>
            <a:r>
              <a:rPr lang="en-AU" sz="6000" dirty="0" smtClean="0">
                <a:solidFill>
                  <a:schemeClr val="bg1"/>
                </a:solidFill>
                <a:latin typeface="Aharoni" panose="02010803020104030203" pitchFamily="2" charset="-79"/>
                <a:cs typeface="Aharoni" panose="02010803020104030203" pitchFamily="2" charset="-79"/>
              </a:rPr>
              <a:t>.</a:t>
            </a:r>
          </a:p>
          <a:p>
            <a:endParaRPr lang="en-AU" sz="3200" dirty="0" smtClean="0">
              <a:solidFill>
                <a:schemeClr val="bg1"/>
              </a:solidFill>
              <a:latin typeface="Aharoni" panose="02010803020104030203" pitchFamily="2" charset="-79"/>
              <a:cs typeface="Aharoni" panose="02010803020104030203" pitchFamily="2" charset="-79"/>
            </a:endParaRPr>
          </a:p>
          <a:p>
            <a:endParaRPr lang="en-AU" sz="3200" dirty="0" smtClean="0">
              <a:solidFill>
                <a:schemeClr val="bg1"/>
              </a:solidFill>
              <a:latin typeface="Aharoni" panose="02010803020104030203" pitchFamily="2" charset="-79"/>
              <a:cs typeface="Aharoni" panose="02010803020104030203" pitchFamily="2" charset="-79"/>
            </a:endParaRPr>
          </a:p>
          <a:p>
            <a:endParaRPr lang="en-AU" sz="3200" dirty="0" smtClean="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79712750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Blur radius="4"/>
                    </a14:imgEffect>
                  </a14:imgLayer>
                </a14:imgProps>
              </a:ex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2" name="Title 1"/>
          <p:cNvSpPr>
            <a:spLocks noGrp="1"/>
          </p:cNvSpPr>
          <p:nvPr>
            <p:ph type="ctrTitle"/>
          </p:nvPr>
        </p:nvSpPr>
        <p:spPr>
          <a:xfrm>
            <a:off x="1524000" y="-1193800"/>
            <a:ext cx="9144000" cy="2387600"/>
          </a:xfrm>
        </p:spPr>
        <p:txBody>
          <a:bodyPr/>
          <a:lstStyle/>
          <a:p>
            <a:r>
              <a:rPr lang="en-AU" dirty="0" smtClean="0">
                <a:latin typeface="Bauhaus 93" panose="04030905020B02020C02" pitchFamily="82" charset="0"/>
              </a:rPr>
              <a:t>ADVANCED DEVICES</a:t>
            </a:r>
            <a:endParaRPr lang="en-AU" dirty="0">
              <a:latin typeface="Bauhaus 93" panose="04030905020B02020C02" pitchFamily="82" charset="0"/>
            </a:endParaRPr>
          </a:p>
        </p:txBody>
      </p:sp>
      <p:sp>
        <p:nvSpPr>
          <p:cNvPr id="3" name="Subtitle 2"/>
          <p:cNvSpPr>
            <a:spLocks noGrp="1"/>
          </p:cNvSpPr>
          <p:nvPr>
            <p:ph type="subTitle" idx="1"/>
          </p:nvPr>
        </p:nvSpPr>
        <p:spPr>
          <a:xfrm>
            <a:off x="-247650" y="1774824"/>
            <a:ext cx="12439650" cy="5022852"/>
          </a:xfrm>
        </p:spPr>
        <p:txBody>
          <a:bodyPr>
            <a:normAutofit/>
          </a:bodyPr>
          <a:lstStyle/>
          <a:p>
            <a:endParaRPr lang="en-AU" sz="4400" dirty="0" smtClean="0">
              <a:solidFill>
                <a:srgbClr val="FFFF00"/>
              </a:solidFill>
              <a:latin typeface="Britannic Bold" panose="020B0903060703020204" pitchFamily="34" charset="0"/>
            </a:endParaRPr>
          </a:p>
          <a:p>
            <a:pPr marL="342900" indent="-342900">
              <a:buFont typeface="Arial" panose="020B0604020202020204" pitchFamily="34" charset="0"/>
              <a:buChar char="•"/>
            </a:pPr>
            <a:endParaRPr lang="en-AU" sz="4400" dirty="0" smtClean="0">
              <a:solidFill>
                <a:schemeClr val="bg1"/>
              </a:solidFill>
              <a:latin typeface="Britannic Bold" panose="020B0903060703020204" pitchFamily="34" charset="0"/>
            </a:endParaRPr>
          </a:p>
          <a:p>
            <a:pPr marL="457200" indent="-457200">
              <a:buFontTx/>
              <a:buChar char="-"/>
            </a:pPr>
            <a:endParaRPr lang="en-AU" sz="2600" dirty="0">
              <a:solidFill>
                <a:schemeClr val="bg1"/>
              </a:solidFill>
              <a:latin typeface="Aharoni" panose="02010803020104030203" pitchFamily="2" charset="-79"/>
              <a:cs typeface="Aharoni" panose="02010803020104030203" pitchFamily="2" charset="-79"/>
            </a:endParaRPr>
          </a:p>
        </p:txBody>
      </p:sp>
      <p:cxnSp>
        <p:nvCxnSpPr>
          <p:cNvPr id="6" name="Straight Connector 5"/>
          <p:cNvCxnSpPr/>
          <p:nvPr/>
        </p:nvCxnSpPr>
        <p:spPr>
          <a:xfrm flipV="1">
            <a:off x="1704975" y="987425"/>
            <a:ext cx="8782050" cy="4127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28911" y="1400175"/>
            <a:ext cx="10858288" cy="6186309"/>
          </a:xfrm>
          <a:prstGeom prst="rect">
            <a:avLst/>
          </a:prstGeom>
          <a:noFill/>
        </p:spPr>
        <p:txBody>
          <a:bodyPr wrap="square" rtlCol="0">
            <a:spAutoFit/>
          </a:bodyPr>
          <a:lstStyle/>
          <a:p>
            <a:endParaRPr lang="en-AU" sz="3200" dirty="0" smtClean="0">
              <a:solidFill>
                <a:schemeClr val="bg1"/>
              </a:solidFill>
              <a:latin typeface="Aharoni" panose="02010803020104030203" pitchFamily="2" charset="-79"/>
              <a:cs typeface="Aharoni" panose="02010803020104030203" pitchFamily="2" charset="-79"/>
            </a:endParaRPr>
          </a:p>
          <a:p>
            <a:r>
              <a:rPr lang="en-AU" sz="6000" dirty="0">
                <a:solidFill>
                  <a:schemeClr val="accent1">
                    <a:lumMod val="75000"/>
                  </a:schemeClr>
                </a:solidFill>
                <a:latin typeface="Aharoni" panose="02010803020104030203" pitchFamily="2" charset="-79"/>
                <a:cs typeface="Aharoni" panose="02010803020104030203" pitchFamily="2" charset="-79"/>
              </a:rPr>
              <a:t>Diction</a:t>
            </a:r>
            <a:r>
              <a:rPr lang="en-AU" sz="6000" dirty="0">
                <a:solidFill>
                  <a:schemeClr val="bg1"/>
                </a:solidFill>
                <a:latin typeface="Aharoni" panose="02010803020104030203" pitchFamily="2" charset="-79"/>
                <a:cs typeface="Aharoni" panose="02010803020104030203" pitchFamily="2" charset="-79"/>
              </a:rPr>
              <a:t> -</a:t>
            </a:r>
            <a:r>
              <a:rPr lang="en-AU" sz="6000" dirty="0" smtClean="0">
                <a:solidFill>
                  <a:schemeClr val="bg1"/>
                </a:solidFill>
                <a:latin typeface="Aharoni" panose="02010803020104030203" pitchFamily="2" charset="-79"/>
                <a:cs typeface="Aharoni" panose="02010803020104030203" pitchFamily="2" charset="-79"/>
              </a:rPr>
              <a:t> </a:t>
            </a:r>
            <a:r>
              <a:rPr lang="en-AU" sz="6000" dirty="0">
                <a:solidFill>
                  <a:schemeClr val="bg1"/>
                </a:solidFill>
                <a:latin typeface="Aharoni" panose="02010803020104030203" pitchFamily="2" charset="-79"/>
                <a:cs typeface="Aharoni" panose="02010803020104030203" pitchFamily="2" charset="-79"/>
              </a:rPr>
              <a:t>the distinctive tone or tenor of an author’s </a:t>
            </a:r>
            <a:r>
              <a:rPr lang="en-AU" sz="6000" dirty="0" smtClean="0">
                <a:solidFill>
                  <a:schemeClr val="bg1"/>
                </a:solidFill>
                <a:latin typeface="Aharoni" panose="02010803020104030203" pitchFamily="2" charset="-79"/>
                <a:cs typeface="Aharoni" panose="02010803020104030203" pitchFamily="2" charset="-79"/>
              </a:rPr>
              <a:t>writing, including the mood</a:t>
            </a:r>
            <a:r>
              <a:rPr lang="en-AU" sz="6000" dirty="0">
                <a:solidFill>
                  <a:schemeClr val="bg1"/>
                </a:solidFill>
                <a:latin typeface="Aharoni" panose="02010803020104030203" pitchFamily="2" charset="-79"/>
                <a:cs typeface="Aharoni" panose="02010803020104030203" pitchFamily="2" charset="-79"/>
              </a:rPr>
              <a:t>, attitude, dialect and style of </a:t>
            </a:r>
            <a:r>
              <a:rPr lang="en-AU" sz="6000" dirty="0" smtClean="0">
                <a:solidFill>
                  <a:schemeClr val="bg1"/>
                </a:solidFill>
                <a:latin typeface="Aharoni" panose="02010803020104030203" pitchFamily="2" charset="-79"/>
                <a:cs typeface="Aharoni" panose="02010803020104030203" pitchFamily="2" charset="-79"/>
              </a:rPr>
              <a:t>writing.</a:t>
            </a:r>
            <a:endParaRPr lang="en-AU" sz="6000" dirty="0">
              <a:solidFill>
                <a:schemeClr val="bg1"/>
              </a:solidFill>
              <a:latin typeface="Aharoni" panose="02010803020104030203" pitchFamily="2" charset="-79"/>
              <a:cs typeface="Aharoni" panose="02010803020104030203" pitchFamily="2" charset="-79"/>
            </a:endParaRPr>
          </a:p>
          <a:p>
            <a:endParaRPr lang="en-AU" sz="3200" dirty="0" smtClean="0">
              <a:solidFill>
                <a:schemeClr val="bg1"/>
              </a:solidFill>
              <a:latin typeface="Aharoni" panose="02010803020104030203" pitchFamily="2" charset="-79"/>
              <a:cs typeface="Aharoni" panose="02010803020104030203" pitchFamily="2" charset="-79"/>
            </a:endParaRPr>
          </a:p>
          <a:p>
            <a:endParaRPr lang="en-AU" sz="3200" dirty="0" smtClean="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80873364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1999" cy="6853989"/>
          </a:xfrm>
        </p:spPr>
      </p:pic>
      <p:sp>
        <p:nvSpPr>
          <p:cNvPr id="2" name="Title 1"/>
          <p:cNvSpPr>
            <a:spLocks noGrp="1"/>
          </p:cNvSpPr>
          <p:nvPr>
            <p:ph type="title"/>
          </p:nvPr>
        </p:nvSpPr>
        <p:spPr>
          <a:xfrm>
            <a:off x="149290" y="0"/>
            <a:ext cx="11353800" cy="1482336"/>
          </a:xfrm>
        </p:spPr>
        <p:txBody>
          <a:bodyPr>
            <a:normAutofit/>
          </a:bodyPr>
          <a:lstStyle/>
          <a:p>
            <a:r>
              <a:rPr lang="en-AU" sz="4800" dirty="0" smtClean="0">
                <a:solidFill>
                  <a:schemeClr val="tx1">
                    <a:lumMod val="50000"/>
                    <a:lumOff val="50000"/>
                  </a:schemeClr>
                </a:solidFill>
                <a:latin typeface="Aharoni" panose="02010803020104030203" pitchFamily="2" charset="-79"/>
                <a:cs typeface="Aharoni" panose="02010803020104030203" pitchFamily="2" charset="-79"/>
              </a:rPr>
              <a:t>               GOALS FOR THIS LESSON</a:t>
            </a:r>
            <a:endParaRPr lang="en-AU" sz="4800" dirty="0">
              <a:solidFill>
                <a:schemeClr val="tx1">
                  <a:lumMod val="50000"/>
                  <a:lumOff val="50000"/>
                </a:schemeClr>
              </a:solidFill>
              <a:latin typeface="Aharoni" panose="02010803020104030203" pitchFamily="2" charset="-79"/>
              <a:cs typeface="Aharoni" panose="02010803020104030203" pitchFamily="2" charset="-79"/>
            </a:endParaRPr>
          </a:p>
        </p:txBody>
      </p:sp>
      <p:sp>
        <p:nvSpPr>
          <p:cNvPr id="5" name="TextBox 4"/>
          <p:cNvSpPr txBox="1"/>
          <p:nvPr/>
        </p:nvSpPr>
        <p:spPr>
          <a:xfrm>
            <a:off x="0" y="1482336"/>
            <a:ext cx="12192000" cy="7017306"/>
          </a:xfrm>
          <a:prstGeom prst="rect">
            <a:avLst/>
          </a:prstGeom>
          <a:noFill/>
        </p:spPr>
        <p:txBody>
          <a:bodyPr wrap="square" rtlCol="0">
            <a:spAutoFit/>
          </a:bodyPr>
          <a:lstStyle/>
          <a:p>
            <a:pPr marL="457200" indent="-457200">
              <a:lnSpc>
                <a:spcPct val="150000"/>
              </a:lnSpc>
              <a:buFont typeface="+mj-lt"/>
              <a:buAutoNum type="arabicPeriod"/>
            </a:pPr>
            <a:r>
              <a:rPr lang="en-AU" sz="3600" dirty="0" smtClean="0">
                <a:solidFill>
                  <a:schemeClr val="bg1"/>
                </a:solidFill>
                <a:latin typeface="Aharoni" panose="02010803020104030203" pitchFamily="2" charset="-79"/>
                <a:cs typeface="Aharoni" panose="02010803020104030203" pitchFamily="2" charset="-79"/>
              </a:rPr>
              <a:t>UNDERSTANDING WHAT LITERARY DEVICES </a:t>
            </a:r>
            <a:r>
              <a:rPr lang="en-AU" sz="3600" dirty="0" smtClean="0">
                <a:solidFill>
                  <a:schemeClr val="bg1"/>
                </a:solidFill>
                <a:latin typeface="Aharoni" panose="02010803020104030203" pitchFamily="2" charset="-79"/>
                <a:cs typeface="Aharoni" panose="02010803020104030203" pitchFamily="2" charset="-79"/>
              </a:rPr>
              <a:t>ARE.</a:t>
            </a:r>
            <a:endParaRPr lang="en-AU" sz="3600" dirty="0" smtClean="0">
              <a:solidFill>
                <a:schemeClr val="bg1"/>
              </a:solidFill>
              <a:latin typeface="Aharoni" panose="02010803020104030203" pitchFamily="2" charset="-79"/>
              <a:cs typeface="Aharoni" panose="02010803020104030203" pitchFamily="2" charset="-79"/>
            </a:endParaRPr>
          </a:p>
          <a:p>
            <a:pPr marL="457200" indent="-457200">
              <a:lnSpc>
                <a:spcPct val="150000"/>
              </a:lnSpc>
              <a:buFont typeface="+mj-lt"/>
              <a:buAutoNum type="arabicPeriod"/>
            </a:pPr>
            <a:r>
              <a:rPr lang="en-AU" sz="3600" dirty="0" smtClean="0">
                <a:solidFill>
                  <a:schemeClr val="bg1"/>
                </a:solidFill>
                <a:latin typeface="Aharoni" panose="02010803020104030203" pitchFamily="2" charset="-79"/>
                <a:cs typeface="Aharoni" panose="02010803020104030203" pitchFamily="2" charset="-79"/>
              </a:rPr>
              <a:t>BEING ABLE TO USE LITERARY DEVICES </a:t>
            </a:r>
            <a:r>
              <a:rPr lang="en-AU" sz="3600" dirty="0" smtClean="0">
                <a:solidFill>
                  <a:schemeClr val="bg1"/>
                </a:solidFill>
                <a:latin typeface="Aharoni" panose="02010803020104030203" pitchFamily="2" charset="-79"/>
                <a:cs typeface="Aharoni" panose="02010803020104030203" pitchFamily="2" charset="-79"/>
              </a:rPr>
              <a:t>PROPERLY.</a:t>
            </a:r>
            <a:endParaRPr lang="en-AU" sz="3600" dirty="0" smtClean="0">
              <a:solidFill>
                <a:schemeClr val="bg1"/>
              </a:solidFill>
              <a:latin typeface="Aharoni" panose="02010803020104030203" pitchFamily="2" charset="-79"/>
              <a:cs typeface="Aharoni" panose="02010803020104030203" pitchFamily="2" charset="-79"/>
            </a:endParaRPr>
          </a:p>
          <a:p>
            <a:pPr marL="457200" indent="-457200">
              <a:lnSpc>
                <a:spcPct val="150000"/>
              </a:lnSpc>
              <a:buFont typeface="+mj-lt"/>
              <a:buAutoNum type="arabicPeriod"/>
            </a:pPr>
            <a:r>
              <a:rPr lang="en-AU" sz="3600" dirty="0" smtClean="0">
                <a:solidFill>
                  <a:schemeClr val="bg1"/>
                </a:solidFill>
                <a:latin typeface="Aharoni" panose="02010803020104030203" pitchFamily="2" charset="-79"/>
                <a:cs typeface="Aharoni" panose="02010803020104030203" pitchFamily="2" charset="-79"/>
              </a:rPr>
              <a:t>BEING ABLE TO USE ADVANCED LITERARY DEVICES </a:t>
            </a:r>
            <a:r>
              <a:rPr lang="en-AU" sz="3600" dirty="0" smtClean="0">
                <a:solidFill>
                  <a:schemeClr val="bg1"/>
                </a:solidFill>
                <a:latin typeface="Aharoni" panose="02010803020104030203" pitchFamily="2" charset="-79"/>
                <a:cs typeface="Aharoni" panose="02010803020104030203" pitchFamily="2" charset="-79"/>
              </a:rPr>
              <a:t>CREATIVELY.</a:t>
            </a:r>
            <a:endParaRPr lang="en-AU" sz="3600" dirty="0" smtClean="0">
              <a:solidFill>
                <a:schemeClr val="bg1"/>
              </a:solidFill>
              <a:latin typeface="Aharoni" panose="02010803020104030203" pitchFamily="2" charset="-79"/>
              <a:cs typeface="Aharoni" panose="02010803020104030203" pitchFamily="2" charset="-79"/>
            </a:endParaRPr>
          </a:p>
          <a:p>
            <a:pPr marL="457200" indent="-457200">
              <a:lnSpc>
                <a:spcPct val="150000"/>
              </a:lnSpc>
              <a:buFont typeface="+mj-lt"/>
              <a:buAutoNum type="arabicPeriod"/>
            </a:pPr>
            <a:r>
              <a:rPr lang="en-AU" sz="3600" dirty="0" smtClean="0">
                <a:solidFill>
                  <a:schemeClr val="bg1"/>
                </a:solidFill>
                <a:latin typeface="Aharoni" panose="02010803020104030203" pitchFamily="2" charset="-79"/>
                <a:cs typeface="Aharoni" panose="02010803020104030203" pitchFamily="2" charset="-79"/>
              </a:rPr>
              <a:t>WRITNG YOUR OWN IMPACTFUL TEXT!</a:t>
            </a:r>
          </a:p>
          <a:p>
            <a:pPr marL="457200" indent="-457200">
              <a:lnSpc>
                <a:spcPct val="150000"/>
              </a:lnSpc>
              <a:buFont typeface="+mj-lt"/>
              <a:buAutoNum type="arabicPeriod"/>
            </a:pPr>
            <a:r>
              <a:rPr lang="en-AU" sz="3600" dirty="0" smtClean="0">
                <a:solidFill>
                  <a:schemeClr val="bg1"/>
                </a:solidFill>
                <a:latin typeface="Aharoni" panose="02010803020104030203" pitchFamily="2" charset="-79"/>
                <a:cs typeface="Aharoni" panose="02010803020104030203" pitchFamily="2" charset="-79"/>
              </a:rPr>
              <a:t>GIVING AND RECEIVING </a:t>
            </a:r>
            <a:r>
              <a:rPr lang="en-AU" sz="3600" dirty="0" smtClean="0">
                <a:solidFill>
                  <a:schemeClr val="bg1"/>
                </a:solidFill>
                <a:latin typeface="Aharoni" panose="02010803020104030203" pitchFamily="2" charset="-79"/>
                <a:cs typeface="Aharoni" panose="02010803020104030203" pitchFamily="2" charset="-79"/>
              </a:rPr>
              <a:t>FEEDBACK.</a:t>
            </a:r>
            <a:endParaRPr lang="en-AU" sz="3600" dirty="0" smtClean="0">
              <a:solidFill>
                <a:schemeClr val="bg1"/>
              </a:solidFill>
              <a:latin typeface="Aharoni" panose="02010803020104030203" pitchFamily="2" charset="-79"/>
              <a:cs typeface="Aharoni" panose="02010803020104030203" pitchFamily="2" charset="-79"/>
            </a:endParaRPr>
          </a:p>
          <a:p>
            <a:pPr marL="457200" indent="-457200">
              <a:lnSpc>
                <a:spcPct val="150000"/>
              </a:lnSpc>
              <a:buFont typeface="+mj-lt"/>
              <a:buAutoNum type="arabicPeriod"/>
            </a:pPr>
            <a:endParaRPr lang="en-AU" sz="3600" dirty="0" smtClean="0">
              <a:solidFill>
                <a:schemeClr val="bg1"/>
              </a:solidFill>
              <a:latin typeface="Aharoni" panose="02010803020104030203" pitchFamily="2" charset="-79"/>
              <a:cs typeface="Aharoni" panose="02010803020104030203" pitchFamily="2" charset="-79"/>
            </a:endParaRPr>
          </a:p>
          <a:p>
            <a:pPr marL="457200" indent="-457200">
              <a:lnSpc>
                <a:spcPct val="150000"/>
              </a:lnSpc>
              <a:buFont typeface="+mj-lt"/>
              <a:buAutoNum type="arabicPeriod"/>
            </a:pPr>
            <a:endParaRPr lang="en-AU" sz="3600" dirty="0" smtClean="0">
              <a:solidFill>
                <a:schemeClr val="bg1"/>
              </a:solidFill>
              <a:latin typeface="Aharoni" panose="02010803020104030203" pitchFamily="2" charset="-79"/>
              <a:cs typeface="Aharoni" panose="02010803020104030203" pitchFamily="2" charset="-79"/>
            </a:endParaRPr>
          </a:p>
          <a:p>
            <a:pPr marL="457200" indent="-457200">
              <a:buFont typeface="+mj-lt"/>
              <a:buAutoNum type="arabicPeriod"/>
            </a:pPr>
            <a:endParaRPr lang="en-AU" sz="3600" dirty="0" smtClean="0">
              <a:solidFill>
                <a:schemeClr val="bg1"/>
              </a:solidFill>
              <a:latin typeface="Aharoni" panose="02010803020104030203" pitchFamily="2" charset="-79"/>
              <a:cs typeface="Aharoni" panose="02010803020104030203" pitchFamily="2" charset="-79"/>
            </a:endParaRPr>
          </a:p>
          <a:p>
            <a:pPr marL="457200" indent="-457200">
              <a:buFont typeface="+mj-lt"/>
              <a:buAutoNum type="arabicPeriod"/>
            </a:pPr>
            <a:endParaRPr lang="en-AU" sz="36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49855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2000"/>
                                        <p:tgtEl>
                                          <p:spTgt spid="5">
                                            <p:txEl>
                                              <p:pRg st="1" end="1"/>
                                            </p:txEl>
                                          </p:spTgt>
                                        </p:tgtEl>
                                      </p:cBhvr>
                                    </p:animEffect>
                                    <p:anim calcmode="lin" valueType="num">
                                      <p:cBhvr>
                                        <p:cTn id="15"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2000"/>
                                        <p:tgtEl>
                                          <p:spTgt spid="5">
                                            <p:txEl>
                                              <p:pRg st="2" end="2"/>
                                            </p:txEl>
                                          </p:spTgt>
                                        </p:tgtEl>
                                      </p:cBhvr>
                                    </p:animEffect>
                                    <p:anim calcmode="lin" valueType="num">
                                      <p:cBhvr>
                                        <p:cTn id="22"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150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2000"/>
                                        <p:tgtEl>
                                          <p:spTgt spid="5">
                                            <p:txEl>
                                              <p:pRg st="3" end="3"/>
                                            </p:txEl>
                                          </p:spTgt>
                                        </p:tgtEl>
                                      </p:cBhvr>
                                    </p:animEffect>
                                    <p:anim calcmode="lin" valueType="num">
                                      <p:cBhvr>
                                        <p:cTn id="29"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150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2000"/>
                                        <p:tgtEl>
                                          <p:spTgt spid="5">
                                            <p:txEl>
                                              <p:pRg st="4" end="4"/>
                                            </p:txEl>
                                          </p:spTgt>
                                        </p:tgtEl>
                                      </p:cBhvr>
                                    </p:animEffect>
                                    <p:anim calcmode="lin" valueType="num">
                                      <p:cBhvr>
                                        <p:cTn id="36"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9134" cy="6858000"/>
          </a:xfrm>
        </p:spPr>
      </p:pic>
      <p:sp>
        <p:nvSpPr>
          <p:cNvPr id="2" name="Title 1"/>
          <p:cNvSpPr>
            <a:spLocks noGrp="1"/>
          </p:cNvSpPr>
          <p:nvPr>
            <p:ph type="title"/>
          </p:nvPr>
        </p:nvSpPr>
        <p:spPr>
          <a:xfrm>
            <a:off x="0" y="3948080"/>
            <a:ext cx="10515600" cy="1325563"/>
          </a:xfrm>
        </p:spPr>
        <p:txBody>
          <a:bodyPr>
            <a:noAutofit/>
          </a:bodyPr>
          <a:lstStyle/>
          <a:p>
            <a:r>
              <a:rPr lang="en-AU" sz="9600" dirty="0" smtClean="0">
                <a:solidFill>
                  <a:schemeClr val="bg1"/>
                </a:solidFill>
                <a:latin typeface="Aharoni" panose="02010803020104030203" pitchFamily="2" charset="-79"/>
                <a:cs typeface="Aharoni" panose="02010803020104030203" pitchFamily="2" charset="-79"/>
              </a:rPr>
              <a:t>LET’S START WITH LANGUAGE CHOICES :) </a:t>
            </a:r>
            <a:endParaRPr lang="en-AU" sz="96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16352661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22149</TotalTime>
  <Words>1041</Words>
  <Application>Microsoft Office PowerPoint</Application>
  <PresentationFormat>Widescreen</PresentationFormat>
  <Paragraphs>90</Paragraphs>
  <Slides>21</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Adobe Caslon Pro Bold</vt:lpstr>
      <vt:lpstr>Aharoni</vt:lpstr>
      <vt:lpstr>Arial</vt:lpstr>
      <vt:lpstr>Arno Pro Smbd Display</vt:lpstr>
      <vt:lpstr>Bauhaus 93</vt:lpstr>
      <vt:lpstr>Bell Gothic Std Black</vt:lpstr>
      <vt:lpstr>Britannic Bold</vt:lpstr>
      <vt:lpstr>Calibri</vt:lpstr>
      <vt:lpstr>Calibri Light</vt:lpstr>
      <vt:lpstr>Hobo Std</vt:lpstr>
      <vt:lpstr>Office Theme</vt:lpstr>
      <vt:lpstr>THE POWER OF THE PEN</vt:lpstr>
      <vt:lpstr>WHAT ARE LITERARY DEVICES?</vt:lpstr>
      <vt:lpstr>LITERARY DEVICES</vt:lpstr>
      <vt:lpstr>LITERARY DEVICES</vt:lpstr>
      <vt:lpstr>LITERARY DEVICES</vt:lpstr>
      <vt:lpstr>ADVANCED DEVICES</vt:lpstr>
      <vt:lpstr>ADVANCED DEVICES</vt:lpstr>
      <vt:lpstr>               GOALS FOR THIS LESSON</vt:lpstr>
      <vt:lpstr>LET’S START WITH LANGUAGE CHOICES :) </vt:lpstr>
      <vt:lpstr>PowerPoint Presentation</vt:lpstr>
      <vt:lpstr>HOW TO WRITE YOUR IMPACTFUL TEXT</vt:lpstr>
      <vt:lpstr>PowerPoint Presentation</vt:lpstr>
      <vt:lpstr>CHARACTERIZATION</vt:lpstr>
      <vt:lpstr>IMPLIED CHARACTERIZATION</vt:lpstr>
      <vt:lpstr>TENSION</vt:lpstr>
      <vt:lpstr>TENSION</vt:lpstr>
      <vt:lpstr>TENSION</vt:lpstr>
      <vt:lpstr>TOO MUCH DESCRIPTION IS EVEN WORSE THAN TOO LITTLE! It’s turns the reader off your writing. Often adding a detached tone to the text. </vt:lpstr>
      <vt:lpstr>TIME FOR THE WORKSHEET! </vt:lpstr>
      <vt:lpstr>FEEDBACK TIME   It’s now time to give feedback. When you receive your classmates story write down what is was you liked and thought they could improve. Don’t write your name. </vt:lpstr>
      <vt:lpstr>CONGRATULATIONS YOU COMPLETED THE GOALS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THE PEN</dc:title>
  <dc:creator>Sierra Turay</dc:creator>
  <cp:lastModifiedBy>Scott McGlynn</cp:lastModifiedBy>
  <cp:revision>61</cp:revision>
  <dcterms:created xsi:type="dcterms:W3CDTF">2016-11-01T05:42:29Z</dcterms:created>
  <dcterms:modified xsi:type="dcterms:W3CDTF">2016-12-30T23:35:26Z</dcterms:modified>
</cp:coreProperties>
</file>